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  <p:sldMasterId id="2147483708" r:id="rId2"/>
    <p:sldMasterId id="2147483720" r:id="rId3"/>
    <p:sldMasterId id="2147483732" r:id="rId4"/>
    <p:sldMasterId id="2147483744" r:id="rId5"/>
  </p:sldMasterIdLst>
  <p:notesMasterIdLst>
    <p:notesMasterId r:id="rId22"/>
  </p:notesMasterIdLst>
  <p:sldIdLst>
    <p:sldId id="261" r:id="rId6"/>
    <p:sldId id="262" r:id="rId7"/>
    <p:sldId id="267" r:id="rId8"/>
    <p:sldId id="290" r:id="rId9"/>
    <p:sldId id="298" r:id="rId10"/>
    <p:sldId id="291" r:id="rId11"/>
    <p:sldId id="299" r:id="rId12"/>
    <p:sldId id="288" r:id="rId13"/>
    <p:sldId id="294" r:id="rId14"/>
    <p:sldId id="295" r:id="rId15"/>
    <p:sldId id="300" r:id="rId16"/>
    <p:sldId id="301" r:id="rId17"/>
    <p:sldId id="302" r:id="rId18"/>
    <p:sldId id="303" r:id="rId19"/>
    <p:sldId id="296" r:id="rId20"/>
    <p:sldId id="276" r:id="rId21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92832F5-EA01-48E5-B403-87E193F50680}">
          <p14:sldIdLst>
            <p14:sldId id="261"/>
            <p14:sldId id="262"/>
            <p14:sldId id="267"/>
            <p14:sldId id="290"/>
            <p14:sldId id="298"/>
            <p14:sldId id="291"/>
            <p14:sldId id="299"/>
            <p14:sldId id="288"/>
            <p14:sldId id="294"/>
            <p14:sldId id="295"/>
            <p14:sldId id="300"/>
            <p14:sldId id="301"/>
            <p14:sldId id="302"/>
            <p14:sldId id="303"/>
            <p14:sldId id="296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FF"/>
    <a:srgbClr val="FFCC00"/>
    <a:srgbClr val="FDC08D"/>
    <a:srgbClr val="05285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0" autoAdjust="0"/>
    <p:restoredTop sz="94324" autoAdjust="0"/>
  </p:normalViewPr>
  <p:slideViewPr>
    <p:cSldViewPr>
      <p:cViewPr>
        <p:scale>
          <a:sx n="100" d="100"/>
          <a:sy n="100" d="100"/>
        </p:scale>
        <p:origin x="-480" y="-72"/>
      </p:cViewPr>
      <p:guideLst>
        <p:guide orient="horz" pos="1620"/>
        <p:guide orient="horz" pos="432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724506C0-3FFE-45A5-803D-9F4FC5464A70}" type="datetimeFigureOut">
              <a:rPr lang="es-ES"/>
              <a:pPr/>
              <a:t>06/06/2019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F8646707-6BBD-41A9-B4DF-0C76A73A2D2A}" type="slidenum">
              <a:rPr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9902"/>
            <a:ext cx="9144000" cy="4593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2" y="971550"/>
            <a:ext cx="901373" cy="67603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23" y="1428750"/>
            <a:ext cx="1240461" cy="930346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1657350"/>
            <a:ext cx="1828800" cy="13716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906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034254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65"/>
            <a:ext cx="1971675" cy="4358879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93" y="273865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7765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9902"/>
            <a:ext cx="9144000" cy="4593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2" y="971550"/>
            <a:ext cx="901373" cy="67603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23" y="1428750"/>
            <a:ext cx="1240461" cy="930346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1657350"/>
            <a:ext cx="1828800" cy="13716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906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6163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2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7" y="0"/>
            <a:ext cx="9157648" cy="41867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800112"/>
            <a:ext cx="1979920" cy="1510355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77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319815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128368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48120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504866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9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3759177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6163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9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946536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034254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64"/>
            <a:ext cx="1971675" cy="4358879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91" y="27386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7765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9902"/>
            <a:ext cx="9144000" cy="4593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2" y="971550"/>
            <a:ext cx="901373" cy="67603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23" y="1428750"/>
            <a:ext cx="1240461" cy="930346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1657350"/>
            <a:ext cx="1828800" cy="13716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906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6163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23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7" y="0"/>
            <a:ext cx="9157648" cy="41867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800112"/>
            <a:ext cx="1979920" cy="1510355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77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319815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128368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481200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504866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2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7" y="0"/>
            <a:ext cx="9157648" cy="41867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800112"/>
            <a:ext cx="1979920" cy="1510355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77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88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3759177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88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946536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034254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62"/>
            <a:ext cx="1971675" cy="4358879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87" y="273862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7765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9902"/>
            <a:ext cx="9144000" cy="4593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2" y="971550"/>
            <a:ext cx="901373" cy="67603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23" y="1428750"/>
            <a:ext cx="1240461" cy="930346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1657350"/>
            <a:ext cx="1828800" cy="13716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906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6163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20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7" y="0"/>
            <a:ext cx="9157648" cy="41867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800112"/>
            <a:ext cx="1979920" cy="1510355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77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319815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128368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4812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319815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504866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85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3759177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85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946536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034254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59"/>
            <a:ext cx="1971675" cy="4358879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81" y="273859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7765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9902"/>
            <a:ext cx="9144000" cy="4593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2" y="971550"/>
            <a:ext cx="901373" cy="67603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23" y="1428750"/>
            <a:ext cx="1240461" cy="930346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1657350"/>
            <a:ext cx="1828800" cy="13716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906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6163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1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7" y="0"/>
            <a:ext cx="9157648" cy="41867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800112"/>
            <a:ext cx="1979920" cy="1510355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77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319815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128368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128368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481200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504866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8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3759177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8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946536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2034254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55"/>
            <a:ext cx="1971675" cy="4358879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73" y="273855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7765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84812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504866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9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3759177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9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946536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10517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10517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10517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10517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kumimoji="0" lang="es-ES" smtClean="0"/>
              <a:pPr/>
              <a:t>06/06/2019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kumimoji="0" lang="tr-TR" smtClean="0"/>
              <a:pPr/>
              <a:t>‹Nº›</a:t>
            </a:fld>
            <a:endParaRPr kumimoji="0" lang="tr-TR"/>
          </a:p>
        </p:txBody>
      </p:sp>
    </p:spTree>
    <p:extLst>
      <p:ext uri="{BB962C8B-B14F-4D97-AF65-F5344CB8AC3E}">
        <p14:creationId xmlns:p14="http://schemas.microsoft.com/office/powerpoint/2010/main" val="110517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12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13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4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16.xml"/><Relationship Id="rId1" Type="http://schemas.openxmlformats.org/officeDocument/2006/relationships/themeOverride" Target="../theme/themeOverride16.xml"/><Relationship Id="rId6" Type="http://schemas.openxmlformats.org/officeDocument/2006/relationships/image" Target="../media/image13.gif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342900" y="438150"/>
            <a:ext cx="8458200" cy="373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3. Es importante que en la comunidad se expresen tanto los sentimientos positivos como los negativos, con el fin de reclamar con calma y autocontrol y negociar cuando se presentan diferencias.</a:t>
            </a:r>
          </a:p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4. Una propuesta para enfrentar los conflictos es establecer reglas o procedimientos para los momentos de discusión. Por ejemplo: Hablar una persona al tiempo, turnarse para hablar, hablar sin gritar ni insultar. Si se respetan estas reglas, se facilita la comunicación.</a:t>
            </a:r>
            <a:endParaRPr lang="es-ES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28600" y="742950"/>
            <a:ext cx="8458200" cy="373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5. También es importante evitar la provocación, es decir, las estrategias que hacen que las otras personas se sientan aún más molestas o enojadas. </a:t>
            </a:r>
            <a:r>
              <a:rPr lang="es-ES" sz="24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Ej</a:t>
            </a:r>
            <a:r>
              <a:rPr lang="es-ES" sz="2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: Las sátiras, las ironías, las indirectas, las burlas en medio del conflicto.</a:t>
            </a:r>
          </a:p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6. Es esencial que los miembros de la comunidad involucrada en el conflicto se calmen. Para resolver conflictos, se requiere una dosis suficiente de serenidad.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28600" y="514350"/>
            <a:ext cx="8458200" cy="373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7. Para calmarse y recuperar el autocontrol es bueno:</a:t>
            </a:r>
          </a:p>
          <a:p>
            <a:pPr marL="0" indent="0" algn="just"/>
            <a:r>
              <a:rPr lang="es-ES" sz="2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Suspender la discusión hasta más tarde o hasta otro día, cuando estén más calmados. Es útil que esto quede como un acuerdo.</a:t>
            </a:r>
          </a:p>
          <a:p>
            <a:pPr marL="0" indent="0" algn="just"/>
            <a:r>
              <a:rPr lang="es-ES" sz="2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Salir a caminar y pensar más serenamente sobre los asuntos en discusión.</a:t>
            </a:r>
          </a:p>
          <a:p>
            <a:pPr marL="0" indent="0" algn="just"/>
            <a:r>
              <a:rPr lang="es-ES" sz="24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Ejercicios de respiración consciente por algunos minutos, con inspiraciones y expiraciones suaves y lentas.</a:t>
            </a:r>
            <a:endParaRPr lang="es-ES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28600" y="133350"/>
            <a:ext cx="8763000" cy="3962400"/>
          </a:xfrm>
        </p:spPr>
        <p:txBody>
          <a:bodyPr>
            <a:noAutofit/>
          </a:bodyPr>
          <a:lstStyle/>
          <a:p>
            <a:pPr marL="0" indent="0" algn="just"/>
            <a:r>
              <a:rPr lang="es-ES" sz="2400" b="1" dirty="0" smtClean="0">
                <a:ln w="1905"/>
                <a:solidFill>
                  <a:srgbClr val="FF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Se pueden utilizar técnicas de relajación como recostarse y escuchar música con sonidos de la naturaleza, nadar o hacer otro tipo de ejercicio.</a:t>
            </a:r>
          </a:p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rgbClr val="FF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8. El perdón y la superación de los conflictos pasados son también necesarios para la resolución de las diferencias. </a:t>
            </a:r>
          </a:p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rgbClr val="FF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9. La paciencia y tolerancia ayudan a la resolución y el manejo de conflictos, ya que ayudan a aceptar que en la convivencia con los demás pueden existir cosas que nos van a perturbar, pero deben tomarse con suficiente calma.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28600" y="438150"/>
            <a:ext cx="8458200" cy="373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10. Para manejar los conflictos es conveniente evitar la polarización, es decir, evitar que algún miembro de la comunidad adopte una posición en la discusión y se cierre frente a otras alternativas. </a:t>
            </a:r>
          </a:p>
          <a:p>
            <a:pPr marL="0" indent="0" algn="just">
              <a:buNone/>
            </a:pPr>
            <a:endParaRPr lang="es-ES" sz="2400" b="1" dirty="0" smtClean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  <a:p>
            <a:pPr marL="0" indent="0" algn="just">
              <a:buNone/>
            </a:pPr>
            <a:r>
              <a:rPr lang="es-ES" sz="2400" b="1" dirty="0" smtClean="0">
                <a:ln w="1905"/>
                <a:solidFill>
                  <a:srgbClr val="BA143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Finalmente y como conclusión, es necesario conservar la puerta abierta al diálogo, a la paciencia, la tolerancia y la negociación.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28600" y="742950"/>
            <a:ext cx="8458200" cy="3733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800" b="1" dirty="0" smtClean="0">
                <a:ln w="1905"/>
                <a:solidFill>
                  <a:srgbClr val="FFC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La comunicación es indispensable para la convivencia pacífica en los momentos de dificultad.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i1121.photobucket.com/albums/l510/camina5/gracias-1_1.gif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8150"/>
            <a:ext cx="8610600" cy="3581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7200" y="969847"/>
            <a:ext cx="8229600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/>
                <a:cs typeface="Century Gothic"/>
              </a:rPr>
              <a:t>Resolución de conflictos en la comunidad</a:t>
            </a:r>
            <a:endParaRPr lang="es-ES" sz="4000" b="1" dirty="0" smtClean="0">
              <a:solidFill>
                <a:schemeClr val="accent3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8600" y="361950"/>
            <a:ext cx="8686800" cy="3733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Actividad 1:</a:t>
            </a:r>
          </a:p>
          <a:p>
            <a:pPr marL="0" indent="0" algn="ctr"/>
            <a:r>
              <a:rPr lang="es-ES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Grupos de 3 a 4 personas</a:t>
            </a:r>
          </a:p>
          <a:p>
            <a:pPr marL="0" indent="0" algn="ctr"/>
            <a:r>
              <a:rPr lang="es-ES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Lectura “crisis comunitarias y resolución de conflictos”</a:t>
            </a:r>
          </a:p>
          <a:p>
            <a:pPr marL="0" indent="0" algn="ctr"/>
            <a:r>
              <a:rPr lang="es-ES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Cada integrante del grupo comparte con los demás un problema comunitario que debió resolver y describe cómo lo hizo.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C:\Users\DIANA\AppData\Local\Microsoft\Windows\Temporary Internet Files\Content.IE5\MSTV66KN\resoluciondeconflictos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3600" y="819161"/>
            <a:ext cx="4572000" cy="3693319"/>
          </a:xfrm>
          <a:prstGeom prst="rect">
            <a:avLst/>
          </a:prstGeom>
          <a:noFill/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8600" y="209550"/>
            <a:ext cx="8458200" cy="4038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 Gothic"/>
                <a:cs typeface="Century Gothic"/>
              </a:rPr>
              <a:t>CONFLICTOS</a:t>
            </a:r>
          </a:p>
          <a:p>
            <a:pPr marL="0" indent="0" algn="ctr">
              <a:buNone/>
            </a:pPr>
            <a:r>
              <a:rPr lang="es-ES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Son aquellas situaciones en las cuales se presentan choques o roces entre los integrantes de una familia, comunidad. </a:t>
            </a:r>
          </a:p>
          <a:p>
            <a:pPr marL="0" indent="0" algn="ctr">
              <a:buNone/>
            </a:pPr>
            <a:r>
              <a:rPr lang="es-ES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Los conflictos se deben a las diferencias entre las personas: diferencias de ideas, de sentimientos, de expectativas, de reacciones o de personalidad.</a:t>
            </a:r>
          </a:p>
          <a:p>
            <a:pPr marL="0" indent="0" algn="ctr">
              <a:buNone/>
            </a:pPr>
            <a:endParaRPr lang="es-ES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  <a:p>
            <a:pPr marL="0" indent="0" algn="ctr">
              <a:buNone/>
            </a:pPr>
            <a:endParaRPr lang="es-ES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  <a:p>
            <a:pPr marL="0" indent="0" algn="ctr">
              <a:buNone/>
            </a:pPr>
            <a:endParaRPr lang="es-ES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0500" y="285750"/>
            <a:ext cx="8763000" cy="3733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La resolución de conflictos en la comunidad se refiere al enfrentamiento y solución de los conflictos. </a:t>
            </a:r>
          </a:p>
          <a:p>
            <a:pPr marL="0" indent="0" algn="ctr">
              <a:buNone/>
            </a:pPr>
            <a:r>
              <a:rPr lang="es-ES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Resolución significa “resolver”. Cuando los conflictos en la comunidad se manejan de manera adecuada, se construyen estrategias aceptables para todos los implicados.</a:t>
            </a:r>
            <a:endParaRPr lang="es-ES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8600" y="590550"/>
            <a:ext cx="8458200" cy="3733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Por el contrario, cuando no se logra la resolución de conflictos, estos “estallan” en forma de discusiones, debates, peleas, enojo y cosas parecidas que haciendo de la convivencia un espacio de agresiones y peleas… un campo de batalla.</a:t>
            </a:r>
            <a:endParaRPr lang="es-ES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228600" y="514350"/>
            <a:ext cx="8458200" cy="3733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0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Actividad 2:</a:t>
            </a:r>
          </a:p>
          <a:p>
            <a:pPr marL="0" indent="0" algn="ctr"/>
            <a:r>
              <a:rPr lang="es-ES" sz="28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Grupos de 4 o 5 personas</a:t>
            </a:r>
          </a:p>
          <a:p>
            <a:pPr marL="0" indent="0" algn="ctr"/>
            <a:r>
              <a:rPr lang="es-ES" sz="28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Lectura “reflexión sobre situaciones de conflicto en la comunidad”</a:t>
            </a:r>
          </a:p>
          <a:p>
            <a:pPr marL="0" indent="0" algn="ctr"/>
            <a:r>
              <a:rPr lang="es-ES" sz="28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Cada grupo expone una de las situaciones de conflicto en la comunidad a través de una reflexión, una representación o una historia.</a:t>
            </a:r>
            <a:endParaRPr lang="es-ES" sz="4800" b="1" dirty="0" smtClean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  <a:p>
            <a:pPr marL="0" indent="0" algn="ctr"/>
            <a:endParaRPr lang="es-E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28600" y="361950"/>
            <a:ext cx="8458200" cy="3962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¿Cómo resolver los conflictos en la comunidad? </a:t>
            </a:r>
          </a:p>
          <a:p>
            <a:pPr marL="457200" indent="-457200" algn="just">
              <a:buAutoNum type="arabicPeriod"/>
            </a:pPr>
            <a:r>
              <a:rPr lang="es-ES" sz="24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Aceptar que son inevitables porque.</a:t>
            </a:r>
          </a:p>
          <a:p>
            <a:pPr marL="457200" indent="-457200" algn="just">
              <a:buAutoNum type="arabicPeriod"/>
            </a:pPr>
            <a:r>
              <a:rPr lang="es-ES" sz="24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Permitir el desahogo, la discusión y el debate para construir soluciones que favorezcan a todos, ya que se pueden orientar hacia la negociación y la conciliación.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67319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673</Words>
  <Application>Microsoft Office PowerPoint</Application>
  <PresentationFormat>Presentación en pantalla (16:9)</PresentationFormat>
  <Paragraphs>50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1_Tema de Office</vt:lpstr>
      <vt:lpstr>2_Tema de Office</vt:lpstr>
      <vt:lpstr>3_Tema de Office</vt:lpstr>
      <vt:lpstr>4_Tema de Office</vt:lpstr>
      <vt:lpstr>5_Tema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2019-06-06T21:51:16Z</dcterms:modified>
</cp:coreProperties>
</file>