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97" r:id="rId4"/>
    <p:sldId id="257" r:id="rId5"/>
    <p:sldId id="299" r:id="rId6"/>
    <p:sldId id="322" r:id="rId7"/>
    <p:sldId id="306" r:id="rId8"/>
    <p:sldId id="325" r:id="rId9"/>
    <p:sldId id="326" r:id="rId10"/>
    <p:sldId id="298" r:id="rId11"/>
    <p:sldId id="323" r:id="rId12"/>
    <p:sldId id="303" r:id="rId13"/>
    <p:sldId id="328" r:id="rId14"/>
    <p:sldId id="327" r:id="rId15"/>
    <p:sldId id="332" r:id="rId16"/>
    <p:sldId id="335" r:id="rId17"/>
    <p:sldId id="331" r:id="rId18"/>
    <p:sldId id="333" r:id="rId19"/>
    <p:sldId id="334" r:id="rId20"/>
    <p:sldId id="329" r:id="rId21"/>
    <p:sldId id="310" r:id="rId22"/>
    <p:sldId id="311" r:id="rId23"/>
    <p:sldId id="312" r:id="rId24"/>
    <p:sldId id="313" r:id="rId25"/>
    <p:sldId id="318" r:id="rId26"/>
    <p:sldId id="314" r:id="rId27"/>
    <p:sldId id="315" r:id="rId28"/>
    <p:sldId id="316" r:id="rId29"/>
    <p:sldId id="317" r:id="rId30"/>
    <p:sldId id="319" r:id="rId31"/>
    <p:sldId id="320" r:id="rId32"/>
    <p:sldId id="264" r:id="rId3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/>
    <p:restoredTop sz="96405"/>
  </p:normalViewPr>
  <p:slideViewPr>
    <p:cSldViewPr snapToGrid="0" snapToObjects="1">
      <p:cViewPr>
        <p:scale>
          <a:sx n="80" d="100"/>
          <a:sy n="80" d="100"/>
        </p:scale>
        <p:origin x="-8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/>
              <a:t>13/06/2019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1268" y="337185"/>
            <a:ext cx="7740096" cy="5897245"/>
          </a:xfrm>
        </p:spPr>
        <p:txBody>
          <a:bodyPr>
            <a:noAutofit/>
          </a:bodyPr>
          <a:lstStyle/>
          <a:p>
            <a:pPr algn="ctr"/>
            <a:endParaRPr lang="es-ES_tradnl" sz="2600" dirty="0">
              <a:solidFill>
                <a:schemeClr val="accent5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pPr algn="just"/>
            <a:endParaRPr lang="es-ES_tradnl" sz="2600" b="1" i="1" dirty="0" smtClean="0">
              <a:solidFill>
                <a:srgbClr val="002060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endParaRPr lang="es-ES_tradnl" sz="2600" b="1" i="1" dirty="0">
              <a:solidFill>
                <a:srgbClr val="002060"/>
              </a:solidFill>
              <a:latin typeface="Century Gothic" pitchFamily="34" charset="0"/>
              <a:ea typeface="MS Gothic" panose="020B0609070205080204" charset="-128"/>
              <a:cs typeface="Calibri" panose="020F050202020403020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256312" y="337185"/>
            <a:ext cx="5201392" cy="712519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Century Gothic" pitchFamily="34" charset="0"/>
              </a:rPr>
              <a:t>ACTIVIDAD  FISICA EN JOVENES</a:t>
            </a:r>
            <a:endParaRPr lang="es-CO" sz="2400" b="1" dirty="0"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1268" y="1305342"/>
            <a:ext cx="79802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altLang="en-US" b="1" dirty="0" smtClean="0">
                <a:latin typeface="Century Gothic" pitchFamily="34" charset="0"/>
                <a:cs typeface="Calibri" panose="020F0502020204030204" charset="0"/>
              </a:rPr>
              <a:t>Para </a:t>
            </a:r>
            <a:r>
              <a:rPr lang="es-ES" altLang="en-US" b="1" dirty="0">
                <a:latin typeface="Century Gothic" pitchFamily="34" charset="0"/>
                <a:cs typeface="Calibri" panose="020F0502020204030204" charset="0"/>
              </a:rPr>
              <a:t>niños y adolescentes de 5 a 17 años de edad: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n-US" sz="1900" dirty="0">
                <a:latin typeface="Century Gothic" pitchFamily="34" charset="0"/>
                <a:cs typeface="Calibri" panose="020F0502020204030204" charset="0"/>
              </a:rPr>
              <a:t>Practicar al menos 60 minutos diarios de actividad física moderada o </a:t>
            </a:r>
            <a:r>
              <a:rPr lang="es-ES" altLang="en-US" sz="1900" dirty="0" smtClean="0">
                <a:latin typeface="Century Gothic" pitchFamily="34" charset="0"/>
                <a:cs typeface="Calibri" panose="020F0502020204030204" charset="0"/>
              </a:rPr>
              <a:t>intensa ( 300 minutos semanales)</a:t>
            </a:r>
            <a:endParaRPr lang="es-ES" altLang="en-US" sz="1900" dirty="0">
              <a:latin typeface="Century Gothic" pitchFamily="34" charset="0"/>
              <a:cs typeface="Calibri" panose="020F050202020403020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altLang="en-US" sz="1900" dirty="0">
                <a:latin typeface="Century Gothic" pitchFamily="34" charset="0"/>
                <a:cs typeface="Calibri" panose="020F0502020204030204" charset="0"/>
              </a:rPr>
              <a:t>Duraciones superiores a los 60 minutos de actividad física procuran aún mayores beneficios para la salud</a:t>
            </a:r>
            <a:r>
              <a:rPr lang="es-ES" altLang="en-US" sz="1900" dirty="0" smtClean="0">
                <a:latin typeface="Century Gothic" pitchFamily="34" charset="0"/>
                <a:cs typeface="Calibri" panose="020F050202020403020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O" sz="1900" dirty="0">
                <a:latin typeface="Century Gothic" pitchFamily="34" charset="0"/>
              </a:rPr>
              <a:t>La actividad física diaria debería ser, en su mayor parte, </a:t>
            </a:r>
            <a:r>
              <a:rPr lang="es-CO" sz="1900" dirty="0" smtClean="0">
                <a:latin typeface="Century Gothic" pitchFamily="34" charset="0"/>
              </a:rPr>
              <a:t>aeróbica.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O" sz="1900" dirty="0">
                <a:latin typeface="Century Gothic" pitchFamily="34" charset="0"/>
              </a:rPr>
              <a:t>L</a:t>
            </a:r>
            <a:r>
              <a:rPr lang="es-CO" sz="1900" dirty="0" smtClean="0">
                <a:latin typeface="Century Gothic" pitchFamily="34" charset="0"/>
              </a:rPr>
              <a:t>a </a:t>
            </a:r>
            <a:r>
              <a:rPr lang="es-CO" sz="1900" dirty="0">
                <a:latin typeface="Century Gothic" pitchFamily="34" charset="0"/>
              </a:rPr>
              <a:t>actividad física </a:t>
            </a:r>
            <a:r>
              <a:rPr lang="es-CO" sz="1900" dirty="0" smtClean="0">
                <a:latin typeface="Century Gothic" pitchFamily="34" charset="0"/>
              </a:rPr>
              <a:t>para éste grupo de edad consiste </a:t>
            </a:r>
            <a:r>
              <a:rPr lang="es-CO" sz="1900" dirty="0">
                <a:latin typeface="Century Gothic" pitchFamily="34" charset="0"/>
              </a:rPr>
              <a:t>en juegos, deportes, desplazamientos, actividades recreativas, educación física o ejercicios programados, en el contexto de la familia, la escuela o las actividades </a:t>
            </a:r>
            <a:r>
              <a:rPr lang="es-CO" sz="1900" dirty="0" smtClean="0">
                <a:latin typeface="Century Gothic" pitchFamily="34" charset="0"/>
              </a:rPr>
              <a:t>comunitarias.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s-ES" altLang="en-US" sz="2000" dirty="0" smtClean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s-ES" altLang="en-US" sz="2000" dirty="0" smtClean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algn="just">
              <a:lnSpc>
                <a:spcPct val="150000"/>
              </a:lnSpc>
            </a:pPr>
            <a:endParaRPr lang="es-ES" altLang="en-US" sz="2000" dirty="0" smtClean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algn="just">
              <a:lnSpc>
                <a:spcPct val="150000"/>
              </a:lnSpc>
            </a:pPr>
            <a:endParaRPr lang="es-ES" altLang="en-US" sz="2000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0" y="570016"/>
            <a:ext cx="1389413" cy="332509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08267" y="1108858"/>
            <a:ext cx="8246217" cy="464028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s-CO" sz="2000" dirty="0" smtClean="0">
                <a:latin typeface="Century Gothic" pitchFamily="34" charset="0"/>
              </a:rPr>
              <a:t>Hay </a:t>
            </a:r>
            <a:r>
              <a:rPr lang="es-CO" sz="2000" dirty="0">
                <a:latin typeface="Century Gothic" pitchFamily="34" charset="0"/>
              </a:rPr>
              <a:t>evidencia concluyente de que la actividad física frecuente mejora sustancialmente la forma física y el estado de salud de niños y jóvenes. En comparación con los niños y jóvenes inactivos, los que hacen ejercicio presentan un mejor estado cardiorrespiratorio y mayor resistencia muscular, y una mejora de su salud, y está suficientemente documentado que presentan menor grasa corporal, un perfil de riesgo de enfermedad cardiovascular y metabólica más favorable, una mejor salud ósea, y una menor presencia de síntomas de ansiedad y depresión.</a:t>
            </a:r>
            <a:endParaRPr lang="es-ES" altLang="en-US" sz="2000" b="1" i="1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1460665" y="312738"/>
            <a:ext cx="6341423" cy="5897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 smtClean="0">
              <a:latin typeface="Century Gothic" pitchFamily="34" charset="0"/>
            </a:endParaRPr>
          </a:p>
          <a:p>
            <a:pPr algn="ctr"/>
            <a:r>
              <a:rPr lang="es-CO" sz="2400" b="1" dirty="0" smtClean="0">
                <a:latin typeface="Century Gothic" pitchFamily="34" charset="0"/>
              </a:rPr>
              <a:t>ACTIVIDAD  </a:t>
            </a:r>
            <a:r>
              <a:rPr lang="es-CO" sz="2400" b="1" dirty="0">
                <a:latin typeface="Century Gothic" pitchFamily="34" charset="0"/>
              </a:rPr>
              <a:t>FISICA EN </a:t>
            </a:r>
            <a:r>
              <a:rPr lang="es-CO" sz="2400" b="1" dirty="0" smtClean="0">
                <a:latin typeface="Century Gothic" pitchFamily="34" charset="0"/>
              </a:rPr>
              <a:t>NIÑOS Y JOVENES</a:t>
            </a:r>
            <a:endParaRPr lang="es-CO" sz="2400" b="1" dirty="0">
              <a:latin typeface="Century Gothic" pitchFamily="34" charset="0"/>
            </a:endParaRPr>
          </a:p>
          <a:p>
            <a:pPr algn="ctr"/>
            <a:endParaRPr lang="es-CO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3" y="570016"/>
            <a:ext cx="3313216" cy="225631"/>
          </a:xfrm>
        </p:spPr>
        <p:txBody>
          <a:bodyPr>
            <a:normAutofit fontScale="90000"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534885"/>
            <a:ext cx="8246217" cy="464028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es-ES" altLang="en-US" sz="2000" dirty="0">
              <a:latin typeface="Century Gothic" pitchFamily="34" charset="0"/>
              <a:cs typeface="Calibri" panose="020F0502020204030204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1805048" y="312738"/>
            <a:ext cx="5652655" cy="6610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Century Gothic" pitchFamily="34" charset="0"/>
              </a:rPr>
              <a:t>RECOMENDACION</a:t>
            </a:r>
            <a:endParaRPr lang="es-CO" sz="2400" b="1" dirty="0">
              <a:latin typeface="Century Gothic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760019" y="1341913"/>
            <a:ext cx="7837716" cy="245819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entury Gothic" pitchFamily="34" charset="0"/>
              </a:rPr>
              <a:t>En el caso de los niños y jóvenes inactivos, se recomienda un aumento progresivo de la actividad para alcanzar finalmente el objetivo </a:t>
            </a:r>
            <a:r>
              <a:rPr lang="es-CO" b="1" dirty="0" smtClean="0">
                <a:solidFill>
                  <a:schemeClr val="bg1"/>
                </a:solidFill>
                <a:latin typeface="Century Gothic" pitchFamily="34" charset="0"/>
              </a:rPr>
              <a:t>indicado. </a:t>
            </a:r>
            <a:r>
              <a:rPr lang="es-CO" b="1" dirty="0">
                <a:solidFill>
                  <a:schemeClr val="bg1"/>
                </a:solidFill>
                <a:latin typeface="Century Gothic" pitchFamily="34" charset="0"/>
              </a:rPr>
              <a:t>Es conveniente empezar con una actividad ligera y aumentar gradualmente con el tiempo la duración, la frecuencia y la intensidad. También hay que señalar que si los </a:t>
            </a:r>
            <a:r>
              <a:rPr lang="es-CO" b="1" dirty="0" err="1" smtClean="0">
                <a:solidFill>
                  <a:schemeClr val="bg1"/>
                </a:solidFill>
                <a:latin typeface="Century Gothic" pitchFamily="34" charset="0"/>
              </a:rPr>
              <a:t>jovenes</a:t>
            </a:r>
            <a:r>
              <a:rPr lang="es-CO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CO" b="1" dirty="0">
                <a:solidFill>
                  <a:schemeClr val="bg1"/>
                </a:solidFill>
                <a:latin typeface="Century Gothic" pitchFamily="34" charset="0"/>
              </a:rPr>
              <a:t>no realizan ninguna actividad física, cualquier </a:t>
            </a:r>
            <a:r>
              <a:rPr lang="es-CO" b="1" dirty="0" smtClean="0">
                <a:solidFill>
                  <a:schemeClr val="bg1"/>
                </a:solidFill>
                <a:latin typeface="Century Gothic" pitchFamily="34" charset="0"/>
              </a:rPr>
              <a:t>ejercicio </a:t>
            </a:r>
            <a:r>
              <a:rPr lang="es-CO" b="1" dirty="0">
                <a:solidFill>
                  <a:schemeClr val="bg1"/>
                </a:solidFill>
                <a:latin typeface="Century Gothic" pitchFamily="34" charset="0"/>
              </a:rPr>
              <a:t>inferior a los niveles recomendados será más beneficiosa que no </a:t>
            </a:r>
            <a:r>
              <a:rPr lang="es-CO" b="1" dirty="0" smtClean="0">
                <a:solidFill>
                  <a:schemeClr val="bg1"/>
                </a:solidFill>
                <a:latin typeface="Century Gothic" pitchFamily="34" charset="0"/>
              </a:rPr>
              <a:t>hacer ningún tipo de actividad.</a:t>
            </a:r>
            <a:endParaRPr lang="es-CO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AutoShape 4" descr="Resultado de imagen para jovenes jugando play dibuj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5"/>
          <a:stretch/>
        </p:blipFill>
        <p:spPr bwMode="auto">
          <a:xfrm>
            <a:off x="3111335" y="4129992"/>
            <a:ext cx="2541320" cy="248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2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460666"/>
            <a:ext cx="8246217" cy="4191987"/>
          </a:xfrm>
        </p:spPr>
        <p:txBody>
          <a:bodyPr>
            <a:noAutofit/>
          </a:bodyPr>
          <a:lstStyle/>
          <a:p>
            <a:pPr marL="342900" indent="-342900" algn="just" fontAlgn="base">
              <a:lnSpc>
                <a:spcPct val="100000"/>
              </a:lnSpc>
              <a:buFont typeface="Wingdings" pitchFamily="2" charset="2"/>
              <a:buChar char="ü"/>
            </a:pPr>
            <a:r>
              <a:rPr lang="es-ES" sz="1800" dirty="0">
                <a:latin typeface="Century Gothic" pitchFamily="34" charset="0"/>
              </a:rPr>
              <a:t>Para los adultos de este grupo de edades, la actividad física consiste en </a:t>
            </a:r>
            <a:r>
              <a:rPr lang="es-ES" sz="1800" dirty="0" smtClean="0">
                <a:latin typeface="Century Gothic" pitchFamily="34" charset="0"/>
              </a:rPr>
              <a:t>actividades </a:t>
            </a:r>
            <a:r>
              <a:rPr lang="es-ES" sz="1800" dirty="0">
                <a:latin typeface="Century Gothic" pitchFamily="34" charset="0"/>
              </a:rPr>
              <a:t>recreativas o de ocio, desplazamientos </a:t>
            </a:r>
            <a:r>
              <a:rPr lang="es-ES" sz="1800" dirty="0" smtClean="0">
                <a:latin typeface="Century Gothic" pitchFamily="34" charset="0"/>
              </a:rPr>
              <a:t>(</a:t>
            </a:r>
            <a:r>
              <a:rPr lang="es-ES" sz="1800" dirty="0">
                <a:latin typeface="Century Gothic" pitchFamily="34" charset="0"/>
              </a:rPr>
              <a:t> </a:t>
            </a:r>
            <a:r>
              <a:rPr lang="es-ES" sz="1800" b="1" dirty="0" smtClean="0">
                <a:latin typeface="Century Gothic" pitchFamily="34" charset="0"/>
              </a:rPr>
              <a:t>caminatas</a:t>
            </a:r>
            <a:r>
              <a:rPr lang="es-ES" sz="1800" dirty="0" smtClean="0">
                <a:latin typeface="Century Gothic" pitchFamily="34" charset="0"/>
              </a:rPr>
              <a:t> </a:t>
            </a:r>
            <a:r>
              <a:rPr lang="es-ES" sz="1800" dirty="0">
                <a:latin typeface="Century Gothic" pitchFamily="34" charset="0"/>
              </a:rPr>
              <a:t>o en bicicleta), actividades ocupacionales (es decir, trabajo), tareas domésticas, juegos, deportes o ejercicios programados en el contexto de las </a:t>
            </a:r>
            <a:r>
              <a:rPr lang="es-ES" sz="1800" dirty="0" smtClean="0">
                <a:latin typeface="Century Gothic" pitchFamily="34" charset="0"/>
              </a:rPr>
              <a:t>actividades </a:t>
            </a:r>
            <a:r>
              <a:rPr lang="es-ES" sz="1800" dirty="0">
                <a:latin typeface="Century Gothic" pitchFamily="34" charset="0"/>
              </a:rPr>
              <a:t>diarias, familiares y comunitarias</a:t>
            </a:r>
            <a:r>
              <a:rPr lang="es-ES" sz="1800" dirty="0" smtClean="0">
                <a:latin typeface="Century Gothic" pitchFamily="34" charset="0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ES" altLang="en-US" sz="1800" b="1" i="1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9" y="448305"/>
            <a:ext cx="7623959" cy="73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 panose="020B0A04020102020204" charset="0"/>
              </a:rPr>
              <a:t>ACTIVIDAD FISICA EN ADULTOS</a:t>
            </a:r>
            <a:endParaRPr lang="es-CO" sz="3200" b="1" dirty="0" smtClean="0">
              <a:solidFill>
                <a:schemeClr val="bg1"/>
              </a:solidFill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5" y="3025239"/>
            <a:ext cx="3859480" cy="328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330037"/>
            <a:ext cx="8246217" cy="4191987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fontAlgn="base">
              <a:lnSpc>
                <a:spcPct val="100000"/>
              </a:lnSpc>
            </a:pPr>
            <a:r>
              <a:rPr lang="es-ES" altLang="en-US" sz="1800" dirty="0" smtClean="0">
                <a:latin typeface="Century Gothic" pitchFamily="34" charset="0"/>
                <a:cs typeface="Calibri" panose="020F0502020204030204" charset="0"/>
              </a:rPr>
              <a:t>Se recomienda realizar 150 minutos de actividad física semanal</a:t>
            </a:r>
          </a:p>
          <a:p>
            <a:pPr fontAlgn="base"/>
            <a:r>
              <a:rPr lang="es-ES" sz="1800" dirty="0" smtClean="0">
                <a:latin typeface="Century Gothic" pitchFamily="34" charset="0"/>
              </a:rPr>
              <a:t>Los adultos que realizan actividad física presentan </a:t>
            </a:r>
            <a:r>
              <a:rPr lang="es-ES" sz="1800" dirty="0">
                <a:latin typeface="Century Gothic" pitchFamily="34" charset="0"/>
              </a:rPr>
              <a:t>menores tasas de mortalidad por todas las causas, cardiopatía coronaria, hipertensión, accidentes cerebrovasculares, </a:t>
            </a:r>
            <a:r>
              <a:rPr lang="es-ES" sz="1800" dirty="0" smtClean="0">
                <a:latin typeface="Century Gothic" pitchFamily="34" charset="0"/>
              </a:rPr>
              <a:t>diabetes, </a:t>
            </a:r>
            <a:r>
              <a:rPr lang="es-ES" sz="1800" dirty="0">
                <a:latin typeface="Century Gothic" pitchFamily="34" charset="0"/>
              </a:rPr>
              <a:t>síndrome metabólico</a:t>
            </a:r>
            <a:r>
              <a:rPr lang="es-ES" sz="1800" dirty="0" smtClean="0">
                <a:latin typeface="Century Gothic" pitchFamily="34" charset="0"/>
              </a:rPr>
              <a:t>, diferentes tipos de  </a:t>
            </a:r>
            <a:r>
              <a:rPr lang="es-ES" sz="1800" dirty="0">
                <a:latin typeface="Century Gothic" pitchFamily="34" charset="0"/>
              </a:rPr>
              <a:t>cáncer </a:t>
            </a:r>
            <a:r>
              <a:rPr lang="es-ES" sz="1800" dirty="0" smtClean="0">
                <a:latin typeface="Century Gothic" pitchFamily="34" charset="0"/>
              </a:rPr>
              <a:t>, depresión</a:t>
            </a:r>
            <a:r>
              <a:rPr lang="es-ES" sz="1800" dirty="0">
                <a:latin typeface="Century Gothic" pitchFamily="34" charset="0"/>
              </a:rPr>
              <a:t> </a:t>
            </a:r>
            <a:r>
              <a:rPr lang="es-ES" sz="1800" dirty="0" smtClean="0">
                <a:latin typeface="Century Gothic" pitchFamily="34" charset="0"/>
              </a:rPr>
              <a:t>etc.</a:t>
            </a:r>
            <a:endParaRPr lang="es-ES" sz="1800" dirty="0">
              <a:latin typeface="Century Gothic" pitchFamily="34" charset="0"/>
            </a:endParaRPr>
          </a:p>
          <a:p>
            <a:pPr algn="just" fontAlgn="base"/>
            <a:r>
              <a:rPr lang="es-CO" sz="1800" dirty="0">
                <a:latin typeface="Century Gothic" pitchFamily="34" charset="0"/>
              </a:rPr>
              <a:t>Existe una relación directa entre la actividad física y la salud cardiorrespiratoria (reducción de riesgo de CPC, ECV, accidente cerebrovascular e hipertensión). La actividad física mejora las funciones cardiorrespiratorias. </a:t>
            </a:r>
            <a:endParaRPr lang="es-ES" sz="1800" dirty="0">
              <a:latin typeface="Century Gothic" pitchFamily="34" charset="0"/>
            </a:endParaRPr>
          </a:p>
          <a:p>
            <a:pPr algn="just" fontAlgn="base"/>
            <a:r>
              <a:rPr lang="es-ES" sz="1800" dirty="0" smtClean="0">
                <a:latin typeface="Century Gothic" pitchFamily="34" charset="0"/>
              </a:rPr>
              <a:t>Controlan su  peso </a:t>
            </a:r>
            <a:r>
              <a:rPr lang="es-ES" sz="1800" dirty="0">
                <a:latin typeface="Century Gothic" pitchFamily="34" charset="0"/>
              </a:rPr>
              <a:t>y tienen una mejor masa y composición corporal</a:t>
            </a:r>
            <a:r>
              <a:rPr lang="es-ES" sz="1800" dirty="0" smtClean="0">
                <a:latin typeface="Century Gothic" pitchFamily="34" charset="0"/>
              </a:rPr>
              <a:t>.</a:t>
            </a:r>
          </a:p>
          <a:p>
            <a:pPr algn="just" fontAlgn="base"/>
            <a:r>
              <a:rPr lang="es-CO" sz="1800" dirty="0">
                <a:latin typeface="Century Gothic" pitchFamily="34" charset="0"/>
              </a:rPr>
              <a:t>Existe una relación directa entre la actividad física y la salud metabólica, concretamente una reducción del riesgo de diabetes de tipo </a:t>
            </a:r>
            <a:r>
              <a:rPr lang="es-CO" sz="1800" dirty="0" smtClean="0">
                <a:latin typeface="Century Gothic" pitchFamily="34" charset="0"/>
              </a:rPr>
              <a:t>2.</a:t>
            </a:r>
          </a:p>
          <a:p>
            <a:pPr fontAlgn="base"/>
            <a:endParaRPr lang="es-ES" sz="1800" dirty="0">
              <a:latin typeface="Century Gothic" pitchFamily="34" charset="0"/>
            </a:endParaRPr>
          </a:p>
          <a:p>
            <a:pPr fontAlgn="base">
              <a:lnSpc>
                <a:spcPct val="100000"/>
              </a:lnSpc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9" y="448305"/>
            <a:ext cx="7623959" cy="73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 panose="020B0A04020102020204" charset="0"/>
              </a:rPr>
              <a:t>ACTIVIDAD FISICA EN ADULTOS</a:t>
            </a:r>
            <a:endParaRPr lang="es-CO" sz="3200" b="1" dirty="0" smtClean="0">
              <a:solidFill>
                <a:schemeClr val="bg1"/>
              </a:solidFill>
              <a:latin typeface="Century Gothic" pitchFamily="34" charset="0"/>
              <a:cs typeface="Arial Black" panose="020B0A040201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330037"/>
            <a:ext cx="8246217" cy="4191987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es-CO" sz="1800" dirty="0">
                <a:latin typeface="Century Gothic" pitchFamily="34" charset="0"/>
              </a:rPr>
              <a:t>La actividad aeróbica facilita </a:t>
            </a:r>
            <a:r>
              <a:rPr lang="es-CO" sz="1800" dirty="0" smtClean="0">
                <a:latin typeface="Century Gothic" pitchFamily="34" charset="0"/>
              </a:rPr>
              <a:t>el </a:t>
            </a:r>
            <a:r>
              <a:rPr lang="es-CO" sz="1800" dirty="0">
                <a:latin typeface="Century Gothic" pitchFamily="34" charset="0"/>
              </a:rPr>
              <a:t>mantenimiento del peso corporal. Lo más importante para conseguir el equilibrio energético , es la acumulación de actividad física y el consiguiente gasto de energía. La actividad física total puede realizarse en varias sesiones breves o en una única sesión </a:t>
            </a:r>
            <a:r>
              <a:rPr lang="es-CO" sz="1800" dirty="0" smtClean="0">
                <a:latin typeface="Century Gothic" pitchFamily="34" charset="0"/>
              </a:rPr>
              <a:t>prolongada.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 smtClean="0">
              <a:latin typeface="Century Gothic" pitchFamily="3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9" y="448305"/>
            <a:ext cx="7623959" cy="73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 panose="020B0A04020102020204" charset="0"/>
              </a:rPr>
              <a:t>ACTIVIDAD FISICA EN ADULTOS</a:t>
            </a:r>
            <a:endParaRPr lang="es-CO" sz="3200" b="1" dirty="0" smtClean="0">
              <a:solidFill>
                <a:schemeClr val="bg1"/>
              </a:solidFill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"/>
          <a:stretch/>
        </p:blipFill>
        <p:spPr bwMode="auto">
          <a:xfrm>
            <a:off x="3051958" y="3358729"/>
            <a:ext cx="3004458" cy="30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330037"/>
            <a:ext cx="8246217" cy="4191987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es-CO" sz="1800" dirty="0" smtClean="0">
                <a:latin typeface="Century Gothic" pitchFamily="34" charset="0"/>
              </a:rPr>
              <a:t>Los </a:t>
            </a:r>
            <a:r>
              <a:rPr lang="es-CO" sz="1800" dirty="0">
                <a:latin typeface="Century Gothic" pitchFamily="34" charset="0"/>
              </a:rPr>
              <a:t>adultos físicamente activos tendrán probablemente un menor riesgo de fractura de cadera o vértebras. La práctica de actividad física puede aminorar la disminución de la densidad de minerales en la columna vertebral y en las caderas. Asimismo, mejora la masa muscular del aparato locomotor, la </a:t>
            </a:r>
            <a:r>
              <a:rPr lang="es-CO" sz="1800" dirty="0" smtClean="0">
                <a:latin typeface="Century Gothic" pitchFamily="34" charset="0"/>
              </a:rPr>
              <a:t>fuerza y  </a:t>
            </a:r>
            <a:r>
              <a:rPr lang="es-CO" sz="1800" dirty="0">
                <a:latin typeface="Century Gothic" pitchFamily="34" charset="0"/>
              </a:rPr>
              <a:t>la </a:t>
            </a:r>
            <a:r>
              <a:rPr lang="es-CO" sz="1800" dirty="0" smtClean="0">
                <a:latin typeface="Century Gothic" pitchFamily="34" charset="0"/>
              </a:rPr>
              <a:t>potencia. </a:t>
            </a: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9" y="448305"/>
            <a:ext cx="7623959" cy="73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 panose="020B0A04020102020204" charset="0"/>
              </a:rPr>
              <a:t>ACTIVIDAD FISICA EN ADULTOS</a:t>
            </a:r>
            <a:endParaRPr lang="es-CO" sz="3200" b="1" dirty="0" smtClean="0">
              <a:solidFill>
                <a:schemeClr val="bg1"/>
              </a:solidFill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44" y="3272094"/>
            <a:ext cx="3946971" cy="285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330037"/>
            <a:ext cx="8246217" cy="4595750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endParaRPr lang="es-ES" sz="1800" b="1" i="1" dirty="0">
              <a:solidFill>
                <a:srgbClr val="002060"/>
              </a:solidFill>
              <a:latin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</a:rPr>
              <a:t>Los </a:t>
            </a:r>
            <a:r>
              <a:rPr lang="es-CO" sz="1800" dirty="0">
                <a:latin typeface="Century Gothic" pitchFamily="34" charset="0"/>
              </a:rPr>
              <a:t>adultos inactivos o con limitaciones vinculadas a </a:t>
            </a:r>
            <a:r>
              <a:rPr lang="es-CO" sz="1800" dirty="0" smtClean="0">
                <a:latin typeface="Century Gothic" pitchFamily="34" charset="0"/>
              </a:rPr>
              <a:t>patologías mejoran </a:t>
            </a:r>
            <a:r>
              <a:rPr lang="es-CO" sz="1800" dirty="0">
                <a:latin typeface="Century Gothic" pitchFamily="34" charset="0"/>
              </a:rPr>
              <a:t>su salud simplemente pasando de la categoría de “inactivas” a “un cierto nivel” de actividad. Los adultos que actualmente no cumplen las recomendaciones sobre actividad física </a:t>
            </a:r>
            <a:r>
              <a:rPr lang="es-CO" sz="1800" dirty="0" smtClean="0">
                <a:latin typeface="Century Gothic" pitchFamily="34" charset="0"/>
              </a:rPr>
              <a:t>deben </a:t>
            </a:r>
            <a:r>
              <a:rPr lang="es-CO" sz="1800" dirty="0">
                <a:latin typeface="Century Gothic" pitchFamily="34" charset="0"/>
              </a:rPr>
              <a:t>tratar de aumentar la duración, la frecuencia </a:t>
            </a:r>
            <a:r>
              <a:rPr lang="es-CO" sz="1800" dirty="0" smtClean="0">
                <a:latin typeface="Century Gothic" pitchFamily="34" charset="0"/>
              </a:rPr>
              <a:t>y por </a:t>
            </a:r>
            <a:r>
              <a:rPr lang="es-CO" sz="1800" dirty="0">
                <a:latin typeface="Century Gothic" pitchFamily="34" charset="0"/>
              </a:rPr>
              <a:t>último la </a:t>
            </a:r>
            <a:r>
              <a:rPr lang="es-CO" sz="1800" dirty="0" smtClean="0">
                <a:latin typeface="Century Gothic" pitchFamily="34" charset="0"/>
              </a:rPr>
              <a:t>intensidad del ejercicio llegando a los valores recomendados.</a:t>
            </a: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9" y="448305"/>
            <a:ext cx="7623959" cy="73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 panose="020B0A04020102020204" charset="0"/>
              </a:rPr>
              <a:t>ACTIVIDAD FISICA EN ADULTOS</a:t>
            </a:r>
            <a:endParaRPr lang="es-CO" sz="3200" b="1" dirty="0" smtClean="0">
              <a:solidFill>
                <a:schemeClr val="bg1"/>
              </a:solidFill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3397826"/>
            <a:ext cx="1828800" cy="285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2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330037"/>
            <a:ext cx="8246217" cy="4191987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es-CO" sz="1800" dirty="0" smtClean="0">
              <a:latin typeface="Century Gothic" pitchFamily="34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</a:rPr>
              <a:t>En </a:t>
            </a:r>
            <a:r>
              <a:rPr lang="es-CO" sz="1800" dirty="0">
                <a:latin typeface="Century Gothic" pitchFamily="34" charset="0"/>
              </a:rPr>
              <a:t>adultos de 65 años en adelante, la actividad física consiste en la práctica de ejercicio durante el tiempo libre o los desplazamientos (por ejemplo, mediante paseos a pie o en bicicleta), actividades ocupacionales (cuando la persona desempeña todavía una actividad laboral), tareas domésticas, juegos, deportes o ejercicios programados, en el contexto de las actividades diarias, familiares y comunitarias.</a:t>
            </a:r>
            <a:endParaRPr lang="es-ES" altLang="en-US" sz="1800" b="1" i="1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612775" y="448305"/>
            <a:ext cx="7878083" cy="73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 panose="020B0A04020102020204" charset="0"/>
              </a:rPr>
              <a:t>ACTIVIDAD FISICA EN MAYORES DE 65</a:t>
            </a:r>
            <a:endParaRPr lang="es-CO" sz="3200" b="1" dirty="0" smtClean="0">
              <a:solidFill>
                <a:schemeClr val="bg1"/>
              </a:solidFill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3"/>
          <a:stretch/>
        </p:blipFill>
        <p:spPr bwMode="auto">
          <a:xfrm>
            <a:off x="2953042" y="3580597"/>
            <a:ext cx="3183969" cy="27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8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330037"/>
            <a:ext cx="8246217" cy="4191987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>
                <a:latin typeface="Century Gothic" pitchFamily="34" charset="0"/>
              </a:rPr>
              <a:t>P</a:t>
            </a:r>
            <a:r>
              <a:rPr lang="es-CO" sz="1800" dirty="0" smtClean="0">
                <a:latin typeface="Century Gothic" pitchFamily="34" charset="0"/>
              </a:rPr>
              <a:t>ara este </a:t>
            </a:r>
            <a:r>
              <a:rPr lang="es-CO" sz="1800" dirty="0">
                <a:latin typeface="Century Gothic" pitchFamily="34" charset="0"/>
              </a:rPr>
              <a:t>grupo </a:t>
            </a:r>
            <a:r>
              <a:rPr lang="es-CO" sz="1800" dirty="0" smtClean="0">
                <a:latin typeface="Century Gothic" pitchFamily="34" charset="0"/>
              </a:rPr>
              <a:t>para totalizar </a:t>
            </a:r>
            <a:r>
              <a:rPr lang="es-CO" sz="1800" dirty="0">
                <a:latin typeface="Century Gothic" pitchFamily="34" charset="0"/>
              </a:rPr>
              <a:t>150 minutos semanales de </a:t>
            </a:r>
            <a:r>
              <a:rPr lang="es-CO" sz="1800" dirty="0" smtClean="0">
                <a:latin typeface="Century Gothic" pitchFamily="34" charset="0"/>
              </a:rPr>
              <a:t>actividad</a:t>
            </a:r>
            <a:r>
              <a:rPr lang="es-CO" sz="1800" dirty="0">
                <a:latin typeface="Century Gothic" pitchFamily="34" charset="0"/>
              </a:rPr>
              <a:t> </a:t>
            </a:r>
            <a:r>
              <a:rPr lang="es-CO" sz="1800" dirty="0" smtClean="0">
                <a:latin typeface="Century Gothic" pitchFamily="34" charset="0"/>
              </a:rPr>
              <a:t>, generalmente </a:t>
            </a:r>
            <a:r>
              <a:rPr lang="es-CO" sz="1800" dirty="0">
                <a:latin typeface="Century Gothic" pitchFamily="34" charset="0"/>
              </a:rPr>
              <a:t>s</a:t>
            </a:r>
            <a:r>
              <a:rPr lang="es-CO" sz="1800" dirty="0" smtClean="0">
                <a:latin typeface="Century Gothic" pitchFamily="34" charset="0"/>
              </a:rPr>
              <a:t>e logra en </a:t>
            </a:r>
            <a:r>
              <a:rPr lang="es-CO" sz="1800" dirty="0">
                <a:latin typeface="Century Gothic" pitchFamily="34" charset="0"/>
              </a:rPr>
              <a:t>varias sesiones </a:t>
            </a:r>
            <a:r>
              <a:rPr lang="es-CO" sz="1800" dirty="0" smtClean="0">
                <a:latin typeface="Century Gothic" pitchFamily="34" charset="0"/>
              </a:rPr>
              <a:t>breves , 30 minutos diarios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>
                <a:latin typeface="Century Gothic" pitchFamily="34" charset="0"/>
              </a:rPr>
              <a:t>E</a:t>
            </a:r>
            <a:r>
              <a:rPr lang="es-CO" sz="1800" dirty="0" smtClean="0">
                <a:latin typeface="Century Gothic" pitchFamily="34" charset="0"/>
              </a:rPr>
              <a:t>l </a:t>
            </a:r>
            <a:r>
              <a:rPr lang="es-CO" sz="1800" dirty="0">
                <a:latin typeface="Century Gothic" pitchFamily="34" charset="0"/>
              </a:rPr>
              <a:t>nivel moderado </a:t>
            </a:r>
            <a:r>
              <a:rPr lang="es-CO" sz="1800" dirty="0" smtClean="0">
                <a:latin typeface="Century Gothic" pitchFamily="34" charset="0"/>
              </a:rPr>
              <a:t>de </a:t>
            </a:r>
            <a:r>
              <a:rPr lang="es-CO" sz="1800" dirty="0">
                <a:latin typeface="Century Gothic" pitchFamily="34" charset="0"/>
              </a:rPr>
              <a:t>actividad física </a:t>
            </a:r>
            <a:r>
              <a:rPr lang="es-CO" sz="1800" dirty="0" smtClean="0">
                <a:latin typeface="Century Gothic" pitchFamily="34" charset="0"/>
              </a:rPr>
              <a:t>recomendado está relacionado con </a:t>
            </a:r>
            <a:r>
              <a:rPr lang="es-CO" sz="1800" dirty="0">
                <a:latin typeface="Century Gothic" pitchFamily="34" charset="0"/>
              </a:rPr>
              <a:t>la capacidad de </a:t>
            </a:r>
            <a:r>
              <a:rPr lang="es-CO" sz="1800" dirty="0" smtClean="0">
                <a:latin typeface="Century Gothic" pitchFamily="34" charset="0"/>
              </a:rPr>
              <a:t>cada persona  , eligiendo </a:t>
            </a:r>
            <a:r>
              <a:rPr lang="es-CO" sz="1800" dirty="0">
                <a:latin typeface="Century Gothic" pitchFamily="34" charset="0"/>
              </a:rPr>
              <a:t>actividades de bajo riesgo y adoptando un comportamiento prudente durante la realización de los ejercicios </a:t>
            </a:r>
            <a:r>
              <a:rPr lang="es-CO" sz="1800" dirty="0" smtClean="0">
                <a:latin typeface="Century Gothic" pitchFamily="34" charset="0"/>
              </a:rPr>
              <a:t>para reducir las lesiones o efectos adversos , </a:t>
            </a:r>
            <a:r>
              <a:rPr lang="es-CO" sz="1800" dirty="0">
                <a:latin typeface="Century Gothic" pitchFamily="34" charset="0"/>
              </a:rPr>
              <a:t>y maximizar los beneficios de la actividad física </a:t>
            </a:r>
            <a:r>
              <a:rPr lang="es-CO" sz="1800" dirty="0" smtClean="0">
                <a:latin typeface="Century Gothic" pitchFamily="34" charset="0"/>
              </a:rPr>
              <a:t>regular.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ES" altLang="en-US" sz="1800" b="1" i="1" dirty="0" smtClean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endParaRPr lang="es-ES" altLang="en-US" sz="1800" b="1" i="1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612775" y="448305"/>
            <a:ext cx="7878083" cy="73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 panose="020B0A04020102020204" charset="0"/>
              </a:rPr>
              <a:t>ACTIVIDAD FISICA EN MAYORES DE 65</a:t>
            </a:r>
            <a:endParaRPr lang="es-CO" sz="3200" b="1" dirty="0" smtClean="0">
              <a:solidFill>
                <a:schemeClr val="bg1"/>
              </a:solidFill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10" y="3651848"/>
            <a:ext cx="2814452" cy="28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0515" y="439387"/>
            <a:ext cx="8070850" cy="57119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s-ES_tradnl" sz="2000" dirty="0" smtClean="0">
              <a:solidFill>
                <a:srgbClr val="002060"/>
              </a:solidFill>
              <a:latin typeface="Century Gothic" pitchFamily="34" charset="0"/>
              <a:ea typeface="MS Gothic" panose="020B0609070205080204" charset="-128"/>
              <a:cs typeface="Calibri" panose="020F0502020204030204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La </a:t>
            </a:r>
            <a:r>
              <a:rPr lang="es-ES_tradnl" sz="2000" dirty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OMS define la actividad física como cualquier movimiento corporal producido por los músculos esqueléticos, con el consiguiente consumo de energía. Ello incluye las actividades realizadas al trabajar, </a:t>
            </a:r>
            <a:r>
              <a:rPr lang="es-ES_tradnl" sz="2000" dirty="0" smtClean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jugar, en las </a:t>
            </a:r>
            <a:r>
              <a:rPr lang="es-ES_tradnl" sz="2000" dirty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tareas domésticas y las actividades recreativas.</a:t>
            </a:r>
          </a:p>
          <a:p>
            <a:pPr algn="just"/>
            <a:endParaRPr lang="es-ES_tradnl" sz="2600" b="1" i="1" dirty="0">
              <a:solidFill>
                <a:srgbClr val="002060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pPr algn="just"/>
            <a:endParaRPr lang="es-ES_tradnl" sz="2600" b="1" i="1" dirty="0">
              <a:solidFill>
                <a:srgbClr val="002060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pPr algn="just"/>
            <a:endParaRPr lang="es-ES_tradnl" sz="2600" b="1" i="1" dirty="0">
              <a:solidFill>
                <a:srgbClr val="002060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" y="3693473"/>
            <a:ext cx="3247902" cy="259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721922" y="285008"/>
            <a:ext cx="5700156" cy="6650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s-ES_trad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S Gothic" panose="020B0609070205080204" charset="-128"/>
              <a:cs typeface="Arial Black" panose="020B0A04020102020204" charset="0"/>
            </a:endParaRPr>
          </a:p>
          <a:p>
            <a:pPr algn="ctr"/>
            <a:r>
              <a:rPr lang="es-ES" alt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Gothic" panose="020B0609070205080204" charset="-128"/>
                <a:cs typeface="Arial Black" panose="020B0A04020102020204" charset="0"/>
              </a:rPr>
              <a:t>¿</a:t>
            </a:r>
            <a:r>
              <a:rPr lang="es-ES" alt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S Gothic" panose="020B0609070205080204" charset="-128"/>
                <a:cs typeface="Arial Black" panose="020B0A04020102020204" charset="0"/>
              </a:rPr>
              <a:t>QUÉ ES LA ACTIVIDAD FÍSICA?</a:t>
            </a:r>
            <a:endParaRPr lang="es-ES" altLang="es-ES_tradnl" sz="2400" dirty="0">
              <a:solidFill>
                <a:schemeClr val="bg1"/>
              </a:solidFill>
              <a:latin typeface="Century Gothic" pitchFamily="34" charset="0"/>
              <a:ea typeface="MS Gothic" panose="020B0609070205080204" charset="-128"/>
              <a:cs typeface="Calibri" panose="020F0502020204030204" charset="0"/>
            </a:endParaRPr>
          </a:p>
          <a:p>
            <a:pPr algn="ctr"/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3297850"/>
            <a:ext cx="2800597" cy="281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0375" y="1330037"/>
            <a:ext cx="8246217" cy="4191987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fontAlgn="base">
              <a:lnSpc>
                <a:spcPct val="100000"/>
              </a:lnSpc>
            </a:pPr>
            <a:r>
              <a:rPr lang="es-ES" altLang="en-US" sz="1800" dirty="0" smtClean="0">
                <a:latin typeface="Century Gothic" pitchFamily="34" charset="0"/>
                <a:cs typeface="Calibri" panose="020F0502020204030204" charset="0"/>
              </a:rPr>
              <a:t>Beneficios</a:t>
            </a:r>
          </a:p>
          <a:p>
            <a:pPr fontAlgn="base">
              <a:lnSpc>
                <a:spcPct val="100000"/>
              </a:lnSpc>
            </a:pPr>
            <a:endParaRPr lang="es-ES" altLang="en-US" sz="1800" dirty="0" smtClean="0">
              <a:latin typeface="Century Gothic" pitchFamily="34" charset="0"/>
              <a:cs typeface="Calibri" panose="020F0502020204030204" charset="0"/>
            </a:endParaRPr>
          </a:p>
          <a:p>
            <a:pPr fontAlgn="base">
              <a:lnSpc>
                <a:spcPct val="100000"/>
              </a:lnSpc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  <a:p>
            <a:pPr fontAlgn="base">
              <a:lnSpc>
                <a:spcPct val="100000"/>
              </a:lnSpc>
            </a:pPr>
            <a:endParaRPr lang="es-ES" altLang="en-US" sz="1800" dirty="0" smtClean="0">
              <a:latin typeface="Century Gothic" pitchFamily="34" charset="0"/>
              <a:cs typeface="Calibri" panose="020F0502020204030204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ES" altLang="en-US" sz="1800" dirty="0" smtClean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9" y="448305"/>
            <a:ext cx="7623959" cy="73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EJERCICIO RECOMENDADO: CAMINAR</a:t>
            </a:r>
            <a:endParaRPr lang="es-CO" sz="3200" b="1" dirty="0" smtClean="0">
              <a:solidFill>
                <a:schemeClr val="bg1"/>
              </a:solidFill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95" y="2099241"/>
            <a:ext cx="3660384" cy="36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460375" y="1790482"/>
            <a:ext cx="3125972" cy="617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entury Gothic" pitchFamily="34" charset="0"/>
              </a:rPr>
              <a:t>BENEFICIOS</a:t>
            </a:r>
            <a:endParaRPr lang="es-ES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569527" y="4239492"/>
            <a:ext cx="3325091" cy="866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Century Gothic" pitchFamily="34" charset="0"/>
              </a:rPr>
              <a:t>RECOMENDACIONES</a:t>
            </a:r>
            <a:endParaRPr lang="es-E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849086"/>
            <a:ext cx="3776353" cy="24344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91395" y="1407227"/>
            <a:ext cx="7961209" cy="4465120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</a:rPr>
              <a:t>Actualmente, más del </a:t>
            </a:r>
            <a:r>
              <a:rPr lang="es-CO" sz="1800" b="1" dirty="0" smtClean="0">
                <a:latin typeface="Century Gothic" pitchFamily="34" charset="0"/>
              </a:rPr>
              <a:t>23 por ciento de los adultos y del 80 por ciento</a:t>
            </a:r>
            <a:r>
              <a:rPr lang="es-CO" sz="1800" dirty="0" smtClean="0">
                <a:latin typeface="Century Gothic" pitchFamily="34" charset="0"/>
              </a:rPr>
              <a:t> de los </a:t>
            </a:r>
            <a:r>
              <a:rPr lang="es-CO" sz="1800" b="1" dirty="0" smtClean="0">
                <a:latin typeface="Century Gothic" pitchFamily="34" charset="0"/>
              </a:rPr>
              <a:t>adolescentes no cumplen con los requisitos mínimos de una vida activa</a:t>
            </a:r>
            <a:r>
              <a:rPr lang="es-CO" sz="1800" dirty="0" smtClean="0">
                <a:latin typeface="Century Gothic" pitchFamily="34" charset="0"/>
              </a:rPr>
              <a:t>. Establecer estilos de vida saludables respecto a la actividad física y los hábitos de sueño en la infancia ayuda a </a:t>
            </a:r>
            <a:r>
              <a:rPr lang="es-CO" sz="1800" b="1" dirty="0" smtClean="0">
                <a:latin typeface="Century Gothic" pitchFamily="34" charset="0"/>
              </a:rPr>
              <a:t>la adopción de hábitos durante la infancia, la adolescencia y la vida adulta.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84908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es-C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 panose="020B0A04020102020204" charset="0"/>
              </a:rPr>
              <a:t>PARA TENER EN CUENTA…</a:t>
            </a:r>
          </a:p>
        </p:txBody>
      </p:sp>
      <p:pic>
        <p:nvPicPr>
          <p:cNvPr id="7174" name="Picture 6" descr="Resultado de imagen para familia haciendo ejercicio dibuj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>
            <a:off x="2614941" y="3562597"/>
            <a:ext cx="3429599" cy="27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961901"/>
            <a:ext cx="8246217" cy="4560125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  <a:cs typeface="Calibri" panose="020F0502020204030204" charset="0"/>
              </a:rPr>
              <a:t>ACTIVIDAD RECREATIVA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 smtClean="0"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  <a:cs typeface="Calibri" panose="020F0502020204030204" charset="0"/>
              </a:rPr>
              <a:t>ACTIVIDAD OCUPACIONAL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 smtClean="0"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  <a:cs typeface="Calibri" panose="020F0502020204030204" charset="0"/>
              </a:rPr>
              <a:t>ACTIVIDAD EN EL HOGAR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 smtClean="0"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  <a:cs typeface="Calibri" panose="020F0502020204030204" charset="0"/>
              </a:rPr>
              <a:t>ACTIVIDAD COMO MEDIO DE TRANSPORTE</a:t>
            </a:r>
            <a:endParaRPr lang="es-CO" sz="1800" b="1" dirty="0">
              <a:latin typeface="Century Gothic" pitchFamily="34" charset="0"/>
              <a:cs typeface="Calibri" panose="020F0502020204030204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CLASIFICACION DE LA ACTIVIDAD FISICA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5122" name="Picture 2" descr="Resultado de imagen para montar en bicicleta para ir a trabaj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95" y="4438403"/>
            <a:ext cx="2167246" cy="21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6" y="1711778"/>
            <a:ext cx="2873972" cy="218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092532"/>
            <a:ext cx="8246217" cy="4191987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latin typeface="Century Gothic" pitchFamily="3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ESTRUCTURA DE UNA SESION DE EJERCICIO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34" y="1387310"/>
            <a:ext cx="547528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33" y="2622344"/>
            <a:ext cx="547528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32" y="3840038"/>
            <a:ext cx="547528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64" y="5118264"/>
            <a:ext cx="547528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0375" y="1092532"/>
            <a:ext cx="8398617" cy="5343894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</a:rPr>
              <a:t>Frecuencia: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</a:rPr>
              <a:t>Número de veces en la semana en que se realiza actividad física.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</a:rPr>
              <a:t>Intensidad:</a:t>
            </a:r>
            <a:r>
              <a:rPr lang="es-CO" sz="1800" dirty="0" smtClean="0">
                <a:latin typeface="Century Gothic" pitchFamily="34" charset="0"/>
              </a:rPr>
              <a:t> 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</a:rPr>
              <a:t>Nivel de esfuerzo que requiere la actividad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</a:rPr>
              <a:t>Tiempo:</a:t>
            </a:r>
            <a:r>
              <a:rPr lang="es-CO" sz="1800" dirty="0" smtClean="0">
                <a:latin typeface="Century Gothic" pitchFamily="34" charset="0"/>
              </a:rPr>
              <a:t> 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</a:rPr>
              <a:t>Tiempo que dura la actividad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</a:rPr>
              <a:t>Tipo</a:t>
            </a:r>
            <a:r>
              <a:rPr lang="es-CO" sz="1800" dirty="0" smtClean="0">
                <a:latin typeface="Century Gothic" pitchFamily="34" charset="0"/>
              </a:rPr>
              <a:t>: 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</a:rPr>
              <a:t>Depende de la actividad que se esté realizando ( Caminar , labores en la casa o en el trabajo , practicando algún deporte </a:t>
            </a:r>
            <a:r>
              <a:rPr lang="es-CO" sz="1800" dirty="0" err="1" smtClean="0">
                <a:latin typeface="Century Gothic" pitchFamily="34" charset="0"/>
              </a:rPr>
              <a:t>etc</a:t>
            </a:r>
            <a:r>
              <a:rPr lang="es-CO" sz="1800" dirty="0" smtClean="0">
                <a:latin typeface="Century Gothic" pitchFamily="34" charset="0"/>
              </a:rPr>
              <a:t>)</a:t>
            </a:r>
            <a:endParaRPr lang="es-CO" sz="1800" dirty="0">
              <a:latin typeface="Century Gothic" pitchFamily="3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ELEMENTOS DEL EJERCICIO FISICO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700644" y="1092532"/>
            <a:ext cx="7920842" cy="5343894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solidFill>
                <a:srgbClr val="002060"/>
              </a:solidFill>
              <a:latin typeface="Century Gothic" pitchFamily="34" charset="0"/>
              <a:cs typeface="Calibri" panose="020F050202020403020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</a:rPr>
              <a:t>FUERZA: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 smtClean="0">
                <a:latin typeface="Century Gothic" pitchFamily="34" charset="0"/>
              </a:rPr>
              <a:t>Capacidad física para realizar un trabajo o un movimiento</a:t>
            </a:r>
            <a:endParaRPr lang="es-CO" sz="1800" dirty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b="1" dirty="0" smtClean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</a:rPr>
              <a:t>RESISTENCIA:</a:t>
            </a:r>
            <a:r>
              <a:rPr lang="es-CO" sz="1800" dirty="0" smtClean="0">
                <a:latin typeface="Century Gothic" pitchFamily="34" charset="0"/>
              </a:rPr>
              <a:t> 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>
                <a:latin typeface="Century Gothic" pitchFamily="34" charset="0"/>
              </a:rPr>
              <a:t>E</a:t>
            </a:r>
            <a:r>
              <a:rPr lang="es-CO" sz="1800" dirty="0" smtClean="0">
                <a:latin typeface="Century Gothic" pitchFamily="34" charset="0"/>
              </a:rPr>
              <a:t>s </a:t>
            </a:r>
            <a:r>
              <a:rPr lang="es-CO" sz="1800" dirty="0">
                <a:latin typeface="Century Gothic" pitchFamily="34" charset="0"/>
              </a:rPr>
              <a:t>una de las capacidades físicas básicas, particularmente aquella que nos permite llevar a cabo una actividad o esfuerzo durante el mayor tiempo posible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b="1" dirty="0" smtClean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b="1" dirty="0" smtClean="0">
                <a:latin typeface="Century Gothic" pitchFamily="34" charset="0"/>
              </a:rPr>
              <a:t>EQUILIBRIO Y COORDINACION:</a:t>
            </a:r>
            <a:r>
              <a:rPr lang="es-CO" sz="1800" dirty="0" smtClean="0">
                <a:latin typeface="Century Gothic" pitchFamily="34" charset="0"/>
              </a:rPr>
              <a:t> 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s-CO" sz="1800" dirty="0">
                <a:latin typeface="Century Gothic" pitchFamily="34" charset="0"/>
              </a:rPr>
              <a:t>S</a:t>
            </a:r>
            <a:r>
              <a:rPr lang="es-CO" sz="1800" dirty="0" smtClean="0">
                <a:latin typeface="Century Gothic" pitchFamily="34" charset="0"/>
              </a:rPr>
              <a:t>ituación </a:t>
            </a:r>
            <a:r>
              <a:rPr lang="es-CO" sz="1800" dirty="0">
                <a:latin typeface="Century Gothic" pitchFamily="34" charset="0"/>
              </a:rPr>
              <a:t>en la que se encuentra un cuerpo cuando, pese a tener poca base de sustentación, </a:t>
            </a:r>
            <a:r>
              <a:rPr lang="es-CO" sz="1800" b="1" dirty="0">
                <a:latin typeface="Century Gothic" pitchFamily="34" charset="0"/>
              </a:rPr>
              <a:t>logra mantenerse sin caerse</a:t>
            </a:r>
            <a:r>
              <a:rPr lang="es-CO" sz="1800" dirty="0">
                <a:latin typeface="Century Gothic" pitchFamily="34" charset="0"/>
              </a:rPr>
              <a:t>.</a:t>
            </a: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CONCEPTOS GENERALES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0375" y="1258784"/>
            <a:ext cx="8256113" cy="4952011"/>
          </a:xfrm>
        </p:spPr>
        <p:txBody>
          <a:bodyPr>
            <a:noAutofit/>
          </a:bodyPr>
          <a:lstStyle/>
          <a:p>
            <a:r>
              <a:rPr lang="es-ES" sz="1800" dirty="0" smtClean="0">
                <a:latin typeface="Century Gothic" pitchFamily="34" charset="0"/>
              </a:rPr>
              <a:t>Camine </a:t>
            </a:r>
            <a:r>
              <a:rPr lang="es-ES" sz="1800" dirty="0">
                <a:latin typeface="Century Gothic" pitchFamily="34" charset="0"/>
              </a:rPr>
              <a:t>en lugar de usar medios de transporte. </a:t>
            </a:r>
          </a:p>
          <a:p>
            <a:r>
              <a:rPr lang="es-ES" sz="1800" dirty="0" smtClean="0">
                <a:latin typeface="Century Gothic" pitchFamily="34" charset="0"/>
              </a:rPr>
              <a:t>Utilice </a:t>
            </a:r>
            <a:r>
              <a:rPr lang="es-ES" sz="1800" dirty="0">
                <a:latin typeface="Century Gothic" pitchFamily="34" charset="0"/>
              </a:rPr>
              <a:t>escaleras en lugar del ascensor. </a:t>
            </a:r>
          </a:p>
          <a:p>
            <a:r>
              <a:rPr lang="es-ES" sz="1800" dirty="0" smtClean="0">
                <a:latin typeface="Century Gothic" pitchFamily="34" charset="0"/>
              </a:rPr>
              <a:t>Realice pausas activas</a:t>
            </a:r>
          </a:p>
          <a:p>
            <a:r>
              <a:rPr lang="es-ES" sz="1800" dirty="0" smtClean="0">
                <a:latin typeface="Century Gothic" pitchFamily="34" charset="0"/>
              </a:rPr>
              <a:t>Cuando </a:t>
            </a:r>
            <a:r>
              <a:rPr lang="es-ES" sz="1800" dirty="0">
                <a:latin typeface="Century Gothic" pitchFamily="34" charset="0"/>
              </a:rPr>
              <a:t>mire televisión, tenga   </a:t>
            </a:r>
            <a:r>
              <a:rPr lang="es-ES" sz="1800" dirty="0" smtClean="0">
                <a:latin typeface="Century Gothic" pitchFamily="34" charset="0"/>
              </a:rPr>
              <a:t>lejos el control</a:t>
            </a:r>
          </a:p>
          <a:p>
            <a:pPr algn="just" fontAlgn="base">
              <a:lnSpc>
                <a:spcPct val="100000"/>
              </a:lnSpc>
            </a:pPr>
            <a:r>
              <a:rPr lang="es-ES" sz="1800" dirty="0" smtClean="0">
                <a:latin typeface="Century Gothic" pitchFamily="34" charset="0"/>
                <a:ea typeface="ＭＳ Ｐゴシック" charset="-128"/>
              </a:rPr>
              <a:t>Haga </a:t>
            </a:r>
            <a:r>
              <a:rPr lang="es-ES" sz="1800" dirty="0">
                <a:latin typeface="Century Gothic" pitchFamily="34" charset="0"/>
                <a:ea typeface="ＭＳ Ｐゴシック" charset="-128"/>
              </a:rPr>
              <a:t>las cosas por </a:t>
            </a:r>
            <a:r>
              <a:rPr lang="es-ES" sz="1800" dirty="0" smtClean="0">
                <a:latin typeface="Century Gothic" pitchFamily="34" charset="0"/>
                <a:ea typeface="ＭＳ Ｐゴシック" charset="-128"/>
              </a:rPr>
              <a:t>Ud. mismo</a:t>
            </a:r>
            <a:endParaRPr lang="es-ES" sz="1800" dirty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CONSEJOS PRACTICOS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39" y="3508282"/>
            <a:ext cx="2738870" cy="270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0375" y="1448790"/>
            <a:ext cx="8256113" cy="4928259"/>
          </a:xfrm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s-ES" sz="1800" dirty="0">
                <a:latin typeface="Century Gothic" pitchFamily="34" charset="0"/>
              </a:rPr>
              <a:t>Vaya caminando o en bicicleta a realizar </a:t>
            </a:r>
            <a:r>
              <a:rPr lang="es-ES" sz="1800" dirty="0" smtClean="0">
                <a:latin typeface="Century Gothic" pitchFamily="34" charset="0"/>
              </a:rPr>
              <a:t> compras. </a:t>
            </a:r>
            <a:endParaRPr lang="es-ES" sz="1800" dirty="0">
              <a:latin typeface="Century Gothic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800" dirty="0">
                <a:latin typeface="Century Gothic" pitchFamily="34" charset="0"/>
              </a:rPr>
              <a:t>Saque a pasear a su </a:t>
            </a:r>
            <a:r>
              <a:rPr lang="es-ES" sz="1800" dirty="0" smtClean="0">
                <a:latin typeface="Century Gothic" pitchFamily="34" charset="0"/>
              </a:rPr>
              <a:t>mascota </a:t>
            </a:r>
            <a:r>
              <a:rPr lang="es-ES" sz="1800" dirty="0">
                <a:latin typeface="Century Gothic" pitchFamily="34" charset="0"/>
              </a:rPr>
              <a:t>todos los días.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800" dirty="0">
                <a:latin typeface="Century Gothic" pitchFamily="34" charset="0"/>
              </a:rPr>
              <a:t>Cuando camine, trate de ir acelerando su paso progresivamente.</a:t>
            </a:r>
          </a:p>
          <a:p>
            <a:pPr algn="just"/>
            <a:r>
              <a:rPr lang="es-ES" sz="1800" dirty="0">
                <a:latin typeface="Century Gothic" pitchFamily="34" charset="0"/>
              </a:rPr>
              <a:t>Aumente progresivamente el ejercicio.</a:t>
            </a:r>
          </a:p>
          <a:p>
            <a:pPr algn="just"/>
            <a:r>
              <a:rPr lang="es-ES" sz="1800" dirty="0" smtClean="0">
                <a:latin typeface="Century Gothic" pitchFamily="34" charset="0"/>
              </a:rPr>
              <a:t>Tenga </a:t>
            </a:r>
            <a:r>
              <a:rPr lang="es-ES" sz="1800" dirty="0">
                <a:latin typeface="Century Gothic" pitchFamily="34" charset="0"/>
              </a:rPr>
              <a:t>en cuenta si lleva un periodo de inactividad.</a:t>
            </a:r>
          </a:p>
          <a:p>
            <a:pPr algn="just"/>
            <a:r>
              <a:rPr lang="es-ES" sz="1800" dirty="0" smtClean="0">
                <a:latin typeface="Century Gothic" pitchFamily="34" charset="0"/>
              </a:rPr>
              <a:t>Realice </a:t>
            </a:r>
            <a:r>
              <a:rPr lang="es-ES" sz="1800" dirty="0">
                <a:latin typeface="Century Gothic" pitchFamily="34" charset="0"/>
              </a:rPr>
              <a:t>previo calentamiento y estiramientos.</a:t>
            </a:r>
          </a:p>
          <a:p>
            <a:pPr algn="just" fontAlgn="base">
              <a:lnSpc>
                <a:spcPct val="100000"/>
              </a:lnSpc>
            </a:pPr>
            <a:endParaRPr lang="es-ES" sz="1800" dirty="0"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CONSEJOS PRACTICOS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66" y="4004715"/>
            <a:ext cx="4236311" cy="237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9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0375" y="1460666"/>
            <a:ext cx="8256113" cy="4678878"/>
          </a:xfrm>
        </p:spPr>
        <p:txBody>
          <a:bodyPr>
            <a:noAutofit/>
          </a:bodyPr>
          <a:lstStyle/>
          <a:p>
            <a:pPr algn="just"/>
            <a:r>
              <a:rPr lang="es-ES" sz="1800" dirty="0">
                <a:latin typeface="Century Gothic" pitchFamily="34" charset="0"/>
              </a:rPr>
              <a:t>Espere mínimo una hora después de la última comida.</a:t>
            </a:r>
          </a:p>
          <a:p>
            <a:pPr algn="just"/>
            <a:r>
              <a:rPr lang="es-ES" sz="1800" dirty="0" smtClean="0">
                <a:latin typeface="Century Gothic" pitchFamily="34" charset="0"/>
              </a:rPr>
              <a:t>Detenga </a:t>
            </a:r>
            <a:r>
              <a:rPr lang="es-ES" sz="1800" dirty="0">
                <a:latin typeface="Century Gothic" pitchFamily="34" charset="0"/>
              </a:rPr>
              <a:t>el ejercicio si siente síntomas no habituales.</a:t>
            </a:r>
          </a:p>
          <a:p>
            <a:pPr algn="just"/>
            <a:r>
              <a:rPr lang="es-ES" sz="1800" dirty="0" smtClean="0">
                <a:latin typeface="Century Gothic" pitchFamily="34" charset="0"/>
              </a:rPr>
              <a:t>Utilice </a:t>
            </a:r>
            <a:r>
              <a:rPr lang="es-ES" sz="1800" dirty="0">
                <a:latin typeface="Century Gothic" pitchFamily="34" charset="0"/>
              </a:rPr>
              <a:t>ropa cómoda y tenga en cuenta el clima.</a:t>
            </a:r>
          </a:p>
          <a:p>
            <a:pPr algn="just"/>
            <a:r>
              <a:rPr lang="es-ES" sz="1800" dirty="0">
                <a:latin typeface="Century Gothic" pitchFamily="34" charset="0"/>
              </a:rPr>
              <a:t>Tome liquido antes, durante y después de la actividad física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s-ES" sz="1800" dirty="0"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CONSEJOS PRACTICOS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5" y="3485407"/>
            <a:ext cx="2654137" cy="26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0375" y="1543792"/>
            <a:ext cx="8256113" cy="4667003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es-ES" sz="1800" dirty="0" smtClean="0">
                <a:latin typeface="Century Gothic" pitchFamily="34" charset="0"/>
              </a:rPr>
              <a:t>Los </a:t>
            </a:r>
            <a:r>
              <a:rPr lang="es-ES" sz="1800" dirty="0">
                <a:latin typeface="Century Gothic" pitchFamily="34" charset="0"/>
              </a:rPr>
              <a:t>ejercicios empleados se deben ajustar a las características individuales de cada persona. También los deportes elegidos pueden realizarse de distinta forma según la edad, sexo, peso corporal, habilidades naturales, tiempo de inactividad, etc. </a:t>
            </a:r>
            <a:endParaRPr lang="es-ES" sz="1800" dirty="0" smtClean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endParaRPr lang="es-ES" sz="1800" dirty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endParaRPr lang="es-CO" sz="1800" dirty="0">
              <a:latin typeface="Century Gothic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endParaRPr lang="es-ES" sz="1800" dirty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CONSEJOS PRACTICOS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3"/>
          <a:stretch/>
        </p:blipFill>
        <p:spPr bwMode="auto">
          <a:xfrm>
            <a:off x="1735899" y="3275055"/>
            <a:ext cx="5365545" cy="226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9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1268" y="337185"/>
            <a:ext cx="7740096" cy="5897245"/>
          </a:xfrm>
        </p:spPr>
        <p:txBody>
          <a:bodyPr>
            <a:noAutofit/>
          </a:bodyPr>
          <a:lstStyle/>
          <a:p>
            <a:pPr algn="ctr"/>
            <a:endParaRPr lang="es-ES_tradnl" sz="2600" dirty="0">
              <a:solidFill>
                <a:schemeClr val="accent5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pPr algn="just"/>
            <a:endParaRPr lang="es-ES_tradnl" sz="2600" b="1" i="1" dirty="0" smtClean="0">
              <a:solidFill>
                <a:srgbClr val="002060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La</a:t>
            </a:r>
            <a:r>
              <a:rPr lang="es-ES_tradnl" sz="2000" dirty="0" smtClean="0">
                <a:solidFill>
                  <a:srgbClr val="002060"/>
                </a:solidFill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 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ACTIVIDAD FISICA  </a:t>
            </a:r>
            <a:r>
              <a:rPr lang="es-ES_tradnl" sz="2000" dirty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no se </a:t>
            </a:r>
            <a:r>
              <a:rPr lang="es-ES_tradnl" sz="2000" dirty="0" smtClean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debe </a:t>
            </a:r>
            <a:r>
              <a:rPr lang="es-ES_tradnl" sz="2000" dirty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confundir con 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EJERCICIO</a:t>
            </a:r>
            <a:r>
              <a:rPr lang="es-ES_tradnl" sz="2000" dirty="0" smtClean="0">
                <a:solidFill>
                  <a:srgbClr val="002060"/>
                </a:solidFill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 </a:t>
            </a:r>
            <a:r>
              <a:rPr lang="es-ES_tradnl" sz="2000" dirty="0" smtClean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que </a:t>
            </a:r>
            <a:r>
              <a:rPr lang="es-ES_tradnl" sz="2000" dirty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es una subcategoría de </a:t>
            </a:r>
            <a:r>
              <a:rPr lang="es-ES_tradnl" sz="2000" dirty="0" smtClean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la actividad </a:t>
            </a:r>
            <a:r>
              <a:rPr lang="es-ES_tradnl" sz="2000" dirty="0">
                <a:latin typeface="Century Gothic" pitchFamily="34" charset="0"/>
                <a:ea typeface="MS Gothic" panose="020B0609070205080204" charset="-128"/>
                <a:cs typeface="Calibri" panose="020F0502020204030204" charset="0"/>
              </a:rPr>
              <a:t>física que se planea, está estructurada, es repetitiva y tiene como objetivo mejorar o mantener uno o más componentes del estado físico. </a:t>
            </a:r>
            <a:endParaRPr lang="es-ES_tradnl" sz="2600" b="1" i="1" dirty="0"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pPr algn="just"/>
            <a:endParaRPr lang="es-ES_tradnl" sz="2600" b="1" i="1" dirty="0">
              <a:solidFill>
                <a:srgbClr val="002060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256312" y="337185"/>
            <a:ext cx="4488872" cy="712519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Century Gothic" pitchFamily="34" charset="0"/>
              </a:rPr>
              <a:t>EJERCICIO</a:t>
            </a:r>
            <a:endParaRPr lang="es-CO" sz="2400" b="1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78" y="3429000"/>
            <a:ext cx="3099460" cy="309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0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6" y="1413164"/>
            <a:ext cx="7699952" cy="4619501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es-ES" sz="1800" dirty="0">
                <a:latin typeface="Century Gothic" pitchFamily="34" charset="0"/>
              </a:rPr>
              <a:t>Los riesgos más frecuentes de la actividad física y los deportes están relacionados con las lesiones musculares, óseas y articulares. Estos eventos ocurren, por lo general, cuando el ejercicio es demasiado intenso </a:t>
            </a:r>
            <a:r>
              <a:rPr lang="es-ES" sz="1800" dirty="0" smtClean="0">
                <a:latin typeface="Century Gothic" pitchFamily="34" charset="0"/>
              </a:rPr>
              <a:t>o cuando </a:t>
            </a:r>
            <a:r>
              <a:rPr lang="es-ES" sz="1800" dirty="0">
                <a:latin typeface="Century Gothic" pitchFamily="34" charset="0"/>
              </a:rPr>
              <a:t>se comienza un deporte después de mucho tiempo </a:t>
            </a:r>
            <a:r>
              <a:rPr lang="es-ES" sz="1800" dirty="0" smtClean="0">
                <a:latin typeface="Century Gothic" pitchFamily="34" charset="0"/>
              </a:rPr>
              <a:t>de inactividad</a:t>
            </a:r>
            <a:r>
              <a:rPr lang="es-ES" sz="1800" dirty="0">
                <a:latin typeface="Century Gothic" pitchFamily="34" charset="0"/>
              </a:rPr>
              <a:t>. </a:t>
            </a:r>
            <a:br>
              <a:rPr lang="es-ES" sz="1800" dirty="0">
                <a:latin typeface="Century Gothic" pitchFamily="34" charset="0"/>
              </a:rPr>
            </a:br>
            <a:r>
              <a:rPr lang="es-ES" sz="1800" dirty="0">
                <a:latin typeface="Century Gothic" pitchFamily="34" charset="0"/>
              </a:rPr>
              <a:t>Es necesario tomar ciertas precauciones </a:t>
            </a:r>
            <a:r>
              <a:rPr lang="es-ES" sz="1800" dirty="0" smtClean="0">
                <a:latin typeface="Century Gothic" pitchFamily="34" charset="0"/>
              </a:rPr>
              <a:t>orientadas  </a:t>
            </a:r>
            <a:r>
              <a:rPr lang="es-ES" sz="1800" dirty="0">
                <a:latin typeface="Century Gothic" pitchFamily="34" charset="0"/>
              </a:rPr>
              <a:t>a la prevención de este tipo de lesiones. Uno de los </a:t>
            </a:r>
            <a:r>
              <a:rPr lang="es-ES" sz="1800" dirty="0" smtClean="0">
                <a:latin typeface="Century Gothic" pitchFamily="34" charset="0"/>
              </a:rPr>
              <a:t>aspectos </a:t>
            </a:r>
            <a:r>
              <a:rPr lang="es-ES" sz="1800" dirty="0">
                <a:latin typeface="Century Gothic" pitchFamily="34" charset="0"/>
              </a:rPr>
              <a:t>más importantes se relaciona con el período de calentamiento previo al inicio de la actividad y </a:t>
            </a:r>
            <a:r>
              <a:rPr lang="es-ES" sz="1800" dirty="0" smtClean="0">
                <a:latin typeface="Century Gothic" pitchFamily="34" charset="0"/>
              </a:rPr>
              <a:t>el enfriamiento antes </a:t>
            </a:r>
            <a:r>
              <a:rPr lang="es-ES" sz="1800" dirty="0">
                <a:latin typeface="Century Gothic" pitchFamily="34" charset="0"/>
              </a:rPr>
              <a:t>de suspenderla. </a:t>
            </a:r>
            <a:r>
              <a:rPr lang="es-ES" sz="1800" dirty="0"/>
              <a:t/>
            </a:r>
            <a:br>
              <a:rPr lang="es-ES" sz="1800" dirty="0"/>
            </a:br>
            <a:endParaRPr lang="es-ES" sz="1800" dirty="0"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RIESGOS AL REALIZAR EJERCICIO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3963577"/>
            <a:ext cx="2603479" cy="260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0375" y="1258784"/>
            <a:ext cx="8256113" cy="4952011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es-ES" sz="1800" dirty="0" smtClean="0"/>
              <a:t> 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 smtClean="0">
                <a:latin typeface="Century Gothic" pitchFamily="34" charset="0"/>
              </a:rPr>
              <a:t>Es importante </a:t>
            </a:r>
            <a:r>
              <a:rPr lang="es-ES" sz="1800" dirty="0">
                <a:latin typeface="Century Gothic" pitchFamily="34" charset="0"/>
              </a:rPr>
              <a:t>no imponerse metas demasiado exigentes para los primeros tiempos de la actividad. Esto lo llevaría a realizar ejercicios bruscos y muy intensos que pueden producir lesiones. </a:t>
            </a:r>
            <a:br>
              <a:rPr lang="es-ES" sz="1800" dirty="0">
                <a:latin typeface="Century Gothic" pitchFamily="34" charset="0"/>
              </a:rPr>
            </a:br>
            <a:r>
              <a:rPr lang="es-ES" sz="1800" dirty="0">
                <a:latin typeface="Century Gothic" pitchFamily="34" charset="0"/>
              </a:rPr>
              <a:t>No es conveniente continuar con el ejercicio si existen dolores musculares o articulares. Lo mejor es suspender la actividad </a:t>
            </a:r>
            <a:r>
              <a:rPr lang="es-ES" sz="1800" dirty="0" smtClean="0">
                <a:latin typeface="Century Gothic" pitchFamily="34" charset="0"/>
              </a:rPr>
              <a:t>y realizar una valoración médica.</a:t>
            </a:r>
            <a:endParaRPr lang="es-ES" sz="1800" dirty="0"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866898" y="570016"/>
            <a:ext cx="7623959" cy="5581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RIESGOS AL REALIZAR EJERCICIO</a:t>
            </a:r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 panose="020B0A0402010202020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32" y="3506190"/>
            <a:ext cx="4654752" cy="232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3" y="570016"/>
            <a:ext cx="2422566" cy="308758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28650" y="1496292"/>
            <a:ext cx="7886700" cy="4156364"/>
          </a:xfrm>
        </p:spPr>
        <p:txBody>
          <a:bodyPr>
            <a:normAutofit/>
          </a:bodyPr>
          <a:lstStyle/>
          <a:p>
            <a:r>
              <a:rPr lang="es-CO" sz="2000" b="1" dirty="0" smtClean="0">
                <a:latin typeface="Century Gothic" pitchFamily="34" charset="0"/>
              </a:rPr>
              <a:t>EJERCICIO AEROBICO: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CO" sz="2000" dirty="0">
                <a:latin typeface="Century Gothic" pitchFamily="34" charset="0"/>
              </a:rPr>
              <a:t>El </a:t>
            </a:r>
            <a:r>
              <a:rPr lang="es-CO" sz="2000" b="1" dirty="0">
                <a:latin typeface="Century Gothic" pitchFamily="34" charset="0"/>
              </a:rPr>
              <a:t>ejercicio aeróbico</a:t>
            </a:r>
            <a:r>
              <a:rPr lang="es-CO" sz="2000" dirty="0">
                <a:latin typeface="Century Gothic" pitchFamily="34" charset="0"/>
              </a:rPr>
              <a:t> es </a:t>
            </a:r>
            <a:r>
              <a:rPr lang="es-CO" sz="2000" dirty="0" smtClean="0">
                <a:latin typeface="Century Gothic" pitchFamily="34" charset="0"/>
              </a:rPr>
              <a:t>el que necesita </a:t>
            </a:r>
            <a:r>
              <a:rPr lang="es-CO" sz="2000" dirty="0">
                <a:latin typeface="Century Gothic" pitchFamily="34" charset="0"/>
              </a:rPr>
              <a:t>implícitamente de la respiración para poder </a:t>
            </a:r>
            <a:r>
              <a:rPr lang="es-CO" sz="2000" dirty="0" smtClean="0">
                <a:latin typeface="Century Gothic" pitchFamily="34" charset="0"/>
              </a:rPr>
              <a:t>realizarse </a:t>
            </a:r>
            <a:r>
              <a:rPr lang="es-CO" sz="2000" dirty="0">
                <a:latin typeface="Century Gothic" pitchFamily="34" charset="0"/>
              </a:rPr>
              <a:t>y hace referencia al uso de oxígeno en los procesos de generación de energía de los </a:t>
            </a:r>
            <a:r>
              <a:rPr lang="es-CO" sz="2000" dirty="0" smtClean="0">
                <a:latin typeface="Century Gothic" pitchFamily="34" charset="0"/>
              </a:rPr>
              <a:t>músculos. </a:t>
            </a:r>
            <a:r>
              <a:rPr lang="es-CO" sz="2000" dirty="0" err="1" smtClean="0">
                <a:latin typeface="Century Gothic" pitchFamily="34" charset="0"/>
              </a:rPr>
              <a:t>Ej</a:t>
            </a:r>
            <a:r>
              <a:rPr lang="es-CO" sz="2000" dirty="0" smtClean="0">
                <a:latin typeface="Century Gothic" pitchFamily="34" charset="0"/>
              </a:rPr>
              <a:t> : Caminar , trotar , nadar , bailar etc.</a:t>
            </a:r>
            <a:endParaRPr lang="es-CO" sz="2000" b="1" dirty="0" smtClean="0">
              <a:latin typeface="Century Gothic" pitchFamily="3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2493817" y="355279"/>
            <a:ext cx="3823856" cy="77287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Century Gothic" pitchFamily="34" charset="0"/>
              </a:rPr>
              <a:t>TIPOS</a:t>
            </a:r>
            <a:endParaRPr lang="es-CO" sz="2400" b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54" y="3870365"/>
            <a:ext cx="2757858" cy="274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496292"/>
            <a:ext cx="8103713" cy="4310742"/>
          </a:xfrm>
        </p:spPr>
        <p:txBody>
          <a:bodyPr>
            <a:normAutofit/>
          </a:bodyPr>
          <a:lstStyle/>
          <a:p>
            <a:r>
              <a:rPr lang="es-CO" sz="2000" b="1" dirty="0" smtClean="0">
                <a:latin typeface="Century Gothic" pitchFamily="34" charset="0"/>
              </a:rPr>
              <a:t>EJERCICIO ANAEROBICO: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CO" sz="2000" dirty="0">
                <a:latin typeface="Century Gothic" pitchFamily="34" charset="0"/>
              </a:rPr>
              <a:t>El </a:t>
            </a:r>
            <a:r>
              <a:rPr lang="es-CO" sz="2000" b="1" dirty="0">
                <a:latin typeface="Century Gothic" pitchFamily="34" charset="0"/>
              </a:rPr>
              <a:t>ejercicio anaeróbico </a:t>
            </a:r>
            <a:r>
              <a:rPr lang="es-CO" sz="2000" dirty="0">
                <a:latin typeface="Century Gothic" pitchFamily="34" charset="0"/>
              </a:rPr>
              <a:t>es una actividad breve y de gran intensidad donde el metabolismo se desarrolla exclusivamente en los músculos y sus reservas de energía, sin usar el oxígeno de la </a:t>
            </a:r>
            <a:r>
              <a:rPr lang="es-CO" sz="2000" dirty="0" smtClean="0">
                <a:latin typeface="Century Gothic" pitchFamily="34" charset="0"/>
              </a:rPr>
              <a:t>respiración. </a:t>
            </a:r>
            <a:r>
              <a:rPr lang="es-CO" sz="2000" dirty="0" err="1" smtClean="0">
                <a:latin typeface="Century Gothic" pitchFamily="34" charset="0"/>
              </a:rPr>
              <a:t>Ej</a:t>
            </a:r>
            <a:r>
              <a:rPr lang="es-CO" sz="2000" dirty="0" smtClean="0">
                <a:latin typeface="Century Gothic" pitchFamily="34" charset="0"/>
              </a:rPr>
              <a:t> : Levantar pesas , abdominales etc.</a:t>
            </a:r>
            <a:endParaRPr lang="es-CO" sz="2000" b="1" dirty="0" smtClean="0">
              <a:latin typeface="Century Gothic" pitchFamily="3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2351313" y="355279"/>
            <a:ext cx="4370121" cy="77287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Century Gothic" pitchFamily="34" charset="0"/>
              </a:rPr>
              <a:t>TIPOS</a:t>
            </a:r>
            <a:endParaRPr lang="es-CO" sz="2400" b="1" dirty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52" y="3877665"/>
            <a:ext cx="2710356" cy="27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1268" y="337185"/>
            <a:ext cx="7740096" cy="5897245"/>
          </a:xfrm>
        </p:spPr>
        <p:txBody>
          <a:bodyPr>
            <a:noAutofit/>
          </a:bodyPr>
          <a:lstStyle/>
          <a:p>
            <a:pPr algn="ctr"/>
            <a:endParaRPr lang="es-ES_tradnl" sz="2600" dirty="0">
              <a:solidFill>
                <a:schemeClr val="accent5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pPr algn="just"/>
            <a:endParaRPr lang="es-ES_tradnl" sz="2600" b="1" i="1" dirty="0" smtClean="0">
              <a:solidFill>
                <a:srgbClr val="002060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  <a:p>
            <a:pPr lvl="0" algn="just">
              <a:lnSpc>
                <a:spcPct val="150000"/>
              </a:lnSpc>
            </a:pPr>
            <a:r>
              <a:rPr lang="es-CO" sz="2000" dirty="0" smtClean="0">
                <a:latin typeface="Century Gothic" pitchFamily="34" charset="0"/>
              </a:rPr>
              <a:t>Se </a:t>
            </a:r>
            <a:r>
              <a:rPr lang="es-CO" sz="2000" dirty="0">
                <a:latin typeface="Century Gothic" pitchFamily="34" charset="0"/>
              </a:rPr>
              <a:t>relaciona con un tipo específico de ejercicio estructurado con propósitos competitivos, implica competencia, puntuación, reglas y especialización de una o más cualidades físicas </a:t>
            </a:r>
          </a:p>
          <a:p>
            <a:pPr algn="just"/>
            <a:endParaRPr lang="es-ES_tradnl" sz="2600" b="1" i="1" dirty="0">
              <a:solidFill>
                <a:srgbClr val="002060"/>
              </a:solidFill>
              <a:latin typeface="Calibri" panose="020F0502020204030204" charset="0"/>
              <a:ea typeface="MS Gothic" panose="020B0609070205080204" charset="-128"/>
              <a:cs typeface="Calibri" panose="020F050202020403020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256312" y="337185"/>
            <a:ext cx="4488872" cy="712519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Century Gothic" pitchFamily="34" charset="0"/>
              </a:rPr>
              <a:t>DEPORTE</a:t>
            </a:r>
            <a:endParaRPr lang="es-CO" sz="2400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13" y="3429000"/>
            <a:ext cx="5340001" cy="26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5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092532"/>
            <a:ext cx="8246217" cy="4417620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s-CO" sz="1800" dirty="0">
                <a:latin typeface="Century Gothic" pitchFamily="34" charset="0"/>
                <a:cs typeface="Calibri" panose="020F0502020204030204" charset="0"/>
              </a:rPr>
              <a:t>Deben estar físicamente activos varias veces al día de diferentes formas, especialmente mediante el juego interactivo en el suelo; cuanto más mejor. Para aquellos que todavía no se mueven, esto incluye al menos 30 minutos en posición prona (boca abajo) repartidos a lo largo del día mientras estén despiertos.  </a:t>
            </a:r>
            <a:br>
              <a:rPr lang="es-CO" sz="1800" dirty="0">
                <a:latin typeface="Century Gothic" pitchFamily="34" charset="0"/>
                <a:cs typeface="Calibri" panose="020F0502020204030204" charset="0"/>
              </a:rPr>
            </a:br>
            <a:endParaRPr lang="es-CO" sz="1800" dirty="0">
              <a:latin typeface="Century Gothic" pitchFamily="34" charset="0"/>
              <a:cs typeface="Calibri" panose="020F0502020204030204" charset="0"/>
            </a:endParaRPr>
          </a:p>
          <a:p>
            <a:r>
              <a:rPr lang="es-CO" sz="1800" dirty="0">
                <a:latin typeface="Century Gothic" pitchFamily="34" charset="0"/>
                <a:cs typeface="Calibri" panose="020F0502020204030204" charset="0"/>
              </a:rPr>
              <a:t>No deben permanecer sujetos durante más de una hora seguida (por ejemplo, en carritos, </a:t>
            </a:r>
            <a:r>
              <a:rPr lang="es-CO" sz="1800" dirty="0" smtClean="0">
                <a:latin typeface="Century Gothic" pitchFamily="34" charset="0"/>
                <a:cs typeface="Calibri" panose="020F0502020204030204" charset="0"/>
              </a:rPr>
              <a:t>sillas </a:t>
            </a:r>
            <a:r>
              <a:rPr lang="es-CO" sz="1800" dirty="0">
                <a:latin typeface="Century Gothic" pitchFamily="34" charset="0"/>
                <a:cs typeface="Calibri" panose="020F0502020204030204" charset="0"/>
              </a:rPr>
              <a:t>o </a:t>
            </a:r>
            <a:r>
              <a:rPr lang="es-CO" sz="1800" dirty="0" smtClean="0">
                <a:latin typeface="Century Gothic" pitchFamily="34" charset="0"/>
                <a:cs typeface="Calibri" panose="020F0502020204030204" charset="0"/>
              </a:rPr>
              <a:t>sujetos </a:t>
            </a:r>
            <a:r>
              <a:rPr lang="es-CO" sz="1800" dirty="0">
                <a:latin typeface="Century Gothic" pitchFamily="34" charset="0"/>
                <a:cs typeface="Calibri" panose="020F0502020204030204" charset="0"/>
              </a:rPr>
              <a:t>a la espalda de un cuidador). No se recomienda que pasen tiempo frente a pantallas. En momentos de inactividad, se recomienda que un cuidador les lea o cuente cuentos.</a:t>
            </a:r>
            <a:br>
              <a:rPr lang="es-CO" sz="1800" dirty="0">
                <a:latin typeface="Century Gothic" pitchFamily="34" charset="0"/>
                <a:cs typeface="Calibri" panose="020F0502020204030204" charset="0"/>
              </a:rPr>
            </a:br>
            <a:endParaRPr lang="es-CO" sz="1800" dirty="0">
              <a:latin typeface="Century Gothic" pitchFamily="34" charset="0"/>
              <a:cs typeface="Calibri" panose="020F0502020204030204" charset="0"/>
            </a:endParaRPr>
          </a:p>
          <a:p>
            <a:pPr algn="just"/>
            <a:r>
              <a:rPr lang="es-CO" sz="1800" dirty="0">
                <a:latin typeface="Century Gothic" pitchFamily="34" charset="0"/>
                <a:cs typeface="Calibri" panose="020F0502020204030204" charset="0"/>
              </a:rPr>
              <a:t>Deben tener de 14 a 17 horas (0 a 3 meses de edad) o de 12 a 16 horas (4 a 11 meses de edad) de sueño de buena calidad, incluidas las siestas.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712519" y="312739"/>
            <a:ext cx="7623959" cy="7797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ACTIVIDAD FÍSICA EN NIÑOS MENORES DE 1 AÑO</a:t>
            </a:r>
            <a:endParaRPr lang="es-CO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092531"/>
            <a:ext cx="8246217" cy="5320143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es-CO" sz="1800" dirty="0">
                <a:latin typeface="Century Gothic" pitchFamily="34" charset="0"/>
              </a:rPr>
              <a:t>Deben pasar al menos 180 minutos realizando diversos tipos de actividad física de cualquier intensidad, incluida la actividad física de intensidad moderada a elevada, distribuidos a lo largo del </a:t>
            </a:r>
            <a:r>
              <a:rPr lang="es-CO" sz="1800" dirty="0" smtClean="0">
                <a:latin typeface="Century Gothic" pitchFamily="34" charset="0"/>
              </a:rPr>
              <a:t>día.</a:t>
            </a:r>
            <a:endParaRPr lang="es-CO" sz="1800" dirty="0">
              <a:latin typeface="Century Gothic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es-CO" sz="1800" dirty="0">
                <a:latin typeface="Century Gothic" pitchFamily="34" charset="0"/>
              </a:rPr>
              <a:t>Con respecto a los niños de 1 año, no se recomienda que pasen tiempo en actividades sedentarias ante una </a:t>
            </a:r>
            <a:r>
              <a:rPr lang="es-CO" sz="1800" dirty="0" smtClean="0">
                <a:latin typeface="Century Gothic" pitchFamily="34" charset="0"/>
              </a:rPr>
              <a:t>pantalla. </a:t>
            </a:r>
            <a:r>
              <a:rPr lang="es-CO" sz="1800" dirty="0">
                <a:latin typeface="Century Gothic" pitchFamily="34" charset="0"/>
              </a:rPr>
              <a:t>Para los niños de 2 años, el tiempo dedicado a actividades sedentarias frente a una pantalla no debe exceder de una hora</a:t>
            </a:r>
            <a:r>
              <a:rPr lang="es-CO" sz="1800" dirty="0" smtClean="0">
                <a:latin typeface="Century Gothic" pitchFamily="34" charset="0"/>
              </a:rPr>
              <a:t>; si es </a:t>
            </a:r>
            <a:r>
              <a:rPr lang="es-CO" sz="1800" dirty="0">
                <a:latin typeface="Century Gothic" pitchFamily="34" charset="0"/>
              </a:rPr>
              <a:t>menos mejor. </a:t>
            </a:r>
            <a:endParaRPr lang="es-CO" sz="1800" dirty="0" smtClean="0">
              <a:latin typeface="Century Gothic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es-CO" sz="1800" dirty="0" smtClean="0">
                <a:latin typeface="Century Gothic" pitchFamily="34" charset="0"/>
              </a:rPr>
              <a:t>Deben </a:t>
            </a:r>
            <a:r>
              <a:rPr lang="es-CO" sz="1800" dirty="0">
                <a:latin typeface="Century Gothic" pitchFamily="34" charset="0"/>
              </a:rPr>
              <a:t>tener de 11 a 14 horas de sueño de buena calidad, incluidas las siestas, con horarios regulares para dormirse y despertarse</a:t>
            </a:r>
            <a:r>
              <a:rPr lang="es-CO" sz="1800" dirty="0" smtClean="0">
                <a:latin typeface="Century Gothic" pitchFamily="34" charset="0"/>
              </a:rPr>
              <a:t>.</a:t>
            </a:r>
          </a:p>
          <a:p>
            <a:pPr algn="just" fontAlgn="base">
              <a:lnSpc>
                <a:spcPct val="100000"/>
              </a:lnSpc>
            </a:pPr>
            <a:endParaRPr lang="es-CO" sz="1800" dirty="0">
              <a:latin typeface="Century Gothic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es-CO" sz="1800" dirty="0" smtClean="0">
              <a:latin typeface="Century Gothic" pitchFamily="34" charset="0"/>
            </a:endParaRPr>
          </a:p>
          <a:p>
            <a:pPr algn="just" fontAlgn="base">
              <a:lnSpc>
                <a:spcPct val="100000"/>
              </a:lnSpc>
            </a:pPr>
            <a:endParaRPr lang="es-CO" sz="1800" dirty="0">
              <a:latin typeface="Century Gothic" pitchFamily="34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CO" sz="1800" b="1" i="1" dirty="0" smtClean="0">
              <a:solidFill>
                <a:srgbClr val="002060"/>
              </a:solidFill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CO" sz="1800" b="1" i="1" dirty="0" smtClean="0">
              <a:solidFill>
                <a:srgbClr val="002060"/>
              </a:solidFill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712519" y="312739"/>
            <a:ext cx="7623959" cy="7797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NIÑOS DE 1 A 2 AÑOS DE EDAD</a:t>
            </a:r>
            <a:endParaRPr lang="es-CO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95" y="4278271"/>
            <a:ext cx="2897578" cy="22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14452" y="570016"/>
            <a:ext cx="3776353" cy="522514"/>
          </a:xfrm>
        </p:spPr>
        <p:txBody>
          <a:bodyPr>
            <a:normAutofit/>
          </a:bodyPr>
          <a:lstStyle/>
          <a:p>
            <a:endParaRPr lang="es-CO" sz="1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12775" y="1092532"/>
            <a:ext cx="8246217" cy="5355769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Wingdings" pitchFamily="2" charset="2"/>
              <a:buChar char="ü"/>
            </a:pPr>
            <a:endParaRPr lang="es-ES" altLang="en-US" sz="1800" b="1" i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O" sz="1800" dirty="0">
                <a:latin typeface="Century Gothic" pitchFamily="34" charset="0"/>
              </a:rPr>
              <a:t>Deben pasar al menos 180 minutos realizando diversos tipos de actividad física de cualquier intensidad, incluidos al menos 60 minutos de actividad física de intensidad moderada a elevada, distribuidos a lo largo del día; </a:t>
            </a:r>
            <a:r>
              <a:rPr lang="es-CO" sz="1800" dirty="0" smtClean="0">
                <a:latin typeface="Century Gothic" pitchFamily="34" charset="0"/>
              </a:rPr>
              <a:t>si es </a:t>
            </a:r>
            <a:r>
              <a:rPr lang="es-CO" sz="1800" dirty="0">
                <a:latin typeface="Century Gothic" pitchFamily="34" charset="0"/>
              </a:rPr>
              <a:t>más </a:t>
            </a:r>
            <a:r>
              <a:rPr lang="es-CO" sz="1800" dirty="0" smtClean="0">
                <a:latin typeface="Century Gothic" pitchFamily="34" charset="0"/>
              </a:rPr>
              <a:t>mucho mejor</a:t>
            </a:r>
            <a:r>
              <a:rPr lang="es-CO" sz="1800" dirty="0">
                <a:latin typeface="Century Gothic" pitchFamily="34" charset="0"/>
              </a:rPr>
              <a:t>.</a:t>
            </a:r>
            <a:br>
              <a:rPr lang="es-CO" sz="1800" dirty="0">
                <a:latin typeface="Century Gothic" pitchFamily="34" charset="0"/>
              </a:rPr>
            </a:br>
            <a:endParaRPr lang="es-CO" sz="18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O" sz="1800" dirty="0" smtClean="0">
                <a:latin typeface="Century Gothic" pitchFamily="34" charset="0"/>
              </a:rPr>
              <a:t>No </a:t>
            </a:r>
            <a:r>
              <a:rPr lang="es-CO" sz="1800" dirty="0">
                <a:latin typeface="Century Gothic" pitchFamily="34" charset="0"/>
              </a:rPr>
              <a:t>deben permanecer sujetos durante más de una hora seguida </a:t>
            </a:r>
            <a:r>
              <a:rPr lang="es-CO" sz="1800" dirty="0" smtClean="0">
                <a:latin typeface="Century Gothic" pitchFamily="34" charset="0"/>
              </a:rPr>
              <a:t>, </a:t>
            </a:r>
            <a:r>
              <a:rPr lang="es-CO" sz="1800" dirty="0">
                <a:latin typeface="Century Gothic" pitchFamily="34" charset="0"/>
              </a:rPr>
              <a:t>ni </a:t>
            </a:r>
            <a:r>
              <a:rPr lang="es-CO" sz="1800" dirty="0" smtClean="0">
                <a:latin typeface="Century Gothic" pitchFamily="34" charset="0"/>
              </a:rPr>
              <a:t>sentados </a:t>
            </a:r>
            <a:r>
              <a:rPr lang="es-CO" sz="1800" dirty="0">
                <a:latin typeface="Century Gothic" pitchFamily="34" charset="0"/>
              </a:rPr>
              <a:t>durante periodos largos de tiempo. El tiempo dedicado a actividades sedentarias frente a una pantalla no debe exceder de una hora; </a:t>
            </a:r>
            <a:r>
              <a:rPr lang="es-CO" sz="1800" dirty="0" smtClean="0">
                <a:latin typeface="Century Gothic" pitchFamily="34" charset="0"/>
              </a:rPr>
              <a:t> </a:t>
            </a:r>
            <a:r>
              <a:rPr lang="es-CO" sz="1800" dirty="0">
                <a:latin typeface="Century Gothic" pitchFamily="34" charset="0"/>
              </a:rPr>
              <a:t>menos </a:t>
            </a:r>
            <a:r>
              <a:rPr lang="es-CO" sz="1800" dirty="0" smtClean="0">
                <a:latin typeface="Century Gothic" pitchFamily="34" charset="0"/>
              </a:rPr>
              <a:t>tiempo mejor</a:t>
            </a:r>
            <a:r>
              <a:rPr lang="es-CO" sz="1800" dirty="0">
                <a:latin typeface="Century Gothic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s-CO" sz="1800" dirty="0">
                <a:latin typeface="Century Gothic" pitchFamily="34" charset="0"/>
              </a:rPr>
              <a:t>Deben tener de 10 a 13 horas de sueño de buena calidad, que pueden incluir una siesta, con horarios regulares para dormirse y </a:t>
            </a:r>
            <a:r>
              <a:rPr lang="es-CO" sz="1800" dirty="0" smtClean="0">
                <a:latin typeface="Century Gothic" pitchFamily="34" charset="0"/>
              </a:rPr>
              <a:t>despertarse.</a:t>
            </a:r>
            <a:endParaRPr lang="es-CO" sz="1800" dirty="0">
              <a:latin typeface="Century Gothic" pitchFamily="34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CO" sz="1800" b="1" i="1" dirty="0" smtClean="0">
              <a:solidFill>
                <a:srgbClr val="002060"/>
              </a:solidFill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s-ES" altLang="en-US" sz="1800" dirty="0">
              <a:latin typeface="Century Gothic" pitchFamily="34" charset="0"/>
              <a:cs typeface="Calibri" panose="020F0502020204030204" charset="0"/>
            </a:endParaRPr>
          </a:p>
        </p:txBody>
      </p:sp>
      <p:sp>
        <p:nvSpPr>
          <p:cNvPr id="3" name="AutoShape 2" descr="Resultado de imagen para ejercicio en jovenes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5" descr="Resultado de imagen para actividad fÃ­sica en la escuela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712519" y="312739"/>
            <a:ext cx="7623959" cy="7797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itchFamily="34" charset="0"/>
              </a:rPr>
              <a:t>  NIÑOS DE 3 A 4 AÑOS DE EDAD</a:t>
            </a:r>
            <a:endParaRPr lang="es-CO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500563"/>
            <a:ext cx="2294721" cy="22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1114</TotalTime>
  <Words>1552</Words>
  <Application>Microsoft Office PowerPoint</Application>
  <PresentationFormat>Presentación en pantalla (4:3)</PresentationFormat>
  <Paragraphs>150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Liliana Maria Duque Restrepo</cp:lastModifiedBy>
  <cp:revision>118</cp:revision>
  <dcterms:created xsi:type="dcterms:W3CDTF">2016-06-29T23:14:00Z</dcterms:created>
  <dcterms:modified xsi:type="dcterms:W3CDTF">2019-06-13T12:51:05Z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3082-10.2.0.7635</vt:lpwstr>
  </property>
</Properties>
</file>