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10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2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96" r:id="rId2"/>
    <p:sldMasterId id="2147483704" r:id="rId3"/>
    <p:sldMasterId id="2147483712" r:id="rId4"/>
    <p:sldMasterId id="2147483720" r:id="rId5"/>
    <p:sldMasterId id="2147483740" r:id="rId6"/>
    <p:sldMasterId id="2147483752" r:id="rId7"/>
    <p:sldMasterId id="2147483776" r:id="rId8"/>
    <p:sldMasterId id="2147483788" r:id="rId9"/>
    <p:sldMasterId id="2147483836" r:id="rId10"/>
  </p:sldMasterIdLst>
  <p:notesMasterIdLst>
    <p:notesMasterId r:id="rId27"/>
  </p:notesMasterIdLst>
  <p:sldIdLst>
    <p:sldId id="256" r:id="rId11"/>
    <p:sldId id="262" r:id="rId12"/>
    <p:sldId id="311" r:id="rId13"/>
    <p:sldId id="320" r:id="rId14"/>
    <p:sldId id="319" r:id="rId15"/>
    <p:sldId id="326" r:id="rId16"/>
    <p:sldId id="349" r:id="rId17"/>
    <p:sldId id="340" r:id="rId18"/>
    <p:sldId id="341" r:id="rId19"/>
    <p:sldId id="342" r:id="rId20"/>
    <p:sldId id="327" r:id="rId21"/>
    <p:sldId id="334" r:id="rId22"/>
    <p:sldId id="343" r:id="rId23"/>
    <p:sldId id="345" r:id="rId24"/>
    <p:sldId id="350" r:id="rId25"/>
    <p:sldId id="287" r:id="rId26"/>
  </p:sldIdLst>
  <p:sldSz cx="9144000" cy="6858000" type="screen4x3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897" autoAdjust="0"/>
    <p:restoredTop sz="96405"/>
  </p:normalViewPr>
  <p:slideViewPr>
    <p:cSldViewPr snapToGrid="0" snapToObjects="1">
      <p:cViewPr>
        <p:scale>
          <a:sx n="81" d="100"/>
          <a:sy n="81" d="100"/>
        </p:scale>
        <p:origin x="-708" y="-2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042CBA-6202-4908-B1F7-00D16C68E401}" type="datetimeFigureOut">
              <a:rPr lang="es-ES" smtClean="0"/>
              <a:pPr/>
              <a:t>01/04/2019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D313C5-07D0-4D11-B238-B71B9A5406D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508816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FBDA5-A939-8649-9768-7CBF4E1D9E9E}" type="datetimeFigureOut">
              <a:rPr lang="es-ES_tradnl" smtClean="0"/>
              <a:pPr/>
              <a:t>01/04/2019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8C36B-DF3B-8B40-9F61-45A5A3AE93E4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="" xmlns:p14="http://schemas.microsoft.com/office/powerpoint/2010/main" val="1049068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FBDA5-A939-8649-9768-7CBF4E1D9E9E}" type="datetimeFigureOut">
              <a:rPr lang="es-ES_tradnl" smtClean="0"/>
              <a:pPr/>
              <a:t>01/04/2019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8C36B-DF3B-8B40-9F61-45A5A3AE93E4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="" xmlns:p14="http://schemas.microsoft.com/office/powerpoint/2010/main" val="2034254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FBDA5-A939-8649-9768-7CBF4E1D9E9E}" type="datetimeFigureOut">
              <a:rPr lang="es-ES_tradnl" smtClean="0"/>
              <a:pPr/>
              <a:t>01/04/2019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8C36B-DF3B-8B40-9F61-45A5A3AE93E4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="" xmlns:p14="http://schemas.microsoft.com/office/powerpoint/2010/main" val="17765616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BaseCartaH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206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/>
              <a:t>Haga clic para modificar el estilo de subtítulo del patrón</a:t>
            </a:r>
            <a:endParaRPr lang="es-CO" dirty="0"/>
          </a:p>
        </p:txBody>
      </p:sp>
    </p:spTree>
    <p:extLst>
      <p:ext uri="{BB962C8B-B14F-4D97-AF65-F5344CB8AC3E}">
        <p14:creationId xmlns="" xmlns:p14="http://schemas.microsoft.com/office/powerpoint/2010/main" val="3511019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3E336E4-0A13-4EBD-AB50-069C856EF735}" type="datetimeFigureOut">
              <a:rPr lang="es-CO">
                <a:solidFill>
                  <a:prstClr val="black"/>
                </a:solidFill>
              </a:rPr>
              <a:pPr>
                <a:defRPr/>
              </a:pPr>
              <a:t>01/04/2019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CO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0C0D06F-771D-4C3F-82F6-E4A4CD249FC8}" type="slidenum">
              <a:rPr lang="es-CO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770772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3" descr="BaseCartaH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</p:spTree>
    <p:extLst>
      <p:ext uri="{BB962C8B-B14F-4D97-AF65-F5344CB8AC3E}">
        <p14:creationId xmlns="" xmlns:p14="http://schemas.microsoft.com/office/powerpoint/2010/main" val="27988691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18B1059-01CE-4D34-97C0-E910B12C9A00}" type="datetimeFigureOut">
              <a:rPr lang="es-CO">
                <a:solidFill>
                  <a:prstClr val="black"/>
                </a:solidFill>
              </a:rPr>
              <a:pPr>
                <a:defRPr/>
              </a:pPr>
              <a:t>01/04/2019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CO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9F99554-6AA5-424C-868B-441612CE46FF}" type="slidenum">
              <a:rPr lang="es-CO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412165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CD1F1D4-9DEA-43F1-BD7B-DF8D6083C0B0}" type="datetimeFigureOut">
              <a:rPr lang="es-CO">
                <a:solidFill>
                  <a:prstClr val="black"/>
                </a:solidFill>
              </a:rPr>
              <a:pPr>
                <a:defRPr/>
              </a:pPr>
              <a:t>01/04/2019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CO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6BBE649-410C-4971-B6E7-1B36E49EEE8E}" type="slidenum">
              <a:rPr lang="es-CO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188355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C25518A-07D3-4099-8023-1A77F081E2BA}" type="datetimeFigureOut">
              <a:rPr lang="es-CO">
                <a:solidFill>
                  <a:prstClr val="black"/>
                </a:solidFill>
              </a:rPr>
              <a:pPr>
                <a:defRPr/>
              </a:pPr>
              <a:t>01/04/2019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CO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D5DB2FA-1C06-4113-8EA9-A68297CE5041}" type="slidenum">
              <a:rPr lang="es-CO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646511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4789F57-7CC5-4163-A282-43BF147E96BB}" type="datetimeFigureOut">
              <a:rPr lang="es-CO">
                <a:solidFill>
                  <a:prstClr val="black"/>
                </a:solidFill>
              </a:rPr>
              <a:pPr>
                <a:defRPr/>
              </a:pPr>
              <a:t>01/04/2019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CO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A2E4976-70ED-4DFF-B07C-F4CFBA753220}" type="slidenum">
              <a:rPr lang="es-CO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005153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BaseCartaH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206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/>
              <a:t>Haga clic para modificar el estilo de subtítulo del patrón</a:t>
            </a:r>
            <a:endParaRPr lang="es-CO" dirty="0"/>
          </a:p>
        </p:txBody>
      </p:sp>
    </p:spTree>
    <p:extLst>
      <p:ext uri="{BB962C8B-B14F-4D97-AF65-F5344CB8AC3E}">
        <p14:creationId xmlns="" xmlns:p14="http://schemas.microsoft.com/office/powerpoint/2010/main" val="1306471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FBDA5-A939-8649-9768-7CBF4E1D9E9E}" type="datetimeFigureOut">
              <a:rPr lang="es-ES_tradnl" smtClean="0"/>
              <a:pPr/>
              <a:t>01/04/2019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8C36B-DF3B-8B40-9F61-45A5A3AE93E4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="" xmlns:p14="http://schemas.microsoft.com/office/powerpoint/2010/main" val="8616386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3E336E4-0A13-4EBD-AB50-069C856EF735}" type="datetimeFigureOut">
              <a:rPr lang="es-CO">
                <a:solidFill>
                  <a:prstClr val="black"/>
                </a:solidFill>
              </a:rPr>
              <a:pPr>
                <a:defRPr/>
              </a:pPr>
              <a:t>01/04/2019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CO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0C0D06F-771D-4C3F-82F6-E4A4CD249FC8}" type="slidenum">
              <a:rPr lang="es-CO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974509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3" descr="BaseCartaH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</p:spTree>
    <p:extLst>
      <p:ext uri="{BB962C8B-B14F-4D97-AF65-F5344CB8AC3E}">
        <p14:creationId xmlns="" xmlns:p14="http://schemas.microsoft.com/office/powerpoint/2010/main" val="16103816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18B1059-01CE-4D34-97C0-E910B12C9A00}" type="datetimeFigureOut">
              <a:rPr lang="es-CO">
                <a:solidFill>
                  <a:prstClr val="black"/>
                </a:solidFill>
              </a:rPr>
              <a:pPr>
                <a:defRPr/>
              </a:pPr>
              <a:t>01/04/2019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CO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9F99554-6AA5-424C-868B-441612CE46FF}" type="slidenum">
              <a:rPr lang="es-CO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324336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CD1F1D4-9DEA-43F1-BD7B-DF8D6083C0B0}" type="datetimeFigureOut">
              <a:rPr lang="es-CO">
                <a:solidFill>
                  <a:prstClr val="black"/>
                </a:solidFill>
              </a:rPr>
              <a:pPr>
                <a:defRPr/>
              </a:pPr>
              <a:t>01/04/2019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CO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6BBE649-410C-4971-B6E7-1B36E49EEE8E}" type="slidenum">
              <a:rPr lang="es-CO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30667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C25518A-07D3-4099-8023-1A77F081E2BA}" type="datetimeFigureOut">
              <a:rPr lang="es-CO">
                <a:solidFill>
                  <a:prstClr val="black"/>
                </a:solidFill>
              </a:rPr>
              <a:pPr>
                <a:defRPr/>
              </a:pPr>
              <a:t>01/04/2019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CO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D5DB2FA-1C06-4113-8EA9-A68297CE5041}" type="slidenum">
              <a:rPr lang="es-CO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509878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4789F57-7CC5-4163-A282-43BF147E96BB}" type="datetimeFigureOut">
              <a:rPr lang="es-CO">
                <a:solidFill>
                  <a:prstClr val="black"/>
                </a:solidFill>
              </a:rPr>
              <a:pPr>
                <a:defRPr/>
              </a:pPr>
              <a:t>01/04/2019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CO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A2E4976-70ED-4DFF-B07C-F4CFBA753220}" type="slidenum">
              <a:rPr lang="es-CO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50029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BaseCartaH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206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/>
              <a:t>Haga clic para modificar el estilo de subtítulo del patrón</a:t>
            </a:r>
            <a:endParaRPr lang="es-CO" dirty="0"/>
          </a:p>
        </p:txBody>
      </p:sp>
    </p:spTree>
    <p:extLst>
      <p:ext uri="{BB962C8B-B14F-4D97-AF65-F5344CB8AC3E}">
        <p14:creationId xmlns="" xmlns:p14="http://schemas.microsoft.com/office/powerpoint/2010/main" val="2182895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3E336E4-0A13-4EBD-AB50-069C856EF735}" type="datetimeFigureOut">
              <a:rPr lang="es-CO">
                <a:solidFill>
                  <a:prstClr val="black"/>
                </a:solidFill>
              </a:rPr>
              <a:pPr>
                <a:defRPr/>
              </a:pPr>
              <a:t>01/04/2019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CO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0C0D06F-771D-4C3F-82F6-E4A4CD249FC8}" type="slidenum">
              <a:rPr lang="es-CO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909883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3" descr="BaseCartaH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</p:spTree>
    <p:extLst>
      <p:ext uri="{BB962C8B-B14F-4D97-AF65-F5344CB8AC3E}">
        <p14:creationId xmlns="" xmlns:p14="http://schemas.microsoft.com/office/powerpoint/2010/main" val="315099389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18B1059-01CE-4D34-97C0-E910B12C9A00}" type="datetimeFigureOut">
              <a:rPr lang="es-CO">
                <a:solidFill>
                  <a:prstClr val="black"/>
                </a:solidFill>
              </a:rPr>
              <a:pPr>
                <a:defRPr/>
              </a:pPr>
              <a:t>01/04/2019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CO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9F99554-6AA5-424C-868B-441612CE46FF}" type="slidenum">
              <a:rPr lang="es-CO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90390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FBDA5-A939-8649-9768-7CBF4E1D9E9E}" type="datetimeFigureOut">
              <a:rPr lang="es-ES_tradnl" smtClean="0"/>
              <a:pPr/>
              <a:t>01/04/2019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8C36B-DF3B-8B40-9F61-45A5A3AE93E4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="" xmlns:p14="http://schemas.microsoft.com/office/powerpoint/2010/main" val="107778570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CD1F1D4-9DEA-43F1-BD7B-DF8D6083C0B0}" type="datetimeFigureOut">
              <a:rPr lang="es-CO">
                <a:solidFill>
                  <a:prstClr val="black"/>
                </a:solidFill>
              </a:rPr>
              <a:pPr>
                <a:defRPr/>
              </a:pPr>
              <a:t>01/04/2019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CO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6BBE649-410C-4971-B6E7-1B36E49EEE8E}" type="slidenum">
              <a:rPr lang="es-CO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029595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C25518A-07D3-4099-8023-1A77F081E2BA}" type="datetimeFigureOut">
              <a:rPr lang="es-CO">
                <a:solidFill>
                  <a:prstClr val="black"/>
                </a:solidFill>
              </a:rPr>
              <a:pPr>
                <a:defRPr/>
              </a:pPr>
              <a:t>01/04/2019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CO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D5DB2FA-1C06-4113-8EA9-A68297CE5041}" type="slidenum">
              <a:rPr lang="es-CO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005123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4789F57-7CC5-4163-A282-43BF147E96BB}" type="datetimeFigureOut">
              <a:rPr lang="es-CO">
                <a:solidFill>
                  <a:prstClr val="black"/>
                </a:solidFill>
              </a:rPr>
              <a:pPr>
                <a:defRPr/>
              </a:pPr>
              <a:t>01/04/2019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CO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A2E4976-70ED-4DFF-B07C-F4CFBA753220}" type="slidenum">
              <a:rPr lang="es-CO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1842220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BaseCartaH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206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/>
              <a:t>Haga clic para modificar el estilo de subtítulo del patrón</a:t>
            </a:r>
            <a:endParaRPr lang="es-CO" dirty="0"/>
          </a:p>
        </p:txBody>
      </p:sp>
    </p:spTree>
    <p:extLst>
      <p:ext uri="{BB962C8B-B14F-4D97-AF65-F5344CB8AC3E}">
        <p14:creationId xmlns="" xmlns:p14="http://schemas.microsoft.com/office/powerpoint/2010/main" val="111988496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3E336E4-0A13-4EBD-AB50-069C856EF735}" type="datetimeFigureOut">
              <a:rPr lang="es-CO">
                <a:solidFill>
                  <a:prstClr val="black"/>
                </a:solidFill>
              </a:rPr>
              <a:pPr>
                <a:defRPr/>
              </a:pPr>
              <a:t>01/04/2019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CO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0C0D06F-771D-4C3F-82F6-E4A4CD249FC8}" type="slidenum">
              <a:rPr lang="es-CO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9871106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3" descr="BaseCartaH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</p:spTree>
    <p:extLst>
      <p:ext uri="{BB962C8B-B14F-4D97-AF65-F5344CB8AC3E}">
        <p14:creationId xmlns="" xmlns:p14="http://schemas.microsoft.com/office/powerpoint/2010/main" val="99686738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18B1059-01CE-4D34-97C0-E910B12C9A00}" type="datetimeFigureOut">
              <a:rPr lang="es-CO">
                <a:solidFill>
                  <a:prstClr val="black"/>
                </a:solidFill>
              </a:rPr>
              <a:pPr>
                <a:defRPr/>
              </a:pPr>
              <a:t>01/04/2019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CO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9F99554-6AA5-424C-868B-441612CE46FF}" type="slidenum">
              <a:rPr lang="es-CO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4556147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CD1F1D4-9DEA-43F1-BD7B-DF8D6083C0B0}" type="datetimeFigureOut">
              <a:rPr lang="es-CO">
                <a:solidFill>
                  <a:prstClr val="black"/>
                </a:solidFill>
              </a:rPr>
              <a:pPr>
                <a:defRPr/>
              </a:pPr>
              <a:t>01/04/2019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CO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6BBE649-410C-4971-B6E7-1B36E49EEE8E}" type="slidenum">
              <a:rPr lang="es-CO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6886901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C25518A-07D3-4099-8023-1A77F081E2BA}" type="datetimeFigureOut">
              <a:rPr lang="es-CO">
                <a:solidFill>
                  <a:prstClr val="black"/>
                </a:solidFill>
              </a:rPr>
              <a:pPr>
                <a:defRPr/>
              </a:pPr>
              <a:t>01/04/2019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CO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D5DB2FA-1C06-4113-8EA9-A68297CE5041}" type="slidenum">
              <a:rPr lang="es-CO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83550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4789F57-7CC5-4163-A282-43BF147E96BB}" type="datetimeFigureOut">
              <a:rPr lang="es-CO">
                <a:solidFill>
                  <a:prstClr val="black"/>
                </a:solidFill>
              </a:rPr>
              <a:pPr>
                <a:defRPr/>
              </a:pPr>
              <a:t>01/04/2019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CO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A2E4976-70ED-4DFF-B07C-F4CFBA753220}" type="slidenum">
              <a:rPr lang="es-CO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7161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FBDA5-A939-8649-9768-7CBF4E1D9E9E}" type="datetimeFigureOut">
              <a:rPr lang="es-ES_tradnl" smtClean="0"/>
              <a:pPr/>
              <a:t>01/04/2019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8C36B-DF3B-8B40-9F61-45A5A3AE93E4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="" xmlns:p14="http://schemas.microsoft.com/office/powerpoint/2010/main" val="31981510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FBDA5-A939-8649-9768-7CBF4E1D9E9E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01/04/2019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8C36B-DF3B-8B40-9F61-45A5A3AE93E4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1779122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FBDA5-A939-8649-9768-7CBF4E1D9E9E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01/04/2019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8C36B-DF3B-8B40-9F61-45A5A3AE93E4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8443177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FBDA5-A939-8649-9768-7CBF4E1D9E9E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01/04/2019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8C36B-DF3B-8B40-9F61-45A5A3AE93E4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8955847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FBDA5-A939-8649-9768-7CBF4E1D9E9E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01/04/2019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8C36B-DF3B-8B40-9F61-45A5A3AE93E4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334272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FBDA5-A939-8649-9768-7CBF4E1D9E9E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01/04/2019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8C36B-DF3B-8B40-9F61-45A5A3AE93E4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2308322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FBDA5-A939-8649-9768-7CBF4E1D9E9E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01/04/2019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8C36B-DF3B-8B40-9F61-45A5A3AE93E4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688336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FBDA5-A939-8649-9768-7CBF4E1D9E9E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01/04/2019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8C36B-DF3B-8B40-9F61-45A5A3AE93E4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0006177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FBDA5-A939-8649-9768-7CBF4E1D9E9E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01/04/2019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8C36B-DF3B-8B40-9F61-45A5A3AE93E4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8776873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Arrastre la imagen al marcador de posición o haga clic en el icono para agregar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FBDA5-A939-8649-9768-7CBF4E1D9E9E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01/04/2019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8C36B-DF3B-8B40-9F61-45A5A3AE93E4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9712301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FBDA5-A939-8649-9768-7CBF4E1D9E9E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01/04/2019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8C36B-DF3B-8B40-9F61-45A5A3AE93E4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41581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FBDA5-A939-8649-9768-7CBF4E1D9E9E}" type="datetimeFigureOut">
              <a:rPr lang="es-ES_tradnl" smtClean="0"/>
              <a:pPr/>
              <a:t>01/04/2019</a:t>
            </a:fld>
            <a:endParaRPr lang="es-ES_trad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8C36B-DF3B-8B40-9F61-45A5A3AE93E4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="" xmlns:p14="http://schemas.microsoft.com/office/powerpoint/2010/main" val="212836813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FBDA5-A939-8649-9768-7CBF4E1D9E9E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01/04/2019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8C36B-DF3B-8B40-9F61-45A5A3AE93E4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1844345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Clic para editar título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FBDA5-A939-8649-9768-7CBF4E1D9E9E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01/04/2019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8C36B-DF3B-8B40-9F61-45A5A3AE93E4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7888516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Clic para editar título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FBDA5-A939-8649-9768-7CBF4E1D9E9E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01/04/2019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8C36B-DF3B-8B40-9F61-45A5A3AE93E4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5283057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Clic para editar título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FBDA5-A939-8649-9768-7CBF4E1D9E9E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01/04/2019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8C36B-DF3B-8B40-9F61-45A5A3AE93E4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6478711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Clic para editar título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FBDA5-A939-8649-9768-7CBF4E1D9E9E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01/04/2019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8C36B-DF3B-8B40-9F61-45A5A3AE93E4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2161170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Clic para editar título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FBDA5-A939-8649-9768-7CBF4E1D9E9E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01/04/2019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8C36B-DF3B-8B40-9F61-45A5A3AE93E4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9163593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Clic para editar título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FBDA5-A939-8649-9768-7CBF4E1D9E9E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01/04/2019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8C36B-DF3B-8B40-9F61-45A5A3AE93E4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5710957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FBDA5-A939-8649-9768-7CBF4E1D9E9E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01/04/2019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8C36B-DF3B-8B40-9F61-45A5A3AE93E4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3087950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Clic para editar título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FBDA5-A939-8649-9768-7CBF4E1D9E9E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01/04/2019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8C36B-DF3B-8B40-9F61-45A5A3AE93E4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8221036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Clic para editar título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Arrastre la imagen al marcador de posición o haga clic en el icono para agregar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FBDA5-A939-8649-9768-7CBF4E1D9E9E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01/04/2019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8C36B-DF3B-8B40-9F61-45A5A3AE93E4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60196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FBDA5-A939-8649-9768-7CBF4E1D9E9E}" type="datetimeFigureOut">
              <a:rPr lang="es-ES_tradnl" smtClean="0"/>
              <a:pPr/>
              <a:t>01/04/2019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8C36B-DF3B-8B40-9F61-45A5A3AE93E4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="" xmlns:p14="http://schemas.microsoft.com/office/powerpoint/2010/main" val="84812005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Clic para editar título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FBDA5-A939-8649-9768-7CBF4E1D9E9E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01/04/2019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8C36B-DF3B-8B40-9F61-45A5A3AE93E4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3852143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Clic para editar título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FBDA5-A939-8649-9768-7CBF4E1D9E9E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01/04/2019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8C36B-DF3B-8B40-9F61-45A5A3AE93E4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7289567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FBDA5-A939-8649-9768-7CBF4E1D9E9E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01/04/2019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8C36B-DF3B-8B40-9F61-45A5A3AE93E4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3070835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FBDA5-A939-8649-9768-7CBF4E1D9E9E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01/04/2019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8C36B-DF3B-8B40-9F61-45A5A3AE93E4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550073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FBDA5-A939-8649-9768-7CBF4E1D9E9E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01/04/2019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8C36B-DF3B-8B40-9F61-45A5A3AE93E4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8767032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FBDA5-A939-8649-9768-7CBF4E1D9E9E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01/04/2019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8C36B-DF3B-8B40-9F61-45A5A3AE93E4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5067677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FBDA5-A939-8649-9768-7CBF4E1D9E9E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01/04/2019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8C36B-DF3B-8B40-9F61-45A5A3AE93E4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4921808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FBDA5-A939-8649-9768-7CBF4E1D9E9E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01/04/2019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8C36B-DF3B-8B40-9F61-45A5A3AE93E4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1022848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FBDA5-A939-8649-9768-7CBF4E1D9E9E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01/04/2019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8C36B-DF3B-8B40-9F61-45A5A3AE93E4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0547948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FBDA5-A939-8649-9768-7CBF4E1D9E9E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01/04/2019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8C36B-DF3B-8B40-9F61-45A5A3AE93E4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75376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FBDA5-A939-8649-9768-7CBF4E1D9E9E}" type="datetimeFigureOut">
              <a:rPr lang="es-ES_tradnl" smtClean="0"/>
              <a:pPr/>
              <a:t>01/04/2019</a:t>
            </a:fld>
            <a:endParaRPr lang="es-ES_trad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8C36B-DF3B-8B40-9F61-45A5A3AE93E4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="" xmlns:p14="http://schemas.microsoft.com/office/powerpoint/2010/main" val="150486647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Arrastre la imagen al marcador de posición o haga clic en el icono para agregar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FBDA5-A939-8649-9768-7CBF4E1D9E9E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01/04/2019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8C36B-DF3B-8B40-9F61-45A5A3AE93E4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2346226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FBDA5-A939-8649-9768-7CBF4E1D9E9E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01/04/2019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8C36B-DF3B-8B40-9F61-45A5A3AE93E4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5132342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FBDA5-A939-8649-9768-7CBF4E1D9E9E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01/04/2019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8C36B-DF3B-8B40-9F61-45A5A3AE93E4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5885941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FBDA5-A939-8649-9768-7CBF4E1D9E9E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01/04/2019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8C36B-DF3B-8B40-9F61-45A5A3AE93E4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3519145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FBDA5-A939-8649-9768-7CBF4E1D9E9E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01/04/2019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8C36B-DF3B-8B40-9F61-45A5A3AE93E4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9427612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FBDA5-A939-8649-9768-7CBF4E1D9E9E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01/04/2019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8C36B-DF3B-8B40-9F61-45A5A3AE93E4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8043941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FBDA5-A939-8649-9768-7CBF4E1D9E9E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01/04/2019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8C36B-DF3B-8B40-9F61-45A5A3AE93E4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7205428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FBDA5-A939-8649-9768-7CBF4E1D9E9E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01/04/2019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8C36B-DF3B-8B40-9F61-45A5A3AE93E4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2137591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FBDA5-A939-8649-9768-7CBF4E1D9E9E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01/04/2019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8C36B-DF3B-8B40-9F61-45A5A3AE93E4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2542600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FBDA5-A939-8649-9768-7CBF4E1D9E9E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01/04/2019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8C36B-DF3B-8B40-9F61-45A5A3AE93E4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84760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FBDA5-A939-8649-9768-7CBF4E1D9E9E}" type="datetimeFigureOut">
              <a:rPr lang="es-ES_tradnl" smtClean="0"/>
              <a:pPr/>
              <a:t>01/04/2019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8C36B-DF3B-8B40-9F61-45A5A3AE93E4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="" xmlns:p14="http://schemas.microsoft.com/office/powerpoint/2010/main" val="137591779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FBDA5-A939-8649-9768-7CBF4E1D9E9E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01/04/2019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8C36B-DF3B-8B40-9F61-45A5A3AE93E4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5664130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Arrastre la imagen al marcador de posición o haga clic en el icono para agregar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FBDA5-A939-8649-9768-7CBF4E1D9E9E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01/04/2019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8C36B-DF3B-8B40-9F61-45A5A3AE93E4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783790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FBDA5-A939-8649-9768-7CBF4E1D9E9E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01/04/2019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8C36B-DF3B-8B40-9F61-45A5A3AE93E4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3329407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FBDA5-A939-8649-9768-7CBF4E1D9E9E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01/04/2019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8C36B-DF3B-8B40-9F61-45A5A3AE93E4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5828434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FBDA5-A939-8649-9768-7CBF4E1D9E9E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01/04/2019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8C36B-DF3B-8B40-9F61-45A5A3AE93E4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4773696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FBDA5-A939-8649-9768-7CBF4E1D9E9E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01/04/2019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8C36B-DF3B-8B40-9F61-45A5A3AE93E4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3682049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FBDA5-A939-8649-9768-7CBF4E1D9E9E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01/04/2019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8C36B-DF3B-8B40-9F61-45A5A3AE93E4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6296659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FBDA5-A939-8649-9768-7CBF4E1D9E9E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01/04/2019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8C36B-DF3B-8B40-9F61-45A5A3AE93E4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9159702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FBDA5-A939-8649-9768-7CBF4E1D9E9E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01/04/2019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8C36B-DF3B-8B40-9F61-45A5A3AE93E4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3108851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FBDA5-A939-8649-9768-7CBF4E1D9E9E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01/04/2019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8C36B-DF3B-8B40-9F61-45A5A3AE93E4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13565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Arrastre la imagen al marcador de posición o haga clic en el icono para agregar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FBDA5-A939-8649-9768-7CBF4E1D9E9E}" type="datetimeFigureOut">
              <a:rPr lang="es-ES_tradnl" smtClean="0"/>
              <a:pPr/>
              <a:t>01/04/2019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8C36B-DF3B-8B40-9F61-45A5A3AE93E4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="" xmlns:p14="http://schemas.microsoft.com/office/powerpoint/2010/main" val="94653689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FBDA5-A939-8649-9768-7CBF4E1D9E9E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01/04/2019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8C36B-DF3B-8B40-9F61-45A5A3AE93E4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0432835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FBDA5-A939-8649-9768-7CBF4E1D9E9E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01/04/2019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8C36B-DF3B-8B40-9F61-45A5A3AE93E4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6929860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Arrastre la imagen al marcador de posición o haga clic en el icono para agregar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FBDA5-A939-8649-9768-7CBF4E1D9E9E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01/04/2019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8C36B-DF3B-8B40-9F61-45A5A3AE93E4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0956720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FBDA5-A939-8649-9768-7CBF4E1D9E9E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01/04/2019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8C36B-DF3B-8B40-9F61-45A5A3AE93E4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1386142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FBDA5-A939-8649-9768-7CBF4E1D9E9E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01/04/2019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8C36B-DF3B-8B40-9F61-45A5A3AE93E4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89084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Relationship Id="rId9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9.xml"/><Relationship Id="rId9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6.xml"/><Relationship Id="rId9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5FBDA5-A939-8649-9768-7CBF4E1D9E9E}" type="datetimeFigureOut">
              <a:rPr lang="es-ES_tradnl" smtClean="0"/>
              <a:pPr/>
              <a:t>01/04/2019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E8C36B-DF3B-8B40-9F61-45A5A3AE93E4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="" xmlns:p14="http://schemas.microsoft.com/office/powerpoint/2010/main" val="1105172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5FBDA5-A939-8649-9768-7CBF4E1D9E9E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01/04/2019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E8C36B-DF3B-8B40-9F61-45A5A3AE93E4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13265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39" r:id="rId3"/>
    <p:sldLayoutId id="2147483840" r:id="rId4"/>
    <p:sldLayoutId id="2147483841" r:id="rId5"/>
    <p:sldLayoutId id="2147483842" r:id="rId6"/>
    <p:sldLayoutId id="2147483843" r:id="rId7"/>
    <p:sldLayoutId id="2147483844" r:id="rId8"/>
    <p:sldLayoutId id="2147483845" r:id="rId9"/>
    <p:sldLayoutId id="2147483846" r:id="rId10"/>
    <p:sldLayoutId id="214748384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n 3" descr="BaseCartaH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O"/>
              <a:t>Haga clic para modificar el estilo de título del patrón</a:t>
            </a:r>
            <a:endParaRPr lang="es-CO" altLang="es-CO"/>
          </a:p>
        </p:txBody>
      </p:sp>
      <p:sp>
        <p:nvSpPr>
          <p:cNvPr id="1028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O"/>
              <a:t>Haga clic para modificar el estilo de texto del patrón</a:t>
            </a:r>
          </a:p>
          <a:p>
            <a:pPr lvl="1"/>
            <a:r>
              <a:rPr lang="es-ES" altLang="es-CO"/>
              <a:t>Segundo nivel</a:t>
            </a:r>
          </a:p>
          <a:p>
            <a:pPr lvl="2"/>
            <a:r>
              <a:rPr lang="es-ES" altLang="es-CO"/>
              <a:t>Tercer nivel</a:t>
            </a:r>
          </a:p>
          <a:p>
            <a:pPr lvl="3"/>
            <a:r>
              <a:rPr lang="es-ES" altLang="es-CO"/>
              <a:t>Cuarto nivel</a:t>
            </a:r>
          </a:p>
          <a:p>
            <a:pPr lvl="4"/>
            <a:r>
              <a:rPr lang="es-ES" altLang="es-CO"/>
              <a:t>Quinto nivel</a:t>
            </a:r>
            <a:endParaRPr lang="es-CO" altLang="es-CO"/>
          </a:p>
        </p:txBody>
      </p:sp>
    </p:spTree>
    <p:extLst>
      <p:ext uri="{BB962C8B-B14F-4D97-AF65-F5344CB8AC3E}">
        <p14:creationId xmlns="" xmlns:p14="http://schemas.microsoft.com/office/powerpoint/2010/main" val="1089733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00206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entury Gothic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entury Gothic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entury Gothic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entury Gothic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entury Gothic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entury Gothic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entury Gothic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entury Gothic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00206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002060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2060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2060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00206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n 3" descr="BaseCartaH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O"/>
              <a:t>Haga clic para modificar el estilo de título del patrón</a:t>
            </a:r>
            <a:endParaRPr lang="es-CO" altLang="es-CO"/>
          </a:p>
        </p:txBody>
      </p:sp>
      <p:sp>
        <p:nvSpPr>
          <p:cNvPr id="1028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O"/>
              <a:t>Haga clic para modificar el estilo de texto del patrón</a:t>
            </a:r>
          </a:p>
          <a:p>
            <a:pPr lvl="1"/>
            <a:r>
              <a:rPr lang="es-ES" altLang="es-CO"/>
              <a:t>Segundo nivel</a:t>
            </a:r>
          </a:p>
          <a:p>
            <a:pPr lvl="2"/>
            <a:r>
              <a:rPr lang="es-ES" altLang="es-CO"/>
              <a:t>Tercer nivel</a:t>
            </a:r>
          </a:p>
          <a:p>
            <a:pPr lvl="3"/>
            <a:r>
              <a:rPr lang="es-ES" altLang="es-CO"/>
              <a:t>Cuarto nivel</a:t>
            </a:r>
          </a:p>
          <a:p>
            <a:pPr lvl="4"/>
            <a:r>
              <a:rPr lang="es-ES" altLang="es-CO"/>
              <a:t>Quinto nivel</a:t>
            </a:r>
            <a:endParaRPr lang="es-CO" altLang="es-CO"/>
          </a:p>
        </p:txBody>
      </p:sp>
    </p:spTree>
    <p:extLst>
      <p:ext uri="{BB962C8B-B14F-4D97-AF65-F5344CB8AC3E}">
        <p14:creationId xmlns="" xmlns:p14="http://schemas.microsoft.com/office/powerpoint/2010/main" val="3222401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00206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entury Gothic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entury Gothic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entury Gothic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entury Gothic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entury Gothic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entury Gothic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entury Gothic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entury Gothic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00206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002060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2060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2060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00206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n 3" descr="BaseCartaH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O"/>
              <a:t>Haga clic para modificar el estilo de título del patrón</a:t>
            </a:r>
            <a:endParaRPr lang="es-CO" altLang="es-CO"/>
          </a:p>
        </p:txBody>
      </p:sp>
      <p:sp>
        <p:nvSpPr>
          <p:cNvPr id="1028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O"/>
              <a:t>Haga clic para modificar el estilo de texto del patrón</a:t>
            </a:r>
          </a:p>
          <a:p>
            <a:pPr lvl="1"/>
            <a:r>
              <a:rPr lang="es-ES" altLang="es-CO"/>
              <a:t>Segundo nivel</a:t>
            </a:r>
          </a:p>
          <a:p>
            <a:pPr lvl="2"/>
            <a:r>
              <a:rPr lang="es-ES" altLang="es-CO"/>
              <a:t>Tercer nivel</a:t>
            </a:r>
          </a:p>
          <a:p>
            <a:pPr lvl="3"/>
            <a:r>
              <a:rPr lang="es-ES" altLang="es-CO"/>
              <a:t>Cuarto nivel</a:t>
            </a:r>
          </a:p>
          <a:p>
            <a:pPr lvl="4"/>
            <a:r>
              <a:rPr lang="es-ES" altLang="es-CO"/>
              <a:t>Quinto nivel</a:t>
            </a:r>
            <a:endParaRPr lang="es-CO" altLang="es-CO"/>
          </a:p>
        </p:txBody>
      </p:sp>
    </p:spTree>
    <p:extLst>
      <p:ext uri="{BB962C8B-B14F-4D97-AF65-F5344CB8AC3E}">
        <p14:creationId xmlns="" xmlns:p14="http://schemas.microsoft.com/office/powerpoint/2010/main" val="1927043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00206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entury Gothic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entury Gothic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entury Gothic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entury Gothic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entury Gothic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entury Gothic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entury Gothic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entury Gothic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00206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002060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2060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2060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00206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n 3" descr="BaseCartaH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O"/>
              <a:t>Haga clic para modificar el estilo de título del patrón</a:t>
            </a:r>
            <a:endParaRPr lang="es-CO" altLang="es-CO"/>
          </a:p>
        </p:txBody>
      </p:sp>
      <p:sp>
        <p:nvSpPr>
          <p:cNvPr id="1028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O"/>
              <a:t>Haga clic para modificar el estilo de texto del patrón</a:t>
            </a:r>
          </a:p>
          <a:p>
            <a:pPr lvl="1"/>
            <a:r>
              <a:rPr lang="es-ES" altLang="es-CO"/>
              <a:t>Segundo nivel</a:t>
            </a:r>
          </a:p>
          <a:p>
            <a:pPr lvl="2"/>
            <a:r>
              <a:rPr lang="es-ES" altLang="es-CO"/>
              <a:t>Tercer nivel</a:t>
            </a:r>
          </a:p>
          <a:p>
            <a:pPr lvl="3"/>
            <a:r>
              <a:rPr lang="es-ES" altLang="es-CO"/>
              <a:t>Cuarto nivel</a:t>
            </a:r>
          </a:p>
          <a:p>
            <a:pPr lvl="4"/>
            <a:r>
              <a:rPr lang="es-ES" altLang="es-CO"/>
              <a:t>Quinto nivel</a:t>
            </a:r>
            <a:endParaRPr lang="es-CO" altLang="es-CO"/>
          </a:p>
        </p:txBody>
      </p:sp>
    </p:spTree>
    <p:extLst>
      <p:ext uri="{BB962C8B-B14F-4D97-AF65-F5344CB8AC3E}">
        <p14:creationId xmlns="" xmlns:p14="http://schemas.microsoft.com/office/powerpoint/2010/main" val="2449004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00206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entury Gothic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entury Gothic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entury Gothic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entury Gothic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entury Gothic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entury Gothic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entury Gothic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entury Gothic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00206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002060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2060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2060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00206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5FBDA5-A939-8649-9768-7CBF4E1D9E9E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01/04/2019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E8C36B-DF3B-8B40-9F61-45A5A3AE93E4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56430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Clic para editar título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5FBDA5-A939-8649-9768-7CBF4E1D9E9E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01/04/2019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E8C36B-DF3B-8B40-9F61-45A5A3AE93E4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93336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5FBDA5-A939-8649-9768-7CBF4E1D9E9E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01/04/2019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E8C36B-DF3B-8B40-9F61-45A5A3AE93E4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7260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5FBDA5-A939-8649-9768-7CBF4E1D9E9E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01/04/2019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E8C36B-DF3B-8B40-9F61-45A5A3AE93E4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28495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5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5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4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1768918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225668" y="4940490"/>
            <a:ext cx="8229600" cy="5715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CO" sz="6600" b="1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927279" y="515155"/>
            <a:ext cx="70833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CO" sz="3200" dirty="0" smtClean="0">
              <a:latin typeface="Arial Narrow" panose="020B0606020202030204" pitchFamily="34" charset="0"/>
            </a:endParaRPr>
          </a:p>
          <a:p>
            <a:pPr algn="just"/>
            <a:endParaRPr lang="es-CO" sz="3200" dirty="0">
              <a:latin typeface="Arial Narrow" panose="020B060602020203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618187" y="850005"/>
            <a:ext cx="623981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2400" b="1" dirty="0" smtClean="0">
                <a:latin typeface="Arial Narrow" panose="020B0606020202030204" pitchFamily="34" charset="0"/>
              </a:rPr>
              <a:t>7</a:t>
            </a:r>
            <a:r>
              <a:rPr lang="es-CO" sz="2400" dirty="0">
                <a:latin typeface="Arial Narrow" panose="020B0606020202030204" pitchFamily="34" charset="0"/>
              </a:rPr>
              <a:t>.</a:t>
            </a:r>
            <a:r>
              <a:rPr lang="es-CO" sz="2400" dirty="0" smtClean="0">
                <a:latin typeface="Arial Narrow" panose="020B0606020202030204" pitchFamily="34" charset="0"/>
              </a:rPr>
              <a:t> </a:t>
            </a:r>
            <a:r>
              <a:rPr lang="es-CO" sz="2400" dirty="0">
                <a:latin typeface="Arial Narrow" panose="020B0606020202030204" pitchFamily="34" charset="0"/>
              </a:rPr>
              <a:t>Cuide su corazón, consuma aguacate, maní y nueces (porque bajan el nivel del colesterol en sangre</a:t>
            </a:r>
            <a:r>
              <a:rPr lang="es-CO" sz="2400" dirty="0" smtClean="0">
                <a:latin typeface="Arial Narrow" panose="020B0606020202030204" pitchFamily="34" charset="0"/>
              </a:rPr>
              <a:t>.</a:t>
            </a:r>
          </a:p>
          <a:p>
            <a:pPr algn="just"/>
            <a:endParaRPr lang="es-CO" sz="2400" dirty="0">
              <a:latin typeface="Arial Narrow" panose="020B0606020202030204" pitchFamily="34" charset="0"/>
            </a:endParaRPr>
          </a:p>
          <a:p>
            <a:pPr algn="just"/>
            <a:r>
              <a:rPr lang="es-CO" sz="2400" b="1" dirty="0" smtClean="0">
                <a:latin typeface="Arial Narrow" panose="020B0606020202030204" pitchFamily="34" charset="0"/>
              </a:rPr>
              <a:t>8</a:t>
            </a:r>
            <a:r>
              <a:rPr lang="es-CO" sz="2400" dirty="0">
                <a:latin typeface="Arial Narrow" panose="020B0606020202030204" pitchFamily="34" charset="0"/>
              </a:rPr>
              <a:t>.</a:t>
            </a:r>
            <a:r>
              <a:rPr lang="es-CO" sz="2400" dirty="0" smtClean="0">
                <a:latin typeface="Arial Narrow" panose="020B0606020202030204" pitchFamily="34" charset="0"/>
              </a:rPr>
              <a:t> </a:t>
            </a:r>
            <a:r>
              <a:rPr lang="es-CO" sz="2400" dirty="0">
                <a:latin typeface="Arial Narrow" panose="020B0606020202030204" pitchFamily="34" charset="0"/>
              </a:rPr>
              <a:t>Para vivir saludablemente realice todos los días al menos 30 minutos de actividad física</a:t>
            </a:r>
            <a:r>
              <a:rPr lang="es-CO" sz="2400" dirty="0" smtClean="0">
                <a:latin typeface="Arial Narrow" panose="020B0606020202030204" pitchFamily="34" charset="0"/>
              </a:rPr>
              <a:t>.</a:t>
            </a:r>
          </a:p>
          <a:p>
            <a:pPr algn="just"/>
            <a:endParaRPr lang="es-CO" sz="2400" dirty="0">
              <a:latin typeface="Arial Narrow" panose="020B0606020202030204" pitchFamily="34" charset="0"/>
            </a:endParaRPr>
          </a:p>
          <a:p>
            <a:pPr algn="just"/>
            <a:r>
              <a:rPr lang="es-CO" sz="2400" b="1" dirty="0" smtClean="0">
                <a:latin typeface="Arial Narrow" panose="020B0606020202030204" pitchFamily="34" charset="0"/>
              </a:rPr>
              <a:t>9</a:t>
            </a:r>
            <a:r>
              <a:rPr lang="es-CO" sz="2400" dirty="0" smtClean="0">
                <a:latin typeface="Arial Narrow" panose="020B0606020202030204" pitchFamily="34" charset="0"/>
              </a:rPr>
              <a:t>. Para </a:t>
            </a:r>
            <a:r>
              <a:rPr lang="es-CO" sz="2400" dirty="0">
                <a:latin typeface="Arial Narrow" panose="020B0606020202030204" pitchFamily="34" charset="0"/>
              </a:rPr>
              <a:t>tener una presión arterial normal, reduzca el consumo de sal y alimentos como carnes embutidas, enlatados y productos de paquete. </a:t>
            </a:r>
          </a:p>
        </p:txBody>
      </p:sp>
    </p:spTree>
    <p:extLst>
      <p:ext uri="{BB962C8B-B14F-4D97-AF65-F5344CB8AC3E}">
        <p14:creationId xmlns="" xmlns:p14="http://schemas.microsoft.com/office/powerpoint/2010/main" val="2876943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225668" y="4940490"/>
            <a:ext cx="8229600" cy="5715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CO" sz="6600" b="1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28650" y="246186"/>
            <a:ext cx="7886700" cy="1444504"/>
          </a:xfrm>
        </p:spPr>
        <p:txBody>
          <a:bodyPr>
            <a:normAutofit fontScale="90000"/>
          </a:bodyPr>
          <a:lstStyle/>
          <a:p>
            <a:pPr algn="ctr"/>
            <a:r>
              <a:rPr lang="es-CO" dirty="0" smtClean="0">
                <a:latin typeface="Arial Narrow" pitchFamily="34" charset="0"/>
              </a:rPr>
              <a:t/>
            </a:r>
            <a:br>
              <a:rPr lang="es-CO" dirty="0" smtClean="0">
                <a:latin typeface="Arial Narrow" pitchFamily="34" charset="0"/>
              </a:rPr>
            </a:br>
            <a:r>
              <a:rPr lang="es-CO" dirty="0" smtClean="0">
                <a:latin typeface="Arial Narrow" pitchFamily="34" charset="0"/>
              </a:rPr>
              <a:t>El </a:t>
            </a:r>
            <a:r>
              <a:rPr lang="es-CO" dirty="0">
                <a:latin typeface="Arial Narrow" pitchFamily="34" charset="0"/>
              </a:rPr>
              <a:t>Plato saludable de la Familia Colombiana </a:t>
            </a:r>
            <a:br>
              <a:rPr lang="es-CO" dirty="0">
                <a:latin typeface="Arial Narrow" pitchFamily="34" charset="0"/>
              </a:rPr>
            </a:br>
            <a:endParaRPr lang="es-CO" dirty="0">
              <a:latin typeface="Arial Narrow" pitchFamily="34" charset="0"/>
            </a:endParaRPr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s-CO" dirty="0"/>
          </a:p>
          <a:p>
            <a:pPr marL="0" indent="0">
              <a:buNone/>
            </a:pPr>
            <a:endParaRPr lang="es-CO" dirty="0"/>
          </a:p>
        </p:txBody>
      </p:sp>
      <p:pic>
        <p:nvPicPr>
          <p:cNvPr id="6" name="5 Imagen"/>
          <p:cNvPicPr/>
          <p:nvPr/>
        </p:nvPicPr>
        <p:blipFill rotWithShape="1">
          <a:blip r:embed="rId3"/>
          <a:srcRect t="1775" r="1590" b="3473"/>
          <a:stretch/>
        </p:blipFill>
        <p:spPr>
          <a:xfrm>
            <a:off x="2028092" y="1910862"/>
            <a:ext cx="4595446" cy="378655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63365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CO" sz="3200" smtClean="0">
                <a:latin typeface="Arial Narrow" pitchFamily="34" charset="0"/>
              </a:rPr>
              <a:t>GRUPOS DE ALIMENTOS</a:t>
            </a:r>
            <a:endParaRPr lang="es-CO" sz="3200" dirty="0">
              <a:latin typeface="Arial Narrow" pitchFamily="34" charset="0"/>
            </a:endParaRPr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628650" y="1512277"/>
            <a:ext cx="8128488" cy="4923692"/>
          </a:xfrm>
        </p:spPr>
        <p:txBody>
          <a:bodyPr/>
          <a:lstStyle/>
          <a:p>
            <a:r>
              <a:rPr lang="es-CO" dirty="0" smtClean="0"/>
              <a:t>Cereales, tubérculos, raíces, plátanos y derivados</a:t>
            </a:r>
          </a:p>
          <a:p>
            <a:r>
              <a:rPr lang="es-CO" dirty="0" smtClean="0"/>
              <a:t>Frutas y verduras</a:t>
            </a:r>
          </a:p>
          <a:p>
            <a:r>
              <a:rPr lang="es-CO" dirty="0" smtClean="0"/>
              <a:t>Leches y productos lácteos</a:t>
            </a:r>
          </a:p>
          <a:p>
            <a:r>
              <a:rPr lang="es-CO" dirty="0" smtClean="0"/>
              <a:t>Carnes, huevos, leguminosas secas, frutos secos y semillas</a:t>
            </a:r>
          </a:p>
          <a:p>
            <a:r>
              <a:rPr lang="es-CO" dirty="0" smtClean="0"/>
              <a:t>Grasas</a:t>
            </a:r>
          </a:p>
          <a:p>
            <a:r>
              <a:rPr lang="es-CO" dirty="0" smtClean="0"/>
              <a:t>Azúcares</a:t>
            </a:r>
            <a:endParaRPr lang="es-CO" dirty="0"/>
          </a:p>
        </p:txBody>
      </p:sp>
      <p:pic>
        <p:nvPicPr>
          <p:cNvPr id="6" name="5 Imagen" descr="C:\Users\MORTIZJU\Desktop\PERA.jpg"/>
          <p:cNvPicPr/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668" y="5019919"/>
            <a:ext cx="1945005" cy="1416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6 Imagen" descr="C:\Users\MORTIZJU\Desktop\AL010.jpg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673" y="4900246"/>
            <a:ext cx="2449830" cy="1535723"/>
          </a:xfrm>
          <a:prstGeom prst="rect">
            <a:avLst/>
          </a:prstGeom>
          <a:noFill/>
          <a:ln>
            <a:noFill/>
          </a:ln>
        </p:spPr>
      </p:pic>
      <p:sp>
        <p:nvSpPr>
          <p:cNvPr id="6146" name="AutoShape 2" descr="Resultado de imagen para lech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6148" name="AutoShape 4" descr="Resultado de imagen para lech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6153" name="Picture 9" descr="C:\Users\pc1\Desktop\image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20503" y="4597644"/>
            <a:ext cx="2495550" cy="18383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630685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225668" y="4940490"/>
            <a:ext cx="8229600" cy="5715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CO" sz="6600" b="1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927279" y="515155"/>
            <a:ext cx="70833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CO" sz="3200" dirty="0" smtClean="0">
              <a:latin typeface="Arial Narrow" panose="020B0606020202030204" pitchFamily="34" charset="0"/>
            </a:endParaRPr>
          </a:p>
          <a:p>
            <a:pPr algn="just"/>
            <a:endParaRPr lang="es-CO" sz="3200" dirty="0">
              <a:latin typeface="Arial Narrow" panose="020B0606020202030204" pitchFamily="34" charset="0"/>
            </a:endParaRPr>
          </a:p>
        </p:txBody>
      </p:sp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30628"/>
          </a:xfrm>
        </p:spPr>
        <p:txBody>
          <a:bodyPr>
            <a:noAutofit/>
          </a:bodyPr>
          <a:lstStyle/>
          <a:p>
            <a:pPr algn="ctr"/>
            <a:r>
              <a:rPr lang="es-CO" sz="3200" b="1" dirty="0" smtClean="0">
                <a:latin typeface="Arial Narrow" pitchFamily="34" charset="0"/>
              </a:rPr>
              <a:t>BENEFICIOS DE LA ACTIVIDAD FÍSICA</a:t>
            </a:r>
            <a:endParaRPr lang="es-CO" sz="3200" dirty="0">
              <a:latin typeface="Arial Narrow" pitchFamily="34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468922" y="1028343"/>
            <a:ext cx="804642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CO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s-CO" dirty="0" smtClean="0"/>
              <a:t>Mantiene </a:t>
            </a:r>
            <a:r>
              <a:rPr lang="es-CO" dirty="0"/>
              <a:t>un adecuado estado de salud.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CO" dirty="0"/>
              <a:t>Disminuye el riesgo de padecer sobrepeso u obesidad y mejora la figura.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CO" dirty="0"/>
              <a:t>Mejora la salud de músculos, corazón, venas y arterias.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CO" dirty="0" smtClean="0"/>
              <a:t>Fortalece </a:t>
            </a:r>
            <a:r>
              <a:rPr lang="es-CO" dirty="0"/>
              <a:t>los huesos y las articulaciones.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CO" dirty="0"/>
              <a:t>Mejora la absorción de las vitaminas necesarias para el correcto funcionamiento </a:t>
            </a:r>
            <a:r>
              <a:rPr lang="es-CO" dirty="0" smtClean="0"/>
              <a:t>del cuerpo</a:t>
            </a:r>
            <a:endParaRPr lang="es-CO" dirty="0"/>
          </a:p>
          <a:p>
            <a:pPr marL="285750" indent="-285750">
              <a:buFont typeface="Arial" pitchFamily="34" charset="0"/>
              <a:buChar char="•"/>
            </a:pPr>
            <a:r>
              <a:rPr lang="es-CO" dirty="0"/>
              <a:t>Mejora la concentración.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CO" dirty="0"/>
              <a:t>Disminuye los niveles de estrés.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CO" dirty="0" smtClean="0"/>
              <a:t>Mejora </a:t>
            </a:r>
            <a:r>
              <a:rPr lang="es-CO" dirty="0"/>
              <a:t>la autoestima y la percepción de los sucesos de la vida.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CO" dirty="0"/>
              <a:t>Previene enfermedades como diabetes, hipertensión y cáncer.</a:t>
            </a:r>
          </a:p>
        </p:txBody>
      </p:sp>
      <p:sp>
        <p:nvSpPr>
          <p:cNvPr id="5122" name="AutoShape 2" descr="Resultado de imagen para actividad fisic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126" name="AutoShape 6" descr="Resultado de imagen para actividad fisic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5127" name="Picture 7" descr="C:\Users\pc1\Desktop\Actividad fisica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 rot="20474655">
            <a:off x="626777" y="4762740"/>
            <a:ext cx="2806212" cy="1498500"/>
          </a:xfrm>
          <a:prstGeom prst="rect">
            <a:avLst/>
          </a:prstGeom>
          <a:noFill/>
        </p:spPr>
      </p:pic>
      <p:pic>
        <p:nvPicPr>
          <p:cNvPr id="5129" name="Picture 9" descr="C:\Users\pc1\Desktop\Adulto actividad f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34621" y="4351379"/>
            <a:ext cx="2619375" cy="17430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708574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225668" y="4940490"/>
            <a:ext cx="8229600" cy="5715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CO" sz="6600" b="1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927279" y="515155"/>
            <a:ext cx="70833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CO" sz="3200" dirty="0" smtClean="0">
              <a:latin typeface="Arial Narrow" panose="020B0606020202030204" pitchFamily="34" charset="0"/>
            </a:endParaRPr>
          </a:p>
          <a:p>
            <a:pPr algn="just"/>
            <a:endParaRPr lang="es-CO" sz="3200" dirty="0">
              <a:latin typeface="Arial Narrow" panose="020B060602020203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579549" y="515155"/>
            <a:ext cx="6278451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400" b="1" dirty="0" smtClean="0">
                <a:latin typeface="Arial Narrow" panose="020B0606020202030204" pitchFamily="34" charset="0"/>
              </a:rPr>
              <a:t>Beneficios </a:t>
            </a:r>
            <a:r>
              <a:rPr lang="es-CO" sz="2400" b="1" dirty="0">
                <a:latin typeface="Arial Narrow" panose="020B0606020202030204" pitchFamily="34" charset="0"/>
              </a:rPr>
              <a:t>del consumo </a:t>
            </a:r>
            <a:r>
              <a:rPr lang="es-CO" sz="2400" b="1" dirty="0" smtClean="0">
                <a:latin typeface="Arial Narrow" panose="020B0606020202030204" pitchFamily="34" charset="0"/>
              </a:rPr>
              <a:t>de agua: </a:t>
            </a:r>
          </a:p>
          <a:p>
            <a:endParaRPr lang="es-CO" sz="2400" b="1" dirty="0" smtClean="0">
              <a:latin typeface="Arial Narrow" panose="020B0606020202030204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s-ES" sz="2400" dirty="0" smtClean="0"/>
              <a:t>El agua es indispensable para la vida</a:t>
            </a:r>
          </a:p>
          <a:p>
            <a:pPr algn="just">
              <a:buFont typeface="Arial" pitchFamily="34" charset="0"/>
              <a:buChar char="•"/>
            </a:pPr>
            <a:r>
              <a:rPr lang="es-ES" sz="2400" dirty="0" smtClean="0"/>
              <a:t>El agua es componente imprescindible de la sangre</a:t>
            </a:r>
          </a:p>
          <a:p>
            <a:pPr algn="just">
              <a:buFont typeface="Arial" pitchFamily="34" charset="0"/>
              <a:buChar char="•"/>
            </a:pPr>
            <a:r>
              <a:rPr lang="es-ES" sz="2400" dirty="0" smtClean="0"/>
              <a:t>Como medio de transporte participa en</a:t>
            </a:r>
          </a:p>
          <a:p>
            <a:pPr algn="just"/>
            <a:r>
              <a:rPr lang="es-ES" sz="2400" dirty="0" smtClean="0"/>
              <a:t>la digestión, la absorción, la circulación y la excreción</a:t>
            </a:r>
          </a:p>
          <a:p>
            <a:pPr algn="just">
              <a:buFont typeface="Arial" pitchFamily="34" charset="0"/>
              <a:buChar char="•"/>
            </a:pPr>
            <a:r>
              <a:rPr lang="es-ES" sz="2400" dirty="0" smtClean="0"/>
              <a:t>El agua es tan importante como el aire,</a:t>
            </a:r>
          </a:p>
          <a:p>
            <a:pPr algn="just"/>
            <a:r>
              <a:rPr lang="es-ES" sz="2400" dirty="0" smtClean="0"/>
              <a:t>por eso hay que tomar cada día entre cuatro y seis vasos de agua adicionales</a:t>
            </a:r>
          </a:p>
          <a:p>
            <a:pPr algn="just"/>
            <a:r>
              <a:rPr lang="es-ES" sz="2400" dirty="0" smtClean="0"/>
              <a:t>a los líquidos contenidos en el resto de la alimentación.</a:t>
            </a:r>
          </a:p>
          <a:p>
            <a:endParaRPr lang="es-ES" sz="2400" dirty="0" smtClean="0"/>
          </a:p>
          <a:p>
            <a:endParaRPr lang="es-ES" sz="2400" dirty="0" smtClean="0"/>
          </a:p>
          <a:p>
            <a:endParaRPr lang="es-ES" sz="2400" dirty="0" smtClean="0"/>
          </a:p>
          <a:p>
            <a:endParaRPr lang="es-CO" sz="2400" b="1" dirty="0" smtClean="0">
              <a:latin typeface="Arial Narrow" panose="020B0606020202030204" pitchFamily="34" charset="0"/>
            </a:endParaRPr>
          </a:p>
          <a:p>
            <a:endParaRPr lang="es-CO" sz="2400" b="1" dirty="0">
              <a:latin typeface="Arial Narrow" panose="020B0606020202030204" pitchFamily="34" charset="0"/>
            </a:endParaRPr>
          </a:p>
        </p:txBody>
      </p:sp>
      <p:pic>
        <p:nvPicPr>
          <p:cNvPr id="3074" name="Picture 2" descr="C:\Users\pc1\Desktop\Otra Agu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50331">
            <a:off x="6427688" y="868831"/>
            <a:ext cx="2386245" cy="11072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689751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225668" y="4940490"/>
            <a:ext cx="8229600" cy="5715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CO" sz="6600" b="1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927279" y="515155"/>
            <a:ext cx="70833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CO" sz="3200" dirty="0" smtClean="0">
              <a:latin typeface="Arial Narrow" panose="020B0606020202030204" pitchFamily="34" charset="0"/>
            </a:endParaRPr>
          </a:p>
          <a:p>
            <a:pPr algn="just"/>
            <a:endParaRPr lang="es-CO" sz="3200" dirty="0">
              <a:latin typeface="Arial Narrow" panose="020B060602020203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579549" y="515155"/>
            <a:ext cx="6278451" cy="82176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400" b="1" dirty="0" smtClean="0">
                <a:latin typeface="Arial Narrow" panose="020B0606020202030204" pitchFamily="34" charset="0"/>
              </a:rPr>
              <a:t>Otros beneficios del agua</a:t>
            </a:r>
            <a:r>
              <a:rPr lang="es-CO" sz="2400" b="1" dirty="0" smtClean="0">
                <a:latin typeface="Arial Narrow" panose="020B0606020202030204" pitchFamily="34" charset="0"/>
              </a:rPr>
              <a:t>: </a:t>
            </a:r>
            <a:endParaRPr lang="es-CO" sz="2400" b="1" dirty="0" smtClean="0">
              <a:latin typeface="Arial Narrow" panose="020B0606020202030204" pitchFamily="34" charset="0"/>
            </a:endParaRPr>
          </a:p>
          <a:p>
            <a:endParaRPr lang="es-CO" sz="2400" b="1" dirty="0" smtClean="0">
              <a:latin typeface="Arial Narrow" panose="020B0606020202030204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s-ES" sz="2400" dirty="0" smtClean="0"/>
              <a:t>Favorece todas las funciones vitales del organismo.</a:t>
            </a:r>
          </a:p>
          <a:p>
            <a:pPr algn="just">
              <a:buFont typeface="Arial" pitchFamily="34" charset="0"/>
              <a:buChar char="•"/>
            </a:pPr>
            <a:r>
              <a:rPr lang="es-ES" sz="2400" dirty="0" smtClean="0"/>
              <a:t>Favorece el transporte de nutrientes</a:t>
            </a:r>
          </a:p>
          <a:p>
            <a:pPr algn="just">
              <a:buFont typeface="Arial" pitchFamily="34" charset="0"/>
              <a:buChar char="•"/>
            </a:pPr>
            <a:r>
              <a:rPr lang="es-ES" sz="2400" dirty="0" smtClean="0"/>
              <a:t>Elimina las toxinas del organismo</a:t>
            </a:r>
          </a:p>
          <a:p>
            <a:pPr algn="just">
              <a:buFont typeface="Arial" pitchFamily="34" charset="0"/>
              <a:buChar char="•"/>
            </a:pPr>
            <a:r>
              <a:rPr lang="es-ES" sz="2400" dirty="0" smtClean="0"/>
              <a:t>Previene el estreñimiento</a:t>
            </a:r>
          </a:p>
          <a:p>
            <a:pPr algn="just">
              <a:buFont typeface="Arial" pitchFamily="34" charset="0"/>
              <a:buChar char="•"/>
            </a:pPr>
            <a:r>
              <a:rPr lang="es-ES" sz="2400" dirty="0" smtClean="0"/>
              <a:t>Mantiene el buen funcionamiento de los riñones</a:t>
            </a:r>
          </a:p>
          <a:p>
            <a:pPr algn="just">
              <a:buFont typeface="Arial" pitchFamily="34" charset="0"/>
              <a:buChar char="•"/>
            </a:pPr>
            <a:r>
              <a:rPr lang="es-ES" sz="2400" dirty="0" smtClean="0"/>
              <a:t>Regula la temperatura corporal</a:t>
            </a:r>
          </a:p>
          <a:p>
            <a:pPr algn="just">
              <a:buFont typeface="Arial" pitchFamily="34" charset="0"/>
              <a:buChar char="•"/>
            </a:pPr>
            <a:endParaRPr lang="es-ES" sz="2400" dirty="0" smtClean="0"/>
          </a:p>
          <a:p>
            <a:pPr algn="just">
              <a:buFont typeface="Arial" pitchFamily="34" charset="0"/>
              <a:buChar char="•"/>
            </a:pPr>
            <a:endParaRPr lang="es-ES" sz="2400" dirty="0" smtClean="0"/>
          </a:p>
          <a:p>
            <a:pPr algn="just">
              <a:buFont typeface="Arial" pitchFamily="34" charset="0"/>
              <a:buChar char="•"/>
            </a:pPr>
            <a:endParaRPr lang="es-ES" sz="2400" dirty="0" smtClean="0"/>
          </a:p>
          <a:p>
            <a:pPr algn="just">
              <a:buFont typeface="Arial" pitchFamily="34" charset="0"/>
              <a:buChar char="•"/>
            </a:pPr>
            <a:endParaRPr lang="es-ES" sz="2400" dirty="0" smtClean="0"/>
          </a:p>
          <a:p>
            <a:pPr algn="just">
              <a:buFont typeface="Arial" pitchFamily="34" charset="0"/>
              <a:buChar char="•"/>
            </a:pPr>
            <a:endParaRPr lang="es-ES" sz="2400" dirty="0" smtClean="0"/>
          </a:p>
          <a:p>
            <a:pPr algn="just">
              <a:buFont typeface="Arial" pitchFamily="34" charset="0"/>
              <a:buChar char="•"/>
            </a:pPr>
            <a:endParaRPr lang="es-ES" sz="2400" dirty="0" smtClean="0"/>
          </a:p>
          <a:p>
            <a:pPr algn="just">
              <a:buFont typeface="Arial" pitchFamily="34" charset="0"/>
              <a:buChar char="•"/>
            </a:pPr>
            <a:endParaRPr lang="es-ES" sz="2400" dirty="0" smtClean="0"/>
          </a:p>
          <a:p>
            <a:endParaRPr lang="es-ES" sz="2400" dirty="0" smtClean="0"/>
          </a:p>
          <a:p>
            <a:endParaRPr lang="es-ES" sz="2400" dirty="0" smtClean="0"/>
          </a:p>
          <a:p>
            <a:endParaRPr lang="es-ES" sz="2400" dirty="0" smtClean="0"/>
          </a:p>
          <a:p>
            <a:endParaRPr lang="es-CO" sz="2400" b="1" dirty="0" smtClean="0">
              <a:latin typeface="Arial Narrow" panose="020B0606020202030204" pitchFamily="34" charset="0"/>
            </a:endParaRPr>
          </a:p>
          <a:p>
            <a:endParaRPr lang="es-CO" sz="2400" b="1" dirty="0">
              <a:latin typeface="Arial Narrow" panose="020B0606020202030204" pitchFamily="34" charset="0"/>
            </a:endParaRPr>
          </a:p>
        </p:txBody>
      </p:sp>
      <p:pic>
        <p:nvPicPr>
          <p:cNvPr id="6" name="Picture 2" descr="C:\Users\pc1\Desktop\Agu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85459" y="4576763"/>
            <a:ext cx="2847975" cy="1600200"/>
          </a:xfrm>
          <a:prstGeom prst="rect">
            <a:avLst/>
          </a:prstGeom>
          <a:noFill/>
        </p:spPr>
      </p:pic>
      <p:pic>
        <p:nvPicPr>
          <p:cNvPr id="7" name="Picture 3" descr="C:\Users\pc1\Desktop\del agu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11174" y="4576763"/>
            <a:ext cx="2619375" cy="1600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689751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1555576" y="4378821"/>
            <a:ext cx="6400800" cy="5662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2800" b="1" dirty="0">
                <a:solidFill>
                  <a:prstClr val="white"/>
                </a:solidFill>
                <a:latin typeface="Century Gothic" pitchFamily="34" charset="0"/>
              </a:rPr>
              <a:t>GRACIAS</a:t>
            </a:r>
          </a:p>
        </p:txBody>
      </p:sp>
    </p:spTree>
    <p:extLst>
      <p:ext uri="{BB962C8B-B14F-4D97-AF65-F5344CB8AC3E}">
        <p14:creationId xmlns="" xmlns:p14="http://schemas.microsoft.com/office/powerpoint/2010/main" val="2130313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375793" y="4653887"/>
            <a:ext cx="8229600" cy="5715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CO" sz="6600" b="1" dirty="0">
              <a:solidFill>
                <a:srgbClr val="FF0000"/>
              </a:solidFill>
              <a:latin typeface="Cambria" pitchFamily="18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ALIMENTACION SALUDABLE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CO" dirty="0"/>
              <a:t>Es aquella que ayuda a mantener un óptimo estado de salud y realizar las actividades de la vida diaria; sus determinantes son la variedad, cantidad y calidad de alimentos.</a:t>
            </a:r>
          </a:p>
          <a:p>
            <a:pPr algn="just"/>
            <a:r>
              <a:rPr lang="es-CO" dirty="0"/>
              <a:t>Reduce el consumo de grasas, sustituye las grasas saturadas por grasas insaturadas y trata de eliminar los ácidos grasos trans.</a:t>
            </a:r>
          </a:p>
          <a:p>
            <a:pPr algn="just"/>
            <a:r>
              <a:rPr lang="es-CO" dirty="0"/>
              <a:t>Aumenta el consumo de frutas y hortalizas, así como de legumbres, cereales integrales y frutos secos </a:t>
            </a:r>
          </a:p>
          <a:p>
            <a:endParaRPr lang="es-CO" dirty="0"/>
          </a:p>
        </p:txBody>
      </p:sp>
    </p:spTree>
    <p:extLst>
      <p:ext uri="{BB962C8B-B14F-4D97-AF65-F5344CB8AC3E}">
        <p14:creationId xmlns="" xmlns:p14="http://schemas.microsoft.com/office/powerpoint/2010/main" val="620252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29859" t="19124" r="19821" b="24279"/>
          <a:stretch/>
        </p:blipFill>
        <p:spPr>
          <a:xfrm>
            <a:off x="225668" y="259902"/>
            <a:ext cx="8042570" cy="5372841"/>
          </a:xfrm>
          <a:prstGeom prst="rect">
            <a:avLst/>
          </a:prstGeom>
        </p:spPr>
      </p:pic>
      <p:sp>
        <p:nvSpPr>
          <p:cNvPr id="4" name="1 Título"/>
          <p:cNvSpPr txBox="1">
            <a:spLocks/>
          </p:cNvSpPr>
          <p:nvPr/>
        </p:nvSpPr>
        <p:spPr>
          <a:xfrm>
            <a:off x="225668" y="4940490"/>
            <a:ext cx="8229600" cy="5715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CO" sz="6600" b="1">
              <a:solidFill>
                <a:srgbClr val="FF000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79856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225668" y="4940490"/>
            <a:ext cx="8229600" cy="5715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CO" sz="6600" b="1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832338" y="797169"/>
            <a:ext cx="76229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3200" dirty="0">
                <a:latin typeface="Arial Narrow" pitchFamily="34" charset="0"/>
              </a:rPr>
              <a:t>ES IMPORTANTE RECORDAR QUE..</a:t>
            </a:r>
          </a:p>
        </p:txBody>
      </p:sp>
      <p:sp>
        <p:nvSpPr>
          <p:cNvPr id="5" name="4 Rectángulo"/>
          <p:cNvSpPr/>
          <p:nvPr/>
        </p:nvSpPr>
        <p:spPr>
          <a:xfrm>
            <a:off x="586154" y="1859340"/>
            <a:ext cx="7869114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1600" b="1" dirty="0" smtClean="0">
                <a:latin typeface="Arial Narrow" pitchFamily="34" charset="0"/>
              </a:rPr>
              <a:t>Calorías</a:t>
            </a:r>
            <a:r>
              <a:rPr lang="es-CO" sz="1600" dirty="0">
                <a:latin typeface="Arial Narrow" pitchFamily="34" charset="0"/>
              </a:rPr>
              <a:t>: Es el combustible necesario para que el cuerpo pueda realizar las actividades diarias y el mantenimiento de la vida</a:t>
            </a:r>
            <a:r>
              <a:rPr lang="es-CO" sz="1600" dirty="0" smtClean="0">
                <a:latin typeface="Arial Narrow" pitchFamily="34" charset="0"/>
              </a:rPr>
              <a:t>.</a:t>
            </a:r>
          </a:p>
          <a:p>
            <a:pPr algn="just"/>
            <a:endParaRPr lang="es-CO" sz="1600" dirty="0">
              <a:latin typeface="Arial Narrow" pitchFamily="34" charset="0"/>
            </a:endParaRPr>
          </a:p>
          <a:p>
            <a:pPr algn="just"/>
            <a:r>
              <a:rPr lang="es-CO" sz="1600" b="1" dirty="0">
                <a:latin typeface="Arial Narrow" pitchFamily="34" charset="0"/>
              </a:rPr>
              <a:t>Nutriente:</a:t>
            </a:r>
            <a:r>
              <a:rPr lang="es-CO" sz="1600" dirty="0">
                <a:latin typeface="Arial Narrow" pitchFamily="34" charset="0"/>
              </a:rPr>
              <a:t> Son las sustancias contenidas en los alimentos que el cuerpo necesita de acuerdo a su estilo de vida para cumplir con las funciones de crecimiento y desarrollo que le permiten mantener su organismo sano.  Se dividen en Macronutrientes (Proteínas, Grasas y Carbohidratos) y los Micronutrientes son (vitaminas, minerales y fibra</a:t>
            </a:r>
            <a:r>
              <a:rPr lang="es-CO" sz="1600" dirty="0" smtClean="0">
                <a:latin typeface="Arial Narrow" pitchFamily="34" charset="0"/>
              </a:rPr>
              <a:t>).</a:t>
            </a:r>
          </a:p>
          <a:p>
            <a:pPr algn="just"/>
            <a:endParaRPr lang="es-CO" sz="1600" dirty="0">
              <a:latin typeface="Arial Narrow" pitchFamily="34" charset="0"/>
            </a:endParaRPr>
          </a:p>
          <a:p>
            <a:pPr algn="just"/>
            <a:r>
              <a:rPr lang="es-CO" sz="1600" b="1" dirty="0" smtClean="0">
                <a:latin typeface="Arial Narrow" pitchFamily="34" charset="0"/>
              </a:rPr>
              <a:t>Micronutrientes:</a:t>
            </a:r>
            <a:r>
              <a:rPr lang="es-CO" sz="1600" dirty="0" smtClean="0">
                <a:latin typeface="Arial Narrow" pitchFamily="34" charset="0"/>
              </a:rPr>
              <a:t> </a:t>
            </a:r>
            <a:r>
              <a:rPr lang="es-CO" sz="1600" dirty="0">
                <a:latin typeface="Arial Narrow" pitchFamily="34" charset="0"/>
              </a:rPr>
              <a:t>Son nutrientes que el cuerpo necesita en cantidades menores, pero sus funciones son tan importantes como la de los macronutrientes.  Se encuentran en vitaminas y </a:t>
            </a:r>
            <a:r>
              <a:rPr lang="es-CO" sz="1600" dirty="0" smtClean="0">
                <a:latin typeface="Arial Narrow" pitchFamily="34" charset="0"/>
              </a:rPr>
              <a:t>minerales.</a:t>
            </a:r>
          </a:p>
          <a:p>
            <a:pPr algn="just"/>
            <a:endParaRPr lang="es-CO" sz="1600" dirty="0">
              <a:latin typeface="Arial Narrow" pitchFamily="34" charset="0"/>
            </a:endParaRPr>
          </a:p>
          <a:p>
            <a:r>
              <a:rPr lang="es-CO" sz="1600" b="1" dirty="0" smtClean="0">
                <a:latin typeface="Arial Narrow" pitchFamily="34" charset="0"/>
              </a:rPr>
              <a:t>Nutrición</a:t>
            </a:r>
            <a:r>
              <a:rPr lang="es-CO" sz="1600" dirty="0" smtClean="0">
                <a:latin typeface="Arial Narrow" pitchFamily="34" charset="0"/>
              </a:rPr>
              <a:t>: Es </a:t>
            </a:r>
            <a:r>
              <a:rPr lang="es-CO" sz="1600" dirty="0">
                <a:latin typeface="Arial Narrow" pitchFamily="34" charset="0"/>
              </a:rPr>
              <a:t>el proceso involuntario por el cual el organismo humano toma de los alimentos los nutrientes que necesita para su buen funcionamiento </a:t>
            </a:r>
            <a:r>
              <a:rPr lang="es-CO" sz="1600" dirty="0" smtClean="0">
                <a:latin typeface="Arial Narrow" pitchFamily="34" charset="0"/>
              </a:rPr>
              <a:t>en las </a:t>
            </a:r>
            <a:r>
              <a:rPr lang="es-CO" sz="1600" dirty="0">
                <a:latin typeface="Arial Narrow" pitchFamily="34" charset="0"/>
              </a:rPr>
              <a:t>distintas etapas del ciclo vital, con el fin de promover el crecimiento y el desarrollo, y mantener la salud.</a:t>
            </a:r>
          </a:p>
          <a:p>
            <a:pPr algn="just"/>
            <a:endParaRPr lang="es-CO" dirty="0"/>
          </a:p>
          <a:p>
            <a:pPr algn="just"/>
            <a:endParaRPr lang="es-CO" dirty="0" smtClean="0"/>
          </a:p>
          <a:p>
            <a:pPr algn="just"/>
            <a:endParaRPr lang="es-CO" dirty="0"/>
          </a:p>
          <a:p>
            <a:pPr algn="just"/>
            <a:endParaRPr lang="es-CO" dirty="0"/>
          </a:p>
        </p:txBody>
      </p:sp>
    </p:spTree>
    <p:extLst>
      <p:ext uri="{BB962C8B-B14F-4D97-AF65-F5344CB8AC3E}">
        <p14:creationId xmlns="" xmlns:p14="http://schemas.microsoft.com/office/powerpoint/2010/main" val="2934403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225668" y="4940490"/>
            <a:ext cx="8229600" cy="5715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CO" sz="6600" b="1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CO" sz="3200" b="1" dirty="0">
                <a:latin typeface="Arial Narrow" pitchFamily="34" charset="0"/>
              </a:rPr>
              <a:t>ES IMPORTANTE RECORDAR QUE..</a:t>
            </a:r>
            <a:br>
              <a:rPr lang="es-CO" sz="3200" b="1" dirty="0">
                <a:latin typeface="Arial Narrow" pitchFamily="34" charset="0"/>
              </a:rPr>
            </a:br>
            <a:endParaRPr lang="es-CO" sz="3200" b="1" dirty="0"/>
          </a:p>
        </p:txBody>
      </p:sp>
      <p:sp>
        <p:nvSpPr>
          <p:cNvPr id="6" name="5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s-CO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Macronutrientes: </a:t>
            </a:r>
            <a:r>
              <a:rPr lang="es-CO" dirty="0"/>
              <a:t>Son nutrientes que el cuerpo necesita en grandes cantidades, estos proveen la energía necesaria para el </a:t>
            </a:r>
            <a:r>
              <a:rPr lang="es-CO" dirty="0" smtClean="0"/>
              <a:t>organismo como: </a:t>
            </a:r>
            <a:r>
              <a:rPr lang="es-CO" dirty="0"/>
              <a:t/>
            </a:r>
            <a:br>
              <a:rPr lang="es-CO" dirty="0"/>
            </a:br>
            <a:r>
              <a:rPr lang="es-CO" dirty="0"/>
              <a:t/>
            </a:r>
            <a:br>
              <a:rPr lang="es-CO" dirty="0"/>
            </a:br>
            <a:r>
              <a:rPr lang="es-CO" dirty="0" smtClean="0"/>
              <a:t>*</a:t>
            </a:r>
            <a:r>
              <a:rPr lang="es-CO" b="1" dirty="0" smtClean="0"/>
              <a:t>Grasas</a:t>
            </a:r>
            <a:r>
              <a:rPr lang="es-CO" b="1" dirty="0"/>
              <a:t/>
            </a:r>
            <a:br>
              <a:rPr lang="es-CO" b="1" dirty="0"/>
            </a:br>
            <a:r>
              <a:rPr lang="es-CO" b="1" dirty="0" smtClean="0"/>
              <a:t>*Carbohidratos </a:t>
            </a:r>
            <a:r>
              <a:rPr lang="es-CO" b="1" dirty="0"/>
              <a:t/>
            </a:r>
            <a:br>
              <a:rPr lang="es-CO" b="1" dirty="0"/>
            </a:br>
            <a:r>
              <a:rPr lang="es-CO" b="1" dirty="0" smtClean="0"/>
              <a:t>*Proteínas </a:t>
            </a:r>
            <a:endParaRPr lang="es-CO" dirty="0"/>
          </a:p>
          <a:p>
            <a:pPr marL="0" indent="0">
              <a:buNone/>
            </a:pPr>
            <a:r>
              <a:rPr lang="es-CO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endParaRPr lang="es-CO" dirty="0"/>
          </a:p>
        </p:txBody>
      </p:sp>
      <p:pic>
        <p:nvPicPr>
          <p:cNvPr id="7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57" y="3428913"/>
            <a:ext cx="3636136" cy="302315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93327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225668" y="4940490"/>
            <a:ext cx="8229600" cy="5715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CO" sz="6600" b="1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CO" sz="3200" dirty="0" smtClean="0">
                <a:latin typeface="Arial Narrow" pitchFamily="34" charset="0"/>
              </a:rPr>
              <a:t>QUÉ ES LA FIBRA</a:t>
            </a:r>
            <a:endParaRPr lang="es-CO" sz="3200" dirty="0">
              <a:latin typeface="Arial Narrow" pitchFamily="34" charset="0"/>
            </a:endParaRPr>
          </a:p>
        </p:txBody>
      </p:sp>
      <p:sp>
        <p:nvSpPr>
          <p:cNvPr id="7" name="6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CO" sz="2400" b="1" dirty="0" smtClean="0"/>
              <a:t>Fibra </a:t>
            </a:r>
            <a:r>
              <a:rPr lang="es-CO" sz="2400" b="1" dirty="0"/>
              <a:t>Soluble</a:t>
            </a:r>
            <a:r>
              <a:rPr lang="es-CO" sz="2400" dirty="0"/>
              <a:t>: Retiene el agua y se vuelve gel durante la digestión.  Retarda la digestión y la absorción de nutrientes desde el estómago y el intestino.  Son fuente  de alimentos como algunas frutas y hortalizas, las nueces, las semillas, el salvado de avena, la cebada, fríjoles y lentejas. </a:t>
            </a:r>
            <a:endParaRPr lang="es-CO" sz="2400" dirty="0" smtClean="0"/>
          </a:p>
          <a:p>
            <a:pPr algn="just"/>
            <a:r>
              <a:rPr lang="es-CO" sz="2400" b="1" dirty="0"/>
              <a:t>Fibra Insoluble</a:t>
            </a:r>
            <a:r>
              <a:rPr lang="es-CO" sz="2400" dirty="0"/>
              <a:t>: Acelera el paso de los alimentos a través del estómago y los intestinos agregando volumen a las heces.  Los alimentos fuente son las hortalizas, frutas, salvado de trigo y granos enteros.</a:t>
            </a:r>
          </a:p>
          <a:p>
            <a:pPr algn="just"/>
            <a:endParaRPr lang="es-CO" sz="2400" dirty="0"/>
          </a:p>
          <a:p>
            <a:endParaRPr lang="es-CO" dirty="0" smtClean="0"/>
          </a:p>
          <a:p>
            <a:endParaRPr lang="es-CO" dirty="0"/>
          </a:p>
          <a:p>
            <a:endParaRPr lang="es-CO" dirty="0"/>
          </a:p>
        </p:txBody>
      </p:sp>
      <p:pic>
        <p:nvPicPr>
          <p:cNvPr id="5" name="4 Imagen" descr="C:\Users\CVALENCG\Desktop\descarga.jpg"/>
          <p:cNvPicPr/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4043" y="5511990"/>
            <a:ext cx="3495772" cy="13460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2080485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225668" y="4940490"/>
            <a:ext cx="8229600" cy="5715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CO" sz="6600" b="1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CO" sz="3200" dirty="0" smtClean="0">
                <a:latin typeface="Arial Narrow" pitchFamily="34" charset="0"/>
              </a:rPr>
              <a:t>IMPORTANCIA  DEL CONSUMO DE FRUTAS Y VERDURAS</a:t>
            </a:r>
            <a:endParaRPr lang="es-CO" sz="3200" dirty="0">
              <a:latin typeface="Arial Narrow" pitchFamily="34" charset="0"/>
            </a:endParaRPr>
          </a:p>
        </p:txBody>
      </p:sp>
      <p:sp>
        <p:nvSpPr>
          <p:cNvPr id="8" name="7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Aportan nutrientes como (vitaminas, minerales y fibra.</a:t>
            </a:r>
          </a:p>
          <a:p>
            <a:r>
              <a:rPr lang="es-ES" dirty="0" smtClean="0"/>
              <a:t>Reducir niveles de colesterol</a:t>
            </a:r>
          </a:p>
          <a:p>
            <a:r>
              <a:rPr lang="es-ES" dirty="0" smtClean="0"/>
              <a:t>Mejoran el transito intestinal</a:t>
            </a:r>
          </a:p>
          <a:p>
            <a:r>
              <a:rPr lang="es-ES" dirty="0" smtClean="0"/>
              <a:t>Disminuyen niveles de azúcar a nivel sanguíneo</a:t>
            </a:r>
          </a:p>
          <a:p>
            <a:r>
              <a:rPr lang="es-ES" dirty="0" smtClean="0"/>
              <a:t>Aumenta la sensación de saciedad, evitando el consumo exagerado de alimentos.</a:t>
            </a:r>
          </a:p>
          <a:p>
            <a:endParaRPr lang="es-ES" dirty="0" smtClean="0"/>
          </a:p>
          <a:p>
            <a:endParaRPr lang="es-ES" dirty="0" smtClean="0"/>
          </a:p>
        </p:txBody>
      </p:sp>
    </p:spTree>
    <p:extLst>
      <p:ext uri="{BB962C8B-B14F-4D97-AF65-F5344CB8AC3E}">
        <p14:creationId xmlns="" xmlns:p14="http://schemas.microsoft.com/office/powerpoint/2010/main" val="2080485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225668" y="4940490"/>
            <a:ext cx="8229600" cy="5715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CO" sz="6600" b="1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927279" y="515155"/>
            <a:ext cx="7083380" cy="6678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8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GUÍAS ALIMENTARIAS BASADAS EN ALIMENTOS PARA LA POBLACIÓN COLOMBIANA MAYOR DE 2 AÑOS </a:t>
            </a:r>
          </a:p>
          <a:p>
            <a:pPr algn="ctr"/>
            <a:endParaRPr lang="es-CO" sz="2800" dirty="0" smtClean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just"/>
            <a:r>
              <a:rPr lang="es-CO" sz="28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1.Consuma </a:t>
            </a:r>
            <a:r>
              <a:rPr lang="es-CO" sz="2800" dirty="0">
                <a:latin typeface="Arial Narrow" panose="020B0606020202030204" pitchFamily="34" charset="0"/>
                <a:cs typeface="Arial" panose="020B0604020202020204" pitchFamily="34" charset="0"/>
              </a:rPr>
              <a:t>alimentos frescos y variados como lo indica el Plato Saludable de la Familia Colombiana</a:t>
            </a:r>
            <a:r>
              <a:rPr lang="es-CO" sz="28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es-CO" sz="2800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just"/>
            <a:r>
              <a:rPr lang="es-CO" sz="28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2. </a:t>
            </a:r>
            <a:r>
              <a:rPr lang="es-CO" sz="2800" dirty="0">
                <a:latin typeface="Arial Narrow" panose="020B0606020202030204" pitchFamily="34" charset="0"/>
                <a:cs typeface="Arial" panose="020B0604020202020204" pitchFamily="34" charset="0"/>
              </a:rPr>
              <a:t>Para favorecer la salud de músculos, huesos y dientes, consuma diariamente huevo y </a:t>
            </a:r>
            <a:r>
              <a:rPr lang="es-CO" sz="28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leche</a:t>
            </a:r>
          </a:p>
          <a:p>
            <a:pPr algn="just"/>
            <a:endParaRPr lang="es-CO" sz="2800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just"/>
            <a:r>
              <a:rPr lang="es-CO" sz="28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3. </a:t>
            </a:r>
            <a:r>
              <a:rPr lang="es-CO" sz="2800" dirty="0">
                <a:latin typeface="Arial Narrow" panose="020B0606020202030204" pitchFamily="34" charset="0"/>
                <a:cs typeface="Arial" panose="020B0604020202020204" pitchFamily="34" charset="0"/>
              </a:rPr>
              <a:t>Para mejorar su digestión, piel,  y prevenir enfermedades del corazón, incluya en cada  comida frutas  y verduras frescas, preferiblemente crudas.</a:t>
            </a:r>
          </a:p>
          <a:p>
            <a:pPr algn="just"/>
            <a:endParaRPr lang="es-CO" sz="3200" dirty="0" smtClean="0">
              <a:latin typeface="Arial Narrow" panose="020B0606020202030204" pitchFamily="34" charset="0"/>
            </a:endParaRPr>
          </a:p>
          <a:p>
            <a:pPr algn="just"/>
            <a:endParaRPr lang="es-CO" sz="32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66841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225668" y="4940490"/>
            <a:ext cx="8229600" cy="5715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CO" sz="6600" b="1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927279" y="515155"/>
            <a:ext cx="70833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CO" sz="3200" dirty="0" smtClean="0">
              <a:latin typeface="Arial Narrow" panose="020B0606020202030204" pitchFamily="34" charset="0"/>
            </a:endParaRPr>
          </a:p>
          <a:p>
            <a:pPr algn="just"/>
            <a:endParaRPr lang="es-CO" sz="3200" dirty="0">
              <a:latin typeface="Arial Narrow" panose="020B060602020203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1223493" y="759854"/>
            <a:ext cx="563450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2400" dirty="0" smtClean="0">
                <a:latin typeface="Arial Narrow" panose="020B0606020202030204" pitchFamily="34" charset="0"/>
              </a:rPr>
              <a:t>4. </a:t>
            </a:r>
            <a:r>
              <a:rPr lang="es-CO" sz="2400" dirty="0">
                <a:latin typeface="Arial Narrow" panose="020B0606020202030204" pitchFamily="34" charset="0"/>
              </a:rPr>
              <a:t>Para complementar su alimentación consuma al menos dos veces por semana leguminosas: frijol, lenteja, arveja y garbanzo, que son nutritivas y económicas</a:t>
            </a:r>
            <a:r>
              <a:rPr lang="es-CO" sz="2400" dirty="0" smtClean="0">
                <a:latin typeface="Arial Narrow" panose="020B0606020202030204" pitchFamily="34" charset="0"/>
              </a:rPr>
              <a:t>.</a:t>
            </a:r>
          </a:p>
          <a:p>
            <a:pPr algn="just"/>
            <a:endParaRPr lang="es-CO" sz="2400" dirty="0">
              <a:latin typeface="Arial Narrow" panose="020B0606020202030204" pitchFamily="34" charset="0"/>
            </a:endParaRPr>
          </a:p>
          <a:p>
            <a:pPr algn="just"/>
            <a:r>
              <a:rPr lang="es-CO" sz="2400" dirty="0" smtClean="0">
                <a:latin typeface="Arial Narrow" panose="020B0606020202030204" pitchFamily="34" charset="0"/>
              </a:rPr>
              <a:t>5. </a:t>
            </a:r>
            <a:r>
              <a:rPr lang="es-CO" sz="2400" dirty="0">
                <a:latin typeface="Arial Narrow" panose="020B0606020202030204" pitchFamily="34" charset="0"/>
              </a:rPr>
              <a:t>Para prevenir la anemia en niños, niñas, adolescentes y mujeres jóvenes deben comer</a:t>
            </a:r>
          </a:p>
          <a:p>
            <a:pPr algn="just"/>
            <a:r>
              <a:rPr lang="es-CO" sz="2400" dirty="0">
                <a:latin typeface="Arial Narrow" panose="020B0606020202030204" pitchFamily="34" charset="0"/>
              </a:rPr>
              <a:t>vísceras una vez por semana</a:t>
            </a:r>
            <a:r>
              <a:rPr lang="es-CO" sz="2400" dirty="0" smtClean="0">
                <a:latin typeface="Arial Narrow" panose="020B0606020202030204" pitchFamily="34" charset="0"/>
              </a:rPr>
              <a:t>.</a:t>
            </a:r>
          </a:p>
          <a:p>
            <a:pPr algn="just"/>
            <a:endParaRPr lang="es-CO" sz="2400" dirty="0">
              <a:latin typeface="Arial Narrow" panose="020B0606020202030204" pitchFamily="34" charset="0"/>
            </a:endParaRPr>
          </a:p>
          <a:p>
            <a:pPr algn="just"/>
            <a:r>
              <a:rPr lang="es-CO" sz="2400" dirty="0" smtClean="0">
                <a:latin typeface="Arial Narrow" panose="020B0606020202030204" pitchFamily="34" charset="0"/>
              </a:rPr>
              <a:t>6. </a:t>
            </a:r>
            <a:r>
              <a:rPr lang="es-CO" sz="2400" dirty="0">
                <a:latin typeface="Arial Narrow" panose="020B0606020202030204" pitchFamily="34" charset="0"/>
              </a:rPr>
              <a:t>Para mantener un peso saludable, evite el consumo de productos de paquete, comidas rápidas, gaseosas y bebidas azucaradas.</a:t>
            </a:r>
          </a:p>
        </p:txBody>
      </p:sp>
    </p:spTree>
    <p:extLst>
      <p:ext uri="{BB962C8B-B14F-4D97-AF65-F5344CB8AC3E}">
        <p14:creationId xmlns="" xmlns:p14="http://schemas.microsoft.com/office/powerpoint/2010/main" val="788681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10_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3_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5_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6_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4263</TotalTime>
  <Words>857</Words>
  <Application>Microsoft Office PowerPoint</Application>
  <PresentationFormat>Presentación en pantalla (4:3)</PresentationFormat>
  <Paragraphs>96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10</vt:i4>
      </vt:variant>
      <vt:variant>
        <vt:lpstr>Títulos de diapositiva</vt:lpstr>
      </vt:variant>
      <vt:variant>
        <vt:i4>16</vt:i4>
      </vt:variant>
    </vt:vector>
  </HeadingPairs>
  <TitlesOfParts>
    <vt:vector size="26" baseType="lpstr">
      <vt:lpstr>Tema de Office</vt:lpstr>
      <vt:lpstr>Diseño personalizado</vt:lpstr>
      <vt:lpstr>1_Diseño personalizado</vt:lpstr>
      <vt:lpstr>2_Diseño personalizado</vt:lpstr>
      <vt:lpstr>3_Diseño personalizado</vt:lpstr>
      <vt:lpstr>2_Tema de Office</vt:lpstr>
      <vt:lpstr>3_Tema de Office</vt:lpstr>
      <vt:lpstr>5_Tema de Office</vt:lpstr>
      <vt:lpstr>6_Tema de Office</vt:lpstr>
      <vt:lpstr>10_Tema de Office</vt:lpstr>
      <vt:lpstr>Diapositiva 1</vt:lpstr>
      <vt:lpstr>ALIMENTACION SALUDABLE</vt:lpstr>
      <vt:lpstr>Diapositiva 3</vt:lpstr>
      <vt:lpstr>Diapositiva 4</vt:lpstr>
      <vt:lpstr>ES IMPORTANTE RECORDAR QUE.. </vt:lpstr>
      <vt:lpstr>QUÉ ES LA FIBRA</vt:lpstr>
      <vt:lpstr>IMPORTANCIA  DEL CONSUMO DE FRUTAS Y VERDURAS</vt:lpstr>
      <vt:lpstr>Diapositiva 8</vt:lpstr>
      <vt:lpstr>Diapositiva 9</vt:lpstr>
      <vt:lpstr>Diapositiva 10</vt:lpstr>
      <vt:lpstr> El Plato saludable de la Familia Colombiana  </vt:lpstr>
      <vt:lpstr>GRUPOS DE ALIMENTOS</vt:lpstr>
      <vt:lpstr>BENEFICIOS DE LA ACTIVIDAD FÍSICA</vt:lpstr>
      <vt:lpstr>Diapositiva 14</vt:lpstr>
      <vt:lpstr>Diapositiva 15</vt:lpstr>
      <vt:lpstr>Diapositiva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Microsoft Office</dc:creator>
  <cp:lastModifiedBy>pc1</cp:lastModifiedBy>
  <cp:revision>232</cp:revision>
  <dcterms:created xsi:type="dcterms:W3CDTF">2016-06-29T23:14:50Z</dcterms:created>
  <dcterms:modified xsi:type="dcterms:W3CDTF">2019-04-01T15:14:53Z</dcterms:modified>
</cp:coreProperties>
</file>