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omic Sans MS" panose="030F0702030302020204" pitchFamily="66" charset="0"/>
      <p:regular r:id="rId57"/>
      <p:bold r:id="rId58"/>
      <p:italic r:id="rId59"/>
      <p:boldItalic r:id="rId60"/>
    </p:embeddedFont>
    <p:embeddedFont>
      <p:font typeface="Garamond" panose="02020404030301010803" pitchFamily="18" charset="0"/>
      <p:regular r:id="rId61"/>
      <p:bold r:id="rId62"/>
      <p:italic r:id="rId63"/>
      <p:boldItalic r:id="rId64"/>
    </p:embeddedFont>
    <p:embeddedFont>
      <p:font typeface="Impact" panose="020B0806030902050204" pitchFamily="34" charset="0"/>
      <p:regular r:id="rId65"/>
    </p:embeddedFont>
    <p:embeddedFont>
      <p:font typeface="Tahoma" panose="020B0604030504040204" pitchFamily="34" charset="0"/>
      <p:regular r:id="rId66"/>
      <p:bold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hTfgTOl8mtQZACjlqhI0Wa9fih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0" name="Google Shape;52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93738"/>
            <a:ext cx="4573587" cy="3430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6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662645" y="2659559"/>
            <a:ext cx="573394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400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r>
              <a:rPr lang="es-CO" sz="44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CO" sz="4400" b="1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PASEA</a:t>
            </a:r>
            <a:endParaRPr sz="44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title" idx="4294967295"/>
          </p:nvPr>
        </p:nvSpPr>
        <p:spPr>
          <a:xfrm>
            <a:off x="1699520" y="241300"/>
            <a:ext cx="6072187" cy="58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s-CO" sz="3600"/>
            </a:br>
            <a:r>
              <a:rPr lang="es-CO" sz="3600">
                <a:solidFill>
                  <a:srgbClr val="92D050"/>
                </a:solidFill>
              </a:rPr>
              <a:t>DESARROLLO HUMANO ES…</a:t>
            </a:r>
            <a:br>
              <a:rPr lang="es-CO" sz="3600">
                <a:solidFill>
                  <a:srgbClr val="92D050"/>
                </a:solidFill>
              </a:rPr>
            </a:br>
            <a:endParaRPr>
              <a:solidFill>
                <a:srgbClr val="92D050"/>
              </a:solidFill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1752600" y="1152525"/>
            <a:ext cx="60198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O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HACERSE         SUJETO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2220913" y="1731963"/>
            <a:ext cx="457200" cy="1524000"/>
          </a:xfrm>
          <a:prstGeom prst="curvedRight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0"/>
          <p:cNvSpPr/>
          <p:nvPr/>
        </p:nvSpPr>
        <p:spPr>
          <a:xfrm rot="10800000" flipH="1">
            <a:off x="5486400" y="1731963"/>
            <a:ext cx="457200" cy="1524000"/>
          </a:xfrm>
          <a:prstGeom prst="curvedLeftArrow">
            <a:avLst>
              <a:gd name="adj1" fmla="val 94105"/>
              <a:gd name="adj2" fmla="val 160772"/>
              <a:gd name="adj3" fmla="val 33333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"/>
          <p:cNvSpPr txBox="1"/>
          <p:nvPr/>
        </p:nvSpPr>
        <p:spPr>
          <a:xfrm flipH="1">
            <a:off x="5486400" y="1731950"/>
            <a:ext cx="457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1839913" y="3255963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</a:t>
            </a:r>
            <a:endParaRPr/>
          </a:p>
        </p:txBody>
      </p:sp>
      <p:sp>
        <p:nvSpPr>
          <p:cNvPr id="194" name="Google Shape;194;p10"/>
          <p:cNvSpPr txBox="1"/>
          <p:nvPr/>
        </p:nvSpPr>
        <p:spPr>
          <a:xfrm>
            <a:off x="5181600" y="3255963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colectivo</a:t>
            </a:r>
            <a:endParaRPr/>
          </a:p>
        </p:txBody>
      </p:sp>
      <p:cxnSp>
        <p:nvCxnSpPr>
          <p:cNvPr id="195" name="Google Shape;195;p10"/>
          <p:cNvCxnSpPr/>
          <p:nvPr/>
        </p:nvCxnSpPr>
        <p:spPr>
          <a:xfrm>
            <a:off x="2362200" y="3779838"/>
            <a:ext cx="0" cy="17526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" name="Google Shape;196;p10"/>
          <p:cNvCxnSpPr/>
          <p:nvPr/>
        </p:nvCxnSpPr>
        <p:spPr>
          <a:xfrm>
            <a:off x="5715000" y="3779838"/>
            <a:ext cx="0" cy="16764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10"/>
          <p:cNvCxnSpPr/>
          <p:nvPr/>
        </p:nvCxnSpPr>
        <p:spPr>
          <a:xfrm>
            <a:off x="2400300" y="5532438"/>
            <a:ext cx="3352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10"/>
          <p:cNvSpPr txBox="1"/>
          <p:nvPr/>
        </p:nvSpPr>
        <p:spPr>
          <a:xfrm>
            <a:off x="3505200" y="4953000"/>
            <a:ext cx="1676400" cy="100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762000" y="5532438"/>
            <a:ext cx="708501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CONTEXTO: social,  político, económico, cultural.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3505200" y="1447800"/>
            <a:ext cx="1371600" cy="3505200"/>
          </a:xfrm>
          <a:prstGeom prst="upDownArrow">
            <a:avLst>
              <a:gd name="adj1" fmla="val 50000"/>
              <a:gd name="adj2" fmla="val 51111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4076700" y="1447800"/>
            <a:ext cx="22860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Conciente</a:t>
            </a:r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7391400" y="1731963"/>
            <a:ext cx="228600" cy="30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AUTONOMO</a:t>
            </a: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3211513" y="4953000"/>
            <a:ext cx="19700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 cotidiana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981" y="-163895"/>
            <a:ext cx="9362527" cy="702189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520888" y="420721"/>
            <a:ext cx="5431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0" name="Google Shape;210;p11" descr="Bolsa de papel"/>
          <p:cNvSpPr/>
          <p:nvPr/>
        </p:nvSpPr>
        <p:spPr>
          <a:xfrm>
            <a:off x="627453" y="651553"/>
            <a:ext cx="6958203" cy="2308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" LA SALUD ES UN PRODUCTO SOCIAL"</a:t>
            </a:r>
          </a:p>
        </p:txBody>
      </p:sp>
      <p:sp>
        <p:nvSpPr>
          <p:cNvPr id="211" name="Google Shape;211;p11"/>
          <p:cNvSpPr/>
          <p:nvPr/>
        </p:nvSpPr>
        <p:spPr>
          <a:xfrm>
            <a:off x="419725" y="1878165"/>
            <a:ext cx="8694295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O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Producción historio – social de las personas y comunidades que resulta entre la interacción dinámica y compleja de las necesidades humanas y la respuesta social  organizada para satisfacerlas.</a:t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2973284" y="4389483"/>
            <a:ext cx="3094037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741259" y="4605383"/>
            <a:ext cx="2016125" cy="650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DE DERECHOS</a:t>
            </a:r>
            <a:endParaRPr/>
          </a:p>
        </p:txBody>
      </p:sp>
      <p:sp>
        <p:nvSpPr>
          <p:cNvPr id="214" name="Google Shape;214;p11"/>
          <p:cNvSpPr txBox="1"/>
          <p:nvPr/>
        </p:nvSpPr>
        <p:spPr>
          <a:xfrm>
            <a:off x="6176859" y="4460921"/>
            <a:ext cx="2268537" cy="7889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DETERMINANTES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/>
          <p:nvPr/>
        </p:nvSpPr>
        <p:spPr>
          <a:xfrm>
            <a:off x="387842" y="221456"/>
            <a:ext cx="854757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CO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CO" sz="320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SALUD  UN PRODUCTO Y UNA</a:t>
            </a:r>
            <a:br>
              <a:rPr lang="es-CO" sz="320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CO" sz="320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RESPONSABILIDAD SOCIAL</a:t>
            </a:r>
            <a:endParaRPr sz="3200">
              <a:solidFill>
                <a:srgbClr val="92D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990600" y="1828800"/>
            <a:ext cx="2895600" cy="1123950"/>
          </a:xfrm>
          <a:prstGeom prst="rect">
            <a:avLst/>
          </a:prstGeom>
          <a:noFill/>
          <a:ln w="57150" cap="flat" cmpd="thinThick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O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SECTORES SOCIALES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4876800" y="1905000"/>
            <a:ext cx="3887788" cy="1123950"/>
          </a:xfrm>
          <a:prstGeom prst="rect">
            <a:avLst/>
          </a:prstGeom>
          <a:noFill/>
          <a:ln w="57150" cap="flat" cmpd="thinThick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O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SECTORES PRODUCTIVOS</a:t>
            </a:r>
            <a:r>
              <a:rPr lang="es-CO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2438400" y="4868863"/>
            <a:ext cx="3933825" cy="1123950"/>
          </a:xfrm>
          <a:prstGeom prst="rect">
            <a:avLst/>
          </a:prstGeom>
          <a:noFill/>
          <a:ln w="57150" cap="flat" cmpd="thinThick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O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SOCIEDAD EN GENERAL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3" name="Google Shape;223;p12" descr="FLECHAS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3124200"/>
            <a:ext cx="2122488" cy="15113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/>
          <p:nvPr/>
        </p:nvSpPr>
        <p:spPr>
          <a:xfrm>
            <a:off x="231775" y="1247775"/>
            <a:ext cx="8353425" cy="49244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B7CCE4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 txBox="1"/>
          <p:nvPr/>
        </p:nvSpPr>
        <p:spPr>
          <a:xfrm>
            <a:off x="2339975" y="2890838"/>
            <a:ext cx="4033838" cy="13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NECESIDAD DE UN ENFOQUE INTERSECTORIAL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2466975" y="1247775"/>
            <a:ext cx="4751388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Reconocimiento de la necesidad de la participación coordinada  de los diferentes sectores involucrados</a:t>
            </a: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4229100" y="4351338"/>
            <a:ext cx="360363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2466975" y="5043488"/>
            <a:ext cx="4176713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Vía  expedita que multiplica el  efecto de acciones y esfuerzos aislados</a:t>
            </a:r>
            <a:endParaRPr/>
          </a:p>
        </p:txBody>
      </p:sp>
      <p:sp>
        <p:nvSpPr>
          <p:cNvPr id="233" name="Google Shape;233;p13"/>
          <p:cNvSpPr txBox="1"/>
          <p:nvPr/>
        </p:nvSpPr>
        <p:spPr>
          <a:xfrm>
            <a:off x="231775" y="3763963"/>
            <a:ext cx="15113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Potencializa recursos</a:t>
            </a:r>
            <a:endParaRPr/>
          </a:p>
        </p:txBody>
      </p:sp>
      <p:sp>
        <p:nvSpPr>
          <p:cNvPr id="234" name="Google Shape;234;p13"/>
          <p:cNvSpPr txBox="1"/>
          <p:nvPr/>
        </p:nvSpPr>
        <p:spPr>
          <a:xfrm>
            <a:off x="7443788" y="3763963"/>
            <a:ext cx="1439862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Abordaje integral</a:t>
            </a: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973138" y="350838"/>
            <a:ext cx="6767512" cy="488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Calibri"/>
              <a:buNone/>
            </a:pPr>
            <a:r>
              <a:rPr lang="es-CO" sz="4000" b="1">
                <a:solidFill>
                  <a:srgbClr val="92D050"/>
                </a:solidFill>
              </a:rPr>
              <a:t>   TRANSECTORIALIDAD</a:t>
            </a: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684213" y="6092825"/>
            <a:ext cx="6119812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sentido práctico debe ser una búsqueda constante de oportunidades en un medio cambiante.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927279" y="959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400"/>
              <a:buFont typeface="Calibri"/>
              <a:buNone/>
            </a:pPr>
            <a:r>
              <a:rPr lang="es-CO" b="1">
                <a:solidFill>
                  <a:srgbClr val="92D050"/>
                </a:solidFill>
              </a:rPr>
              <a:t>MARCO CONCEPTUAL</a:t>
            </a:r>
            <a:endParaRPr b="1">
              <a:solidFill>
                <a:srgbClr val="92D050"/>
              </a:solidFill>
            </a:endParaRPr>
          </a:p>
        </p:txBody>
      </p:sp>
      <p:sp>
        <p:nvSpPr>
          <p:cNvPr id="242" name="Google Shape;242;p14"/>
          <p:cNvSpPr txBox="1">
            <a:spLocks noGrp="1"/>
          </p:cNvSpPr>
          <p:nvPr>
            <p:ph type="body" idx="1"/>
          </p:nvPr>
        </p:nvSpPr>
        <p:spPr>
          <a:xfrm>
            <a:off x="457200" y="1531917"/>
            <a:ext cx="4696691" cy="4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600" b="1"/>
              <a:t>CAPITULO I: DIRECCIONAMIENTO DEL PROGRAMA</a:t>
            </a:r>
            <a:endParaRPr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600"/>
              <a:t>4.1. GESTIÓN PARA LA SALUD</a:t>
            </a:r>
            <a:endParaRPr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600"/>
              <a:t>4.1.1. SALUD PÚBLICA</a:t>
            </a:r>
            <a:endParaRPr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600"/>
              <a:t>4.1.2. PROMOCIÓN DE LA SALUD</a:t>
            </a:r>
            <a:endParaRPr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600"/>
              <a:t>4.1.3. PARTICIPACIÓN SOCIAL</a:t>
            </a:r>
            <a:endParaRPr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600"/>
              <a:t>4.1.3.1. FACILITACIÓN</a:t>
            </a:r>
            <a:endParaRPr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600"/>
              <a:t>4.1.3.2 EDUCACIÓN</a:t>
            </a:r>
            <a:endParaRPr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600"/>
              <a:t>4.1.3.3 PEDAGOGÍA </a:t>
            </a:r>
            <a:endParaRPr/>
          </a:p>
          <a:p>
            <a:pPr marL="0" lvl="0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800"/>
              <a:t>4.1.3.3.1Pedagogía Afectiva</a:t>
            </a:r>
            <a:endParaRPr/>
          </a:p>
          <a:p>
            <a:pPr marL="0" lvl="0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800"/>
              <a:t>4.1.3.3.2 .Aprendizaje Significativo</a:t>
            </a:r>
            <a:endParaRPr/>
          </a:p>
          <a:p>
            <a:pPr marL="0" lvl="0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800"/>
              <a:t>4.1.3.3.3 Pedagogías de la esperanza</a:t>
            </a:r>
            <a:endParaRPr/>
          </a:p>
          <a:p>
            <a:pPr marL="0" lvl="0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0" lvl="0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800"/>
              <a:t>4.2. EDUCACIÓN    Y   COMUNICACIÓN  PARA LA SALUD</a:t>
            </a:r>
            <a:endParaRPr/>
          </a:p>
          <a:p>
            <a:pPr marL="0" lvl="0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sz="2600"/>
              <a:t>4.3 MOVILIZACIÓN SOCIAL</a:t>
            </a:r>
            <a:endParaRPr/>
          </a:p>
          <a:p>
            <a:pPr marL="0" lvl="0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0" lvl="0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/>
          </a:p>
          <a:p>
            <a:pPr marL="0" lvl="0" indent="0" algn="l" rtl="0"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43" name="Google Shape;243;p14"/>
          <p:cNvSpPr txBox="1"/>
          <p:nvPr/>
        </p:nvSpPr>
        <p:spPr>
          <a:xfrm>
            <a:off x="4809506" y="1805049"/>
            <a:ext cx="36457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4354" y="2423524"/>
            <a:ext cx="2292857" cy="229285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>
            <a:spLocks noGrp="1"/>
          </p:cNvSpPr>
          <p:nvPr>
            <p:ph type="title"/>
          </p:nvPr>
        </p:nvSpPr>
        <p:spPr>
          <a:xfrm>
            <a:off x="1485900" y="255726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CO" sz="36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endParaRPr sz="36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15"/>
          <p:cNvGrpSpPr/>
          <p:nvPr/>
        </p:nvGrpSpPr>
        <p:grpSpPr>
          <a:xfrm>
            <a:off x="6338600" y="5250865"/>
            <a:ext cx="2592288" cy="568037"/>
            <a:chOff x="5652120" y="6093296"/>
            <a:chExt cx="3456384" cy="757382"/>
          </a:xfrm>
        </p:grpSpPr>
        <p:pic>
          <p:nvPicPr>
            <p:cNvPr id="251" name="Google Shape;251;p15"/>
            <p:cNvPicPr preferRelativeResize="0"/>
            <p:nvPr/>
          </p:nvPicPr>
          <p:blipFill rotWithShape="1">
            <a:blip r:embed="rId4">
              <a:alphaModFix/>
            </a:blip>
            <a:srcRect l="80014" t="81187" r="3385" b="5007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5"/>
            <p:cNvPicPr preferRelativeResize="0"/>
            <p:nvPr/>
          </p:nvPicPr>
          <p:blipFill rotWithShape="1">
            <a:blip r:embed="rId5">
              <a:alphaModFix/>
            </a:blip>
            <a:srcRect l="7722" t="34483" r="7437" b="38161"/>
            <a:stretch/>
          </p:blipFill>
          <p:spPr>
            <a:xfrm>
              <a:off x="5652120" y="6230505"/>
              <a:ext cx="1938372" cy="4829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3" name="Google Shape;253;p15"/>
          <p:cNvSpPr/>
          <p:nvPr/>
        </p:nvSpPr>
        <p:spPr>
          <a:xfrm>
            <a:off x="655093" y="1911539"/>
            <a:ext cx="22621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Buscan, organizan y analizan datos cuantitativos y cualitativos.</a:t>
            </a:r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1004142" y="4842386"/>
            <a:ext cx="19130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Disponer de buena información para hacer buen diagnóstico. y establecer necesidades.</a:t>
            </a: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588560" y="3124706"/>
            <a:ext cx="285579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Datos estadísticos </a:t>
            </a:r>
            <a:endParaRPr/>
          </a:p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Análisis institucionales</a:t>
            </a:r>
            <a:endParaRPr/>
          </a:p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Saberes compartidos</a:t>
            </a:r>
            <a:endParaRPr/>
          </a:p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Hábitos y prácticas tradicionales</a:t>
            </a:r>
            <a:endParaRPr/>
          </a:p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Manifestaciones culturales propias de los grupos interactivos.</a:t>
            </a: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5737211" y="3124706"/>
            <a:ext cx="1727190" cy="64633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Tres situaciones básicas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las personas…</a:t>
            </a:r>
            <a:endParaRPr sz="12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6259978" y="4288388"/>
            <a:ext cx="2060320" cy="6463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tienen </a:t>
            </a:r>
            <a:r>
              <a:rPr lang="es-CO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actitud desfavorable </a:t>
            </a: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adoptar nuevas ideas o prácticas</a:t>
            </a: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7464401" y="3124706"/>
            <a:ext cx="1584497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adoptan </a:t>
            </a:r>
            <a:r>
              <a:rPr lang="es-CO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nuevas prácticas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6259978" y="1800276"/>
            <a:ext cx="2060320" cy="46166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saben </a:t>
            </a: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nada o saben muy poco sobre el tema.</a:t>
            </a:r>
            <a:endParaRPr/>
          </a:p>
        </p:txBody>
      </p:sp>
      <p:sp>
        <p:nvSpPr>
          <p:cNvPr id="260" name="Google Shape;260;p15"/>
          <p:cNvSpPr/>
          <p:nvPr/>
        </p:nvSpPr>
        <p:spPr>
          <a:xfrm>
            <a:off x="5946391" y="3087110"/>
            <a:ext cx="1343747" cy="695468"/>
          </a:xfrm>
          <a:prstGeom prst="wedgeRoundRectCallout">
            <a:avLst>
              <a:gd name="adj1" fmla="val -67286"/>
              <a:gd name="adj2" fmla="val -25843"/>
              <a:gd name="adj3" fmla="val 16667"/>
            </a:avLst>
          </a:prstGeom>
          <a:noFill/>
          <a:ln w="2857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716506" y="1911539"/>
            <a:ext cx="2139289" cy="767687"/>
          </a:xfrm>
          <a:prstGeom prst="wedgeRoundRectCallout">
            <a:avLst>
              <a:gd name="adj1" fmla="val 70076"/>
              <a:gd name="adj2" fmla="val 34500"/>
              <a:gd name="adj3" fmla="val 16667"/>
            </a:avLst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945106" y="4842386"/>
            <a:ext cx="2139289" cy="767687"/>
          </a:xfrm>
          <a:prstGeom prst="wedgeRoundRectCallout">
            <a:avLst>
              <a:gd name="adj1" fmla="val 68162"/>
              <a:gd name="adj2" fmla="val -56166"/>
              <a:gd name="adj3" fmla="val 16667"/>
            </a:avLst>
          </a:prstGeom>
          <a:noFill/>
          <a:ln w="2857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532778" y="3124705"/>
            <a:ext cx="2855794" cy="1315745"/>
          </a:xfrm>
          <a:prstGeom prst="wedgeRoundRectCallout">
            <a:avLst>
              <a:gd name="adj1" fmla="val 57531"/>
              <a:gd name="adj2" fmla="val -23068"/>
              <a:gd name="adj3" fmla="val 16667"/>
            </a:avLst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15"/>
          <p:cNvCxnSpPr>
            <a:stCxn id="260" idx="0"/>
          </p:cNvCxnSpPr>
          <p:nvPr/>
        </p:nvCxnSpPr>
        <p:spPr>
          <a:xfrm rot="10800000">
            <a:off x="6452965" y="2470010"/>
            <a:ext cx="165300" cy="617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5" name="Google Shape;265;p15"/>
          <p:cNvCxnSpPr>
            <a:stCxn id="260" idx="2"/>
          </p:cNvCxnSpPr>
          <p:nvPr/>
        </p:nvCxnSpPr>
        <p:spPr>
          <a:xfrm flipH="1">
            <a:off x="6452965" y="3782578"/>
            <a:ext cx="165300" cy="4830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6" name="Google Shape;266;p15"/>
          <p:cNvCxnSpPr>
            <a:stCxn id="256" idx="3"/>
            <a:endCxn id="258" idx="1"/>
          </p:cNvCxnSpPr>
          <p:nvPr/>
        </p:nvCxnSpPr>
        <p:spPr>
          <a:xfrm rot="10800000">
            <a:off x="7464401" y="3355471"/>
            <a:ext cx="0" cy="924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400"/>
              <a:buFont typeface="Calibri"/>
              <a:buNone/>
            </a:pPr>
            <a:r>
              <a:rPr lang="es-CO">
                <a:solidFill>
                  <a:srgbClr val="92D050"/>
                </a:solidFill>
              </a:rPr>
              <a:t>FINALIDADES</a:t>
            </a:r>
            <a:endParaRPr>
              <a:solidFill>
                <a:srgbClr val="92D050"/>
              </a:solidFill>
            </a:endParaRPr>
          </a:p>
        </p:txBody>
      </p:sp>
      <p:sp>
        <p:nvSpPr>
          <p:cNvPr id="272" name="Google Shape;27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 b="1"/>
              <a:t>Persuadir </a:t>
            </a:r>
            <a:r>
              <a:rPr lang="es-CO"/>
              <a:t>de realizar una determinada conducta o </a:t>
            </a:r>
            <a:r>
              <a:rPr lang="es-CO" b="1"/>
              <a:t>disuadir</a:t>
            </a:r>
            <a:r>
              <a:rPr lang="es-CO"/>
              <a:t> de hacerla.</a:t>
            </a:r>
            <a:endParaRPr/>
          </a:p>
          <a:p>
            <a:pPr marL="342900" lvl="0" indent="-342900" algn="just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 b="1"/>
              <a:t>Anticipar </a:t>
            </a:r>
            <a:r>
              <a:rPr lang="es-CO"/>
              <a:t>que los sujetos adopten comportamientos que afecten su salud;</a:t>
            </a:r>
            <a:r>
              <a:rPr lang="es-CO" b="1"/>
              <a:t> </a:t>
            </a:r>
            <a:r>
              <a:rPr lang="es-CO"/>
              <a:t>los resultados se verán a mediano o largo plazo.</a:t>
            </a:r>
            <a:endParaRPr/>
          </a:p>
          <a:p>
            <a:pPr marL="342900" lvl="0" indent="-342900" algn="just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 b="1"/>
              <a:t>Promocionar </a:t>
            </a:r>
            <a:r>
              <a:rPr lang="es-CO"/>
              <a:t>los derechos - con énfasis en el derecho a la salud y las acciones de</a:t>
            </a:r>
            <a:r>
              <a:rPr lang="es-CO" b="1"/>
              <a:t> </a:t>
            </a:r>
            <a:r>
              <a:rPr lang="es-CO"/>
              <a:t>autocuidado y cuidado de la salud de la familia, la comunidad y su entorno.</a:t>
            </a:r>
            <a:endParaRPr/>
          </a:p>
          <a:p>
            <a:pPr marL="342900" lvl="0" indent="-342900" algn="just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 b="1"/>
              <a:t>Reforzar </a:t>
            </a:r>
            <a:r>
              <a:rPr lang="es-CO"/>
              <a:t>comportamientos o saberes favorables para promover y mantener la</a:t>
            </a:r>
            <a:r>
              <a:rPr lang="es-CO" b="1"/>
              <a:t> </a:t>
            </a:r>
            <a:r>
              <a:rPr lang="es-CO"/>
              <a:t>salud.</a:t>
            </a:r>
            <a:endParaRPr/>
          </a:p>
          <a:p>
            <a:pPr marL="342900" lvl="0" indent="-342900" algn="just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 b="1"/>
              <a:t>Cambiar representaciones </a:t>
            </a:r>
            <a:r>
              <a:rPr lang="es-CO"/>
              <a:t>de sí, de los otros, que permitan cuestionar lo que se</a:t>
            </a:r>
            <a:r>
              <a:rPr lang="es-CO" b="1"/>
              <a:t> </a:t>
            </a:r>
            <a:r>
              <a:rPr lang="es-CO"/>
              <a:t>ha establecido como si fuera natural y es injusto o inequitativo o inconveniente para la salud.</a:t>
            </a:r>
            <a:endParaRPr/>
          </a:p>
          <a:p>
            <a:pPr marL="342900" lvl="0" indent="-185420" algn="just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9954" y="2092067"/>
            <a:ext cx="2481920" cy="248192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 txBox="1">
            <a:spLocks noGrp="1"/>
          </p:cNvSpPr>
          <p:nvPr>
            <p:ph type="title"/>
          </p:nvPr>
        </p:nvSpPr>
        <p:spPr>
          <a:xfrm>
            <a:off x="1418143" y="185712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CO" sz="36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endParaRPr sz="36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17"/>
          <p:cNvGrpSpPr/>
          <p:nvPr/>
        </p:nvGrpSpPr>
        <p:grpSpPr>
          <a:xfrm>
            <a:off x="6338600" y="5250865"/>
            <a:ext cx="2592288" cy="568037"/>
            <a:chOff x="5652120" y="6093296"/>
            <a:chExt cx="3456384" cy="757382"/>
          </a:xfrm>
        </p:grpSpPr>
        <p:pic>
          <p:nvPicPr>
            <p:cNvPr id="280" name="Google Shape;280;p17"/>
            <p:cNvPicPr preferRelativeResize="0"/>
            <p:nvPr/>
          </p:nvPicPr>
          <p:blipFill rotWithShape="1">
            <a:blip r:embed="rId4">
              <a:alphaModFix/>
            </a:blip>
            <a:srcRect l="80014" t="81187" r="3385" b="5007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7"/>
            <p:cNvPicPr preferRelativeResize="0"/>
            <p:nvPr/>
          </p:nvPicPr>
          <p:blipFill rotWithShape="1">
            <a:blip r:embed="rId5">
              <a:alphaModFix/>
            </a:blip>
            <a:srcRect l="7722" t="34483" r="7437" b="38161"/>
            <a:stretch/>
          </p:blipFill>
          <p:spPr>
            <a:xfrm>
              <a:off x="5652120" y="6230505"/>
              <a:ext cx="1938372" cy="4829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2" name="Google Shape;282;p17"/>
          <p:cNvSpPr/>
          <p:nvPr/>
        </p:nvSpPr>
        <p:spPr>
          <a:xfrm>
            <a:off x="5322370" y="3474023"/>
            <a:ext cx="14568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facilitador </a:t>
            </a:r>
            <a:endParaRPr/>
          </a:p>
        </p:txBody>
      </p:sp>
      <p:sp>
        <p:nvSpPr>
          <p:cNvPr id="283" name="Google Shape;283;p17"/>
          <p:cNvSpPr/>
          <p:nvPr/>
        </p:nvSpPr>
        <p:spPr>
          <a:xfrm>
            <a:off x="711673" y="1903061"/>
            <a:ext cx="1862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 conocimientos y generar aprendizajes</a:t>
            </a:r>
            <a:endParaRPr/>
          </a:p>
        </p:txBody>
      </p:sp>
      <p:sp>
        <p:nvSpPr>
          <p:cNvPr id="284" name="Google Shape;284;p17"/>
          <p:cNvSpPr/>
          <p:nvPr/>
        </p:nvSpPr>
        <p:spPr>
          <a:xfrm>
            <a:off x="835358" y="4042789"/>
            <a:ext cx="17167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Requiere de participación activa.</a:t>
            </a:r>
            <a:endParaRPr/>
          </a:p>
        </p:txBody>
      </p:sp>
      <p:sp>
        <p:nvSpPr>
          <p:cNvPr id="285" name="Google Shape;285;p17"/>
          <p:cNvSpPr/>
          <p:nvPr/>
        </p:nvSpPr>
        <p:spPr>
          <a:xfrm>
            <a:off x="567237" y="2977733"/>
            <a:ext cx="20232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Socializa, reflexiona y genera propuestas o alternativas de solución.</a:t>
            </a:r>
            <a:endParaRPr/>
          </a:p>
        </p:txBody>
      </p:sp>
      <p:sp>
        <p:nvSpPr>
          <p:cNvPr id="286" name="Google Shape;286;p17"/>
          <p:cNvSpPr/>
          <p:nvPr/>
        </p:nvSpPr>
        <p:spPr>
          <a:xfrm>
            <a:off x="3695131" y="4893074"/>
            <a:ext cx="21358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Pedagogías activas (participantes aportan, aprenden y enseñan).</a:t>
            </a: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1228298" y="4800741"/>
            <a:ext cx="1818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Evalúa prácticas presentes e identifica las que deben adoptar.</a:t>
            </a:r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5909481" y="1931135"/>
            <a:ext cx="1688911" cy="646331"/>
          </a:xfrm>
          <a:prstGeom prst="rect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Convierte información recogida en temas de discusión. </a:t>
            </a: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6996317" y="2885400"/>
            <a:ext cx="1934570" cy="830997"/>
          </a:xfrm>
          <a:prstGeom prst="rect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Hace visibles las actitudes positivas o negativas sobre las posibilidades de cambio.</a:t>
            </a: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6687536" y="4217312"/>
            <a:ext cx="1890999" cy="646331"/>
          </a:xfrm>
          <a:prstGeom prst="rect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Logra que se reconozcan las prácticas que se deben cambiar.</a:t>
            </a: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509232" y="2905513"/>
            <a:ext cx="2139289" cy="767687"/>
          </a:xfrm>
          <a:prstGeom prst="wedgeRoundRectCallout">
            <a:avLst>
              <a:gd name="adj1" fmla="val 70076"/>
              <a:gd name="adj2" fmla="val -14833"/>
              <a:gd name="adj3" fmla="val 16667"/>
            </a:avLst>
          </a:prstGeom>
          <a:noFill/>
          <a:ln w="2857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"/>
          <p:cNvSpPr/>
          <p:nvPr/>
        </p:nvSpPr>
        <p:spPr>
          <a:xfrm>
            <a:off x="974110" y="3999240"/>
            <a:ext cx="1453487" cy="516467"/>
          </a:xfrm>
          <a:prstGeom prst="wedgeRoundRectCallout">
            <a:avLst>
              <a:gd name="adj1" fmla="val 75005"/>
              <a:gd name="adj2" fmla="val -44776"/>
              <a:gd name="adj3" fmla="val 16667"/>
            </a:avLst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631209" y="1830841"/>
            <a:ext cx="2139289" cy="767687"/>
          </a:xfrm>
          <a:prstGeom prst="wedgeRoundRectCallout">
            <a:avLst>
              <a:gd name="adj1" fmla="val 62899"/>
              <a:gd name="adj2" fmla="val 57167"/>
              <a:gd name="adj3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1135322" y="4820495"/>
            <a:ext cx="1911541" cy="603494"/>
          </a:xfrm>
          <a:prstGeom prst="wedgeRoundRectCallout">
            <a:avLst>
              <a:gd name="adj1" fmla="val 78108"/>
              <a:gd name="adj2" fmla="val -70658"/>
              <a:gd name="adj3" fmla="val 16667"/>
            </a:avLst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7"/>
          <p:cNvSpPr/>
          <p:nvPr/>
        </p:nvSpPr>
        <p:spPr>
          <a:xfrm>
            <a:off x="3770193" y="4832488"/>
            <a:ext cx="2139289" cy="767687"/>
          </a:xfrm>
          <a:prstGeom prst="wedgeRoundRectCallout">
            <a:avLst>
              <a:gd name="adj1" fmla="val -21790"/>
              <a:gd name="adj2" fmla="val -77500"/>
              <a:gd name="adj3" fmla="val 16667"/>
            </a:avLst>
          </a:prstGeom>
          <a:noFill/>
          <a:ln w="2857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5511874" y="3333028"/>
            <a:ext cx="1072595" cy="554093"/>
          </a:xfrm>
          <a:prstGeom prst="wedgeRoundRectCallout">
            <a:avLst>
              <a:gd name="adj1" fmla="val -40623"/>
              <a:gd name="adj2" fmla="val -91118"/>
              <a:gd name="adj3" fmla="val 16667"/>
            </a:avLst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17"/>
          <p:cNvCxnSpPr>
            <a:stCxn id="296" idx="0"/>
          </p:cNvCxnSpPr>
          <p:nvPr/>
        </p:nvCxnSpPr>
        <p:spPr>
          <a:xfrm rot="10800000" flipH="1">
            <a:off x="6048172" y="2526328"/>
            <a:ext cx="2700" cy="806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98" name="Google Shape;298;p17"/>
          <p:cNvCxnSpPr/>
          <p:nvPr/>
        </p:nvCxnSpPr>
        <p:spPr>
          <a:xfrm>
            <a:off x="6584469" y="3474023"/>
            <a:ext cx="411848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99" name="Google Shape;299;p17"/>
          <p:cNvCxnSpPr/>
          <p:nvPr/>
        </p:nvCxnSpPr>
        <p:spPr>
          <a:xfrm>
            <a:off x="6477291" y="3887120"/>
            <a:ext cx="254210" cy="32853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379" y="2288663"/>
            <a:ext cx="2728443" cy="272844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8"/>
          <p:cNvSpPr txBox="1">
            <a:spLocks noGrp="1"/>
          </p:cNvSpPr>
          <p:nvPr>
            <p:ph type="title"/>
          </p:nvPr>
        </p:nvSpPr>
        <p:spPr>
          <a:xfrm>
            <a:off x="1539500" y="170190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s-CO" sz="3600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  <a:endParaRPr sz="3600" b="1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" name="Google Shape;306;p18"/>
          <p:cNvGrpSpPr/>
          <p:nvPr/>
        </p:nvGrpSpPr>
        <p:grpSpPr>
          <a:xfrm>
            <a:off x="6338600" y="5250865"/>
            <a:ext cx="2592288" cy="568037"/>
            <a:chOff x="5652120" y="6093296"/>
            <a:chExt cx="3456384" cy="757382"/>
          </a:xfrm>
        </p:grpSpPr>
        <p:pic>
          <p:nvPicPr>
            <p:cNvPr id="307" name="Google Shape;307;p18"/>
            <p:cNvPicPr preferRelativeResize="0"/>
            <p:nvPr/>
          </p:nvPicPr>
          <p:blipFill rotWithShape="1">
            <a:blip r:embed="rId4">
              <a:alphaModFix/>
            </a:blip>
            <a:srcRect l="80014" t="81187" r="3385" b="5007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18"/>
            <p:cNvPicPr preferRelativeResize="0"/>
            <p:nvPr/>
          </p:nvPicPr>
          <p:blipFill rotWithShape="1">
            <a:blip r:embed="rId5">
              <a:alphaModFix/>
            </a:blip>
            <a:srcRect l="7722" t="34483" r="7437" b="38161"/>
            <a:stretch/>
          </p:blipFill>
          <p:spPr>
            <a:xfrm>
              <a:off x="5652120" y="6230505"/>
              <a:ext cx="1938372" cy="4829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18"/>
          <p:cNvSpPr/>
          <p:nvPr/>
        </p:nvSpPr>
        <p:spPr>
          <a:xfrm>
            <a:off x="344606" y="2983114"/>
            <a:ext cx="26374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Logra que todos los integrantes del grupo interactivo aporten en el diseño y la proposición de herramientas pedagógicas.</a:t>
            </a: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727597" y="4364905"/>
            <a:ext cx="239518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Actividades participativas</a:t>
            </a:r>
            <a:endParaRPr/>
          </a:p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Conversaciones formales e informales</a:t>
            </a:r>
            <a:endParaRPr/>
          </a:p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Articulación con otros actores</a:t>
            </a:r>
            <a:endParaRPr/>
          </a:p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de diferentes espacios </a:t>
            </a:r>
            <a:endParaRPr/>
          </a:p>
        </p:txBody>
      </p:sp>
      <p:sp>
        <p:nvSpPr>
          <p:cNvPr id="311" name="Google Shape;311;p18"/>
          <p:cNvSpPr/>
          <p:nvPr/>
        </p:nvSpPr>
        <p:spPr>
          <a:xfrm>
            <a:off x="880282" y="1931128"/>
            <a:ext cx="19482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comunicación debe motivar a la acción.</a:t>
            </a:r>
            <a:endParaRPr/>
          </a:p>
        </p:txBody>
      </p:sp>
      <p:sp>
        <p:nvSpPr>
          <p:cNvPr id="312" name="Google Shape;312;p18"/>
          <p:cNvSpPr/>
          <p:nvPr/>
        </p:nvSpPr>
        <p:spPr>
          <a:xfrm>
            <a:off x="6299006" y="1838794"/>
            <a:ext cx="22757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Aprovechar las posibilidades de interlocución para elaborar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formas de acción pedagógicas</a:t>
            </a:r>
            <a:endParaRPr/>
          </a:p>
        </p:txBody>
      </p:sp>
      <p:sp>
        <p:nvSpPr>
          <p:cNvPr id="313" name="Google Shape;313;p18"/>
          <p:cNvSpPr/>
          <p:nvPr/>
        </p:nvSpPr>
        <p:spPr>
          <a:xfrm>
            <a:off x="6338600" y="2719868"/>
            <a:ext cx="2286000" cy="646331"/>
          </a:xfrm>
          <a:prstGeom prst="rect">
            <a:avLst/>
          </a:prstGeom>
          <a:noFill/>
          <a:ln w="2857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reconocidas y aceptadas por la mayoría de los integrantes del grupo interactivo</a:t>
            </a:r>
            <a:endParaRPr/>
          </a:p>
        </p:txBody>
      </p:sp>
      <p:sp>
        <p:nvSpPr>
          <p:cNvPr id="314" name="Google Shape;314;p18"/>
          <p:cNvSpPr/>
          <p:nvPr/>
        </p:nvSpPr>
        <p:spPr>
          <a:xfrm>
            <a:off x="6338600" y="4364905"/>
            <a:ext cx="2286000" cy="830997"/>
          </a:xfrm>
          <a:prstGeom prst="rect">
            <a:avLst/>
          </a:prstGeom>
          <a:noFill/>
          <a:ln w="2857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Enfocadas en el mejoramiento del estado de salud y nutrición de una forma sostenible y duradera.</a:t>
            </a: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6338600" y="3652885"/>
            <a:ext cx="2286000" cy="646331"/>
          </a:xfrm>
          <a:prstGeom prst="rect">
            <a:avLst/>
          </a:prstGeom>
          <a:noFill/>
          <a:ln w="2857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logren cambios en los comportamientos y la apropiación de prácticas.</a:t>
            </a: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962168" y="1911539"/>
            <a:ext cx="1893627" cy="458171"/>
          </a:xfrm>
          <a:prstGeom prst="wedgeRoundRectCallout">
            <a:avLst>
              <a:gd name="adj1" fmla="val 71157"/>
              <a:gd name="adj2" fmla="val 65777"/>
              <a:gd name="adj3" fmla="val 16667"/>
            </a:avLst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344606" y="2917904"/>
            <a:ext cx="2637429" cy="886244"/>
          </a:xfrm>
          <a:prstGeom prst="wedgeRoundRectCallout">
            <a:avLst>
              <a:gd name="adj1" fmla="val 60374"/>
              <a:gd name="adj2" fmla="val -23248"/>
              <a:gd name="adj3" fmla="val 16667"/>
            </a:avLst>
          </a:prstGeom>
          <a:noFill/>
          <a:ln w="28575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727597" y="4364905"/>
            <a:ext cx="2362769" cy="992579"/>
          </a:xfrm>
          <a:prstGeom prst="wedgeRoundRectCallout">
            <a:avLst>
              <a:gd name="adj1" fmla="val 63145"/>
              <a:gd name="adj2" fmla="val -41811"/>
              <a:gd name="adj3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6338601" y="1766575"/>
            <a:ext cx="2139289" cy="767687"/>
          </a:xfrm>
          <a:prstGeom prst="wedgeRoundRectCallout">
            <a:avLst>
              <a:gd name="adj1" fmla="val -65331"/>
              <a:gd name="adj2" fmla="val 43833"/>
              <a:gd name="adj3" fmla="val 16667"/>
            </a:avLst>
          </a:prstGeom>
          <a:noFill/>
          <a:ln w="28575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18"/>
          <p:cNvCxnSpPr>
            <a:stCxn id="319" idx="2"/>
          </p:cNvCxnSpPr>
          <p:nvPr/>
        </p:nvCxnSpPr>
        <p:spPr>
          <a:xfrm>
            <a:off x="7408246" y="2534262"/>
            <a:ext cx="0" cy="185700"/>
          </a:xfrm>
          <a:prstGeom prst="straightConnector1">
            <a:avLst/>
          </a:prstGeom>
          <a:noFill/>
          <a:ln w="9525" cap="flat" cmpd="sng">
            <a:solidFill>
              <a:srgbClr val="953734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63106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400"/>
              <a:buFont typeface="Calibri"/>
              <a:buNone/>
            </a:pPr>
            <a:r>
              <a:rPr lang="es-CO">
                <a:solidFill>
                  <a:srgbClr val="92D050"/>
                </a:solidFill>
              </a:rPr>
              <a:t>EDUCOMUNICACIÓN</a:t>
            </a:r>
            <a:endParaRPr>
              <a:solidFill>
                <a:srgbClr val="92D050"/>
              </a:solidFill>
            </a:endParaRPr>
          </a:p>
        </p:txBody>
      </p:sp>
      <p:sp>
        <p:nvSpPr>
          <p:cNvPr id="327" name="Google Shape;32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/>
              <a:t>“Es un proceso de construcción de conocimiento y aprendizaje mediante el diálogo de saberes, orientado al desarrollo y fortalecimiento del potencial y las capacidades de las personas, las familias, las comunidades, las organizaciones y redes para la promoción de la salud individual y colectiva, la gestión del riesgo y la transformación positiva de los diferentes entornos. Su intencionalidad es la de aportar al desarrollo de la autonomía individual y colectiva en la determinación de sus estilos de vida y en la garantía del derecho a la salud”</a:t>
            </a:r>
            <a:r>
              <a:rPr lang="es-CO" i="1"/>
              <a:t>.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 descr="atl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8" y="2062163"/>
            <a:ext cx="1560512" cy="120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ciclismo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9063" y="1839913"/>
            <a:ext cx="1506537" cy="1427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250825" y="3746500"/>
            <a:ext cx="8586788" cy="142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s-CO" sz="2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PROGRAMA  </a:t>
            </a:r>
            <a:r>
              <a:rPr lang="es-CO" sz="29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PASEA</a:t>
            </a:r>
            <a:r>
              <a:rPr lang="es-CO" sz="2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UNA OPORTUNIDAD PARA HACER EFECTIVA LA PROMOCIÓN DE LA SALUD</a:t>
            </a:r>
            <a:endParaRPr sz="29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/>
              <a:t>     </a:t>
            </a:r>
            <a:r>
              <a:rPr lang="es-CO">
                <a:solidFill>
                  <a:srgbClr val="92D050"/>
                </a:solidFill>
              </a:rPr>
              <a:t>EDUCOMUNICACIÓN</a:t>
            </a:r>
            <a:endParaRPr>
              <a:solidFill>
                <a:srgbClr val="92D050"/>
              </a:solidFill>
            </a:endParaRPr>
          </a:p>
        </p:txBody>
      </p:sp>
      <p:sp>
        <p:nvSpPr>
          <p:cNvPr id="333" name="Google Shape;3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/>
              <a:t>Conjunto de actividades relacionadas, que parten del reconocimiento de la realidad (hechos sociales, históricos, políticos, culturales, psicológicos, ambientales, etc.), de la identificación de los diversos factores que la afectan a fin de aportar a la comprensión de cómo tales hechos determinan sus vidas y, en consecuencia, a la construcción de saberes, valores y prácticas que le apunten al mejoramiento de la salud y de la calidad de vida de los pobladores que habitan los territorios.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>
            <a:spLocks noGrp="1"/>
          </p:cNvSpPr>
          <p:nvPr>
            <p:ph type="title"/>
          </p:nvPr>
        </p:nvSpPr>
        <p:spPr>
          <a:xfrm>
            <a:off x="34129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400"/>
              <a:buFont typeface="Calibri"/>
              <a:buNone/>
            </a:pPr>
            <a:r>
              <a:rPr lang="es-CO">
                <a:solidFill>
                  <a:srgbClr val="92D050"/>
                </a:solidFill>
              </a:rPr>
              <a:t>UTILIDAD </a:t>
            </a:r>
            <a:endParaRPr>
              <a:solidFill>
                <a:srgbClr val="92D050"/>
              </a:solidFill>
            </a:endParaRPr>
          </a:p>
        </p:txBody>
      </p:sp>
      <p:sp>
        <p:nvSpPr>
          <p:cNvPr id="339" name="Google Shape;33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/>
              <a:t>Traducir informaciones científicas en acciones que promuevan transformaciones sociales, ambientales, psicológicas.</a:t>
            </a:r>
            <a:endParaRPr/>
          </a:p>
          <a:p>
            <a:pPr marL="0" lvl="0" indent="0" algn="just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just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/>
              <a:t>Generar o reconocer los saberes propios proclives a prácticas saludables.</a:t>
            </a:r>
            <a:endParaRPr/>
          </a:p>
          <a:p>
            <a:pPr marL="0" lvl="0" indent="0" algn="just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just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/>
              <a:t>Poner en diálogo los saberes propios con los saberes científicos, para construir prácticas y escenarios que permitan tener una mayor calidad de vida y salud.</a:t>
            </a:r>
            <a:endParaRPr/>
          </a:p>
          <a:p>
            <a:pPr marL="342900" lvl="0" indent="-200660" algn="just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342900" algn="just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CO"/>
              <a:t>Un intercambio de saberes que va más allá de la transmisión de información, que fomenta la motivación, las habilidades personales y la autoestima, necesarias para adoptar medidas destinadas a mejorar la salud individual y colectiva.</a:t>
            </a:r>
            <a:endParaRPr/>
          </a:p>
          <a:p>
            <a:pPr marL="0" lvl="0" indent="0" algn="just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95534"/>
            <a:ext cx="9271379" cy="695353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2"/>
          <p:cNvSpPr txBox="1"/>
          <p:nvPr/>
        </p:nvSpPr>
        <p:spPr>
          <a:xfrm>
            <a:off x="506332" y="78460"/>
            <a:ext cx="835433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CAPITULO 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PROCESO DE FORMACIÓN PARA FACILITADORES</a:t>
            </a: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6" name="Google Shape;346;p22" descr="Foto Pase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923" y="1417288"/>
            <a:ext cx="8347555" cy="439108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2"/>
          <p:cNvSpPr txBox="1"/>
          <p:nvPr/>
        </p:nvSpPr>
        <p:spPr>
          <a:xfrm>
            <a:off x="689547" y="1417288"/>
            <a:ext cx="77649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689547" y="5977719"/>
            <a:ext cx="64963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"/>
          <p:cNvSpPr txBox="1">
            <a:spLocks noGrp="1"/>
          </p:cNvSpPr>
          <p:nvPr>
            <p:ph type="dt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6/5/2018</a:t>
            </a:r>
            <a:endParaRPr/>
          </a:p>
        </p:txBody>
      </p:sp>
      <p:sp>
        <p:nvSpPr>
          <p:cNvPr id="354" name="Google Shape;354;p23"/>
          <p:cNvSpPr txBox="1">
            <a:spLocks noGrp="1"/>
          </p:cNvSpPr>
          <p:nvPr>
            <p:ph type="ctrTitle"/>
          </p:nvPr>
        </p:nvSpPr>
        <p:spPr>
          <a:xfrm>
            <a:off x="339492" y="-270308"/>
            <a:ext cx="84772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Droid Sans Mono"/>
              <a:buNone/>
            </a:pPr>
            <a:r>
              <a:rPr lang="es-CO" sz="3600">
                <a:solidFill>
                  <a:srgbClr val="92D05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METODOLOGÍA EDUCATIVA</a:t>
            </a:r>
            <a:endParaRPr/>
          </a:p>
        </p:txBody>
      </p:sp>
      <p:sp>
        <p:nvSpPr>
          <p:cNvPr id="355" name="Google Shape;355;p23"/>
          <p:cNvSpPr txBox="1">
            <a:spLocks noGrp="1"/>
          </p:cNvSpPr>
          <p:nvPr>
            <p:ph type="subTitle" idx="1"/>
          </p:nvPr>
        </p:nvSpPr>
        <p:spPr>
          <a:xfrm>
            <a:off x="472842" y="1601417"/>
            <a:ext cx="821055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rmAutofit/>
          </a:bodyPr>
          <a:lstStyle/>
          <a:p>
            <a:pPr marL="0" lvl="0" indent="-27940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Char char="•"/>
            </a:pPr>
            <a:r>
              <a:rPr lang="es-CO" sz="4400"/>
              <a:t>¿ QUE ES?</a:t>
            </a:r>
            <a:endParaRPr/>
          </a:p>
          <a:p>
            <a:pPr marL="0" lvl="0" indent="-279400" algn="ctr" rtl="0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Char char="•"/>
            </a:pPr>
            <a:r>
              <a:rPr lang="es-CO" sz="4400"/>
              <a:t>¿DE QUIEN DEPENDE?</a:t>
            </a:r>
            <a:endParaRPr/>
          </a:p>
          <a:p>
            <a:pPr marL="0" lvl="0" indent="-279400" algn="ctr" rtl="0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Char char="•"/>
            </a:pPr>
            <a:r>
              <a:rPr lang="es-CO" sz="4400"/>
              <a:t>¿ DE QUE DEPENDE?</a:t>
            </a:r>
            <a:endParaRPr/>
          </a:p>
          <a:p>
            <a:pPr marL="0" lvl="0" indent="-279400" algn="ctr" rtl="0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Char char="•"/>
            </a:pPr>
            <a:r>
              <a:rPr lang="es-CO" sz="4400"/>
              <a:t>¿QUE ENFOQUES PEDOGÓGICOS CONOCE?</a:t>
            </a:r>
            <a:endParaRPr sz="4800"/>
          </a:p>
        </p:txBody>
      </p:sp>
      <p:sp>
        <p:nvSpPr>
          <p:cNvPr id="356" name="Google Shape;356;p23"/>
          <p:cNvSpPr txBox="1"/>
          <p:nvPr/>
        </p:nvSpPr>
        <p:spPr>
          <a:xfrm>
            <a:off x="8305800" y="54768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6/5/2018</a:t>
            </a:r>
            <a:endParaRPr/>
          </a:p>
        </p:txBody>
      </p:sp>
      <p:sp>
        <p:nvSpPr>
          <p:cNvPr id="362" name="Google Shape;362;p24"/>
          <p:cNvSpPr txBox="1">
            <a:spLocks noGrp="1"/>
          </p:cNvSpPr>
          <p:nvPr>
            <p:ph type="title"/>
          </p:nvPr>
        </p:nvSpPr>
        <p:spPr>
          <a:xfrm>
            <a:off x="1004093" y="294068"/>
            <a:ext cx="76692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alibri"/>
              <a:buNone/>
            </a:pPr>
            <a:r>
              <a:rPr lang="es-CO" sz="3200" b="1">
                <a:solidFill>
                  <a:srgbClr val="92D050"/>
                </a:solidFill>
              </a:rPr>
              <a:t>ENFOQUE PEDAGÓGICO TRADICIONAL</a:t>
            </a:r>
            <a:endParaRPr b="1">
              <a:solidFill>
                <a:srgbClr val="92D050"/>
              </a:solidFill>
            </a:endParaRPr>
          </a:p>
        </p:txBody>
      </p:sp>
      <p:sp>
        <p:nvSpPr>
          <p:cNvPr id="363" name="Google Shape;363;p24"/>
          <p:cNvSpPr txBox="1">
            <a:spLocks noGrp="1"/>
          </p:cNvSpPr>
          <p:nvPr>
            <p:ph type="body" idx="1"/>
          </p:nvPr>
        </p:nvSpPr>
        <p:spPr>
          <a:xfrm>
            <a:off x="264017" y="1384655"/>
            <a:ext cx="87630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NO PREPARA PARA LA INSERCIÓN EN EL MUNDO DE HOY.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ESTABLECE UNA DICOTOMÍA ENTRE EL QUE ENSEÑA (SUJETO/ TRANSMISOR /ACTIVO) Y EL QUE APRENDE(OBJETO / RECEPTOR / PASIVO).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SE CENTRA EN LA TRANSMISIÓN DIRECTA Y MECÁNICA DE HECHOS Y DATOS DESVINCULADO DE LO AFECTIVO Y LO VIVENCIAL.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ES AUTORITARIA Y DOGMÁTICA, ESTRUCTURADA COMO ENFOQUE DE JERARQUÍA SOCIAL DEL PODER.</a:t>
            </a:r>
            <a:endParaRPr/>
          </a:p>
        </p:txBody>
      </p:sp>
      <p:sp>
        <p:nvSpPr>
          <p:cNvPr id="364" name="Google Shape;364;p24"/>
          <p:cNvSpPr txBox="1"/>
          <p:nvPr/>
        </p:nvSpPr>
        <p:spPr>
          <a:xfrm>
            <a:off x="8305800" y="54768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6/5/2018</a:t>
            </a:r>
            <a:endParaRPr/>
          </a:p>
        </p:txBody>
      </p:sp>
      <p:sp>
        <p:nvSpPr>
          <p:cNvPr id="370" name="Google Shape;370;p25"/>
          <p:cNvSpPr txBox="1">
            <a:spLocks noGrp="1"/>
          </p:cNvSpPr>
          <p:nvPr>
            <p:ph type="title"/>
          </p:nvPr>
        </p:nvSpPr>
        <p:spPr>
          <a:xfrm>
            <a:off x="294029" y="402241"/>
            <a:ext cx="84216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Calibri"/>
              <a:buNone/>
            </a:pPr>
            <a:r>
              <a:rPr lang="es-CO" sz="3600" b="1">
                <a:solidFill>
                  <a:srgbClr val="92D050"/>
                </a:solidFill>
              </a:rPr>
              <a:t>ENFOQUE RENOVADOR</a:t>
            </a:r>
            <a:endParaRPr b="1">
              <a:solidFill>
                <a:srgbClr val="92D050"/>
              </a:solidFill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body" idx="1"/>
          </p:nvPr>
        </p:nvSpPr>
        <p:spPr>
          <a:xfrm>
            <a:off x="809720" y="1295400"/>
            <a:ext cx="7620000" cy="5562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CO" sz="2400"/>
              <a:t>SE PREOCUPA POR DAR UNA PARTICIPACIÓN </a:t>
            </a:r>
            <a:r>
              <a:rPr lang="es-CO" sz="2400">
                <a:solidFill>
                  <a:srgbClr val="0070C0"/>
                </a:solidFill>
              </a:rPr>
              <a:t>REALMENTE ACTIVA</a:t>
            </a:r>
            <a:r>
              <a:rPr lang="es-CO" sz="2400">
                <a:solidFill>
                  <a:srgbClr val="CCFFFF"/>
                </a:solidFill>
              </a:rPr>
              <a:t>,</a:t>
            </a:r>
            <a:r>
              <a:rPr lang="es-CO" sz="2400"/>
              <a:t> PUESTO QUE EL PROCESO DEL APRENDIZAJE SE CENTRA EN EL INDIVIDUO Y PARA EL INDIVIDUO.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CO" sz="2400"/>
              <a:t>LA RELACION ENTRE EDUCANDO O </a:t>
            </a:r>
            <a:r>
              <a:rPr lang="es-CO" sz="2400">
                <a:solidFill>
                  <a:srgbClr val="0070C0"/>
                </a:solidFill>
              </a:rPr>
              <a:t>PARTICIPANTE</a:t>
            </a:r>
            <a:r>
              <a:rPr lang="es-CO" sz="2400">
                <a:solidFill>
                  <a:srgbClr val="CCFFFF"/>
                </a:solidFill>
              </a:rPr>
              <a:t> </a:t>
            </a:r>
            <a:r>
              <a:rPr lang="es-CO" sz="2400"/>
              <a:t>Y EDUCADOR O </a:t>
            </a:r>
            <a:r>
              <a:rPr lang="es-CO" sz="2400">
                <a:solidFill>
                  <a:srgbClr val="0070C0"/>
                </a:solidFill>
              </a:rPr>
              <a:t>FACILITADOR</a:t>
            </a:r>
            <a:r>
              <a:rPr lang="es-CO" sz="2400">
                <a:solidFill>
                  <a:schemeClr val="accent2"/>
                </a:solidFill>
              </a:rPr>
              <a:t> </a:t>
            </a:r>
            <a:r>
              <a:rPr lang="es-CO" sz="2400"/>
              <a:t>ES HORIZONTAL.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CO" sz="2400"/>
              <a:t>SE ACOMPAÑA, SE ORIENTA, SE ESTIMULA A LA PERSONA</a:t>
            </a:r>
            <a:r>
              <a:rPr lang="es-CO" sz="2400">
                <a:solidFill>
                  <a:srgbClr val="0070C0"/>
                </a:solidFill>
              </a:rPr>
              <a:t>, NO SE LE IMPONE LO QUE DEBE PENSAR O HACER.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CO" sz="2400"/>
              <a:t>SE ORIENTA PARA HACER UNA CONSTRUCCIÓN COMPARTIDA.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CO" sz="2400"/>
              <a:t>LA INTENCIÓN ES QUE CADA PERSONA TENGA LA POSIBILIDAD DE </a:t>
            </a:r>
            <a:r>
              <a:rPr lang="es-CO" sz="2400">
                <a:solidFill>
                  <a:srgbClr val="0070C0"/>
                </a:solidFill>
              </a:rPr>
              <a:t>SABER, SENTIR Y ACTUAR</a:t>
            </a:r>
            <a:r>
              <a:rPr lang="es-CO" sz="2400">
                <a:solidFill>
                  <a:srgbClr val="CCFFFF"/>
                </a:solidFill>
              </a:rPr>
              <a:t>.</a:t>
            </a:r>
            <a:endParaRPr/>
          </a:p>
        </p:txBody>
      </p:sp>
      <p:sp>
        <p:nvSpPr>
          <p:cNvPr id="372" name="Google Shape;372;p25"/>
          <p:cNvSpPr txBox="1"/>
          <p:nvPr/>
        </p:nvSpPr>
        <p:spPr>
          <a:xfrm>
            <a:off x="8305800" y="54768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188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6"/>
          <p:cNvSpPr txBox="1"/>
          <p:nvPr/>
        </p:nvSpPr>
        <p:spPr>
          <a:xfrm>
            <a:off x="520888" y="420721"/>
            <a:ext cx="5431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9" name="Google Shape;379;p26"/>
          <p:cNvSpPr txBox="1"/>
          <p:nvPr/>
        </p:nvSpPr>
        <p:spPr>
          <a:xfrm>
            <a:off x="520889" y="1760477"/>
            <a:ext cx="5431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0" name="Google Shape;380;p26"/>
          <p:cNvSpPr txBox="1"/>
          <p:nvPr/>
        </p:nvSpPr>
        <p:spPr>
          <a:xfrm>
            <a:off x="2019300" y="1838487"/>
            <a:ext cx="4876800" cy="58896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O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CONSTRUCTIVISMO</a:t>
            </a:r>
            <a:endParaRPr/>
          </a:p>
        </p:txBody>
      </p:sp>
      <p:sp>
        <p:nvSpPr>
          <p:cNvPr id="381" name="Google Shape;381;p26"/>
          <p:cNvSpPr txBox="1"/>
          <p:nvPr/>
        </p:nvSpPr>
        <p:spPr>
          <a:xfrm>
            <a:off x="1066800" y="3581400"/>
            <a:ext cx="3429000" cy="4667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Aprendizaje significativo</a:t>
            </a:r>
            <a:endParaRPr/>
          </a:p>
        </p:txBody>
      </p:sp>
      <p:sp>
        <p:nvSpPr>
          <p:cNvPr id="382" name="Google Shape;382;p26"/>
          <p:cNvSpPr txBox="1"/>
          <p:nvPr/>
        </p:nvSpPr>
        <p:spPr>
          <a:xfrm>
            <a:off x="5334000" y="3667749"/>
            <a:ext cx="2819400" cy="4667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Cambio conceptual</a:t>
            </a:r>
            <a:endParaRPr/>
          </a:p>
        </p:txBody>
      </p:sp>
      <p:sp>
        <p:nvSpPr>
          <p:cNvPr id="383" name="Google Shape;383;p26"/>
          <p:cNvSpPr txBox="1"/>
          <p:nvPr/>
        </p:nvSpPr>
        <p:spPr>
          <a:xfrm>
            <a:off x="4845524" y="4909071"/>
            <a:ext cx="1447800" cy="8318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Modelos calientes</a:t>
            </a:r>
            <a:endParaRPr/>
          </a:p>
        </p:txBody>
      </p:sp>
      <p:sp>
        <p:nvSpPr>
          <p:cNvPr id="384" name="Google Shape;384;p26"/>
          <p:cNvSpPr txBox="1"/>
          <p:nvPr/>
        </p:nvSpPr>
        <p:spPr>
          <a:xfrm>
            <a:off x="2552700" y="948515"/>
            <a:ext cx="3810000" cy="4667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Pedagogía cognoscitiva</a:t>
            </a:r>
            <a:endParaRPr/>
          </a:p>
        </p:txBody>
      </p:sp>
      <p:cxnSp>
        <p:nvCxnSpPr>
          <p:cNvPr id="385" name="Google Shape;385;p26"/>
          <p:cNvCxnSpPr/>
          <p:nvPr/>
        </p:nvCxnSpPr>
        <p:spPr>
          <a:xfrm rot="10800000">
            <a:off x="2338317" y="2819312"/>
            <a:ext cx="0" cy="7620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p26"/>
          <p:cNvCxnSpPr/>
          <p:nvPr/>
        </p:nvCxnSpPr>
        <p:spPr>
          <a:xfrm rot="10800000">
            <a:off x="6777250" y="2819311"/>
            <a:ext cx="4549" cy="8382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26"/>
          <p:cNvCxnSpPr/>
          <p:nvPr/>
        </p:nvCxnSpPr>
        <p:spPr>
          <a:xfrm rot="10800000" flipH="1">
            <a:off x="5569424" y="4506036"/>
            <a:ext cx="2305334" cy="227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8" name="Google Shape;388;p26"/>
          <p:cNvSpPr txBox="1"/>
          <p:nvPr/>
        </p:nvSpPr>
        <p:spPr>
          <a:xfrm>
            <a:off x="2667000" y="108756"/>
            <a:ext cx="3581400" cy="4667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Pedagogía contemporánea</a:t>
            </a:r>
            <a:endParaRPr/>
          </a:p>
        </p:txBody>
      </p:sp>
      <p:sp>
        <p:nvSpPr>
          <p:cNvPr id="389" name="Google Shape;389;p26"/>
          <p:cNvSpPr txBox="1"/>
          <p:nvPr/>
        </p:nvSpPr>
        <p:spPr>
          <a:xfrm>
            <a:off x="7467600" y="4761237"/>
            <a:ext cx="1371600" cy="8318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Modelos fríos</a:t>
            </a:r>
            <a:endParaRPr/>
          </a:p>
        </p:txBody>
      </p:sp>
      <p:cxnSp>
        <p:nvCxnSpPr>
          <p:cNvPr id="390" name="Google Shape;390;p26"/>
          <p:cNvCxnSpPr/>
          <p:nvPr/>
        </p:nvCxnSpPr>
        <p:spPr>
          <a:xfrm>
            <a:off x="4495800" y="575481"/>
            <a:ext cx="0" cy="37303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91" name="Google Shape;391;p26"/>
          <p:cNvCxnSpPr/>
          <p:nvPr/>
        </p:nvCxnSpPr>
        <p:spPr>
          <a:xfrm>
            <a:off x="4490113" y="1465453"/>
            <a:ext cx="0" cy="37303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92" name="Google Shape;392;p26"/>
          <p:cNvCxnSpPr/>
          <p:nvPr/>
        </p:nvCxnSpPr>
        <p:spPr>
          <a:xfrm>
            <a:off x="4495800" y="2427450"/>
            <a:ext cx="0" cy="37303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93" name="Google Shape;393;p26"/>
          <p:cNvCxnSpPr/>
          <p:nvPr/>
        </p:nvCxnSpPr>
        <p:spPr>
          <a:xfrm rot="10800000" flipH="1">
            <a:off x="2338317" y="2811217"/>
            <a:ext cx="4443483" cy="80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26"/>
          <p:cNvCxnSpPr/>
          <p:nvPr/>
        </p:nvCxnSpPr>
        <p:spPr>
          <a:xfrm>
            <a:off x="6781800" y="4133002"/>
            <a:ext cx="0" cy="37303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95" name="Google Shape;395;p26"/>
          <p:cNvCxnSpPr/>
          <p:nvPr/>
        </p:nvCxnSpPr>
        <p:spPr>
          <a:xfrm>
            <a:off x="5569424" y="4508311"/>
            <a:ext cx="0" cy="37303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96" name="Google Shape;396;p26"/>
          <p:cNvCxnSpPr>
            <a:stCxn id="387" idx="1"/>
          </p:cNvCxnSpPr>
          <p:nvPr/>
        </p:nvCxnSpPr>
        <p:spPr>
          <a:xfrm>
            <a:off x="7874758" y="4506036"/>
            <a:ext cx="0" cy="2553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"/>
          <p:cNvSpPr txBox="1">
            <a:spLocks noGrp="1"/>
          </p:cNvSpPr>
          <p:nvPr>
            <p:ph type="title"/>
          </p:nvPr>
        </p:nvSpPr>
        <p:spPr>
          <a:xfrm>
            <a:off x="1030310" y="846138"/>
            <a:ext cx="7656490" cy="89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endParaRPr sz="3100"/>
          </a:p>
        </p:txBody>
      </p:sp>
      <p:sp>
        <p:nvSpPr>
          <p:cNvPr id="402" name="Google Shape;402;p27"/>
          <p:cNvSpPr txBox="1">
            <a:spLocks noGrp="1"/>
          </p:cNvSpPr>
          <p:nvPr>
            <p:ph type="body" idx="1"/>
          </p:nvPr>
        </p:nvSpPr>
        <p:spPr>
          <a:xfrm>
            <a:off x="251138" y="1292393"/>
            <a:ext cx="8229600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Char char="•"/>
            </a:pPr>
            <a:r>
              <a:rPr lang="es-CO" sz="2800">
                <a:solidFill>
                  <a:schemeClr val="hlink"/>
                </a:solidFill>
              </a:rPr>
              <a:t>“</a:t>
            </a:r>
            <a:r>
              <a:rPr lang="es-CO" sz="2800" i="1">
                <a:solidFill>
                  <a:schemeClr val="hlink"/>
                </a:solidFill>
              </a:rPr>
              <a:t>El educador debe reconocer que existen tres tipos de conocimiento: El que tiene, El que puede conseguir y El que puede con otros: CONSTRUIR. 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s-CO" sz="2800" i="1">
                <a:solidFill>
                  <a:schemeClr val="hlink"/>
                </a:solidFill>
              </a:rPr>
              <a:t>    Como educador entonces, la tarea es usar el primero para lograr el segundo, con el fin de facilitar el tercero”</a:t>
            </a:r>
            <a:r>
              <a:rPr lang="es-CO" sz="2800">
                <a:solidFill>
                  <a:schemeClr val="hlink"/>
                </a:solidFill>
              </a:rPr>
              <a:t> 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Char char="•"/>
            </a:pPr>
            <a:r>
              <a:rPr lang="es-CO" sz="2800" b="1">
                <a:solidFill>
                  <a:schemeClr val="hlink"/>
                </a:solidFill>
              </a:rPr>
              <a:t>“</a:t>
            </a:r>
            <a:r>
              <a:rPr lang="es-CO" sz="2800" b="1" i="1">
                <a:solidFill>
                  <a:schemeClr val="hlink"/>
                </a:solidFill>
              </a:rPr>
              <a:t>Lo</a:t>
            </a:r>
            <a:r>
              <a:rPr lang="es-CO" sz="2800" b="1">
                <a:solidFill>
                  <a:schemeClr val="hlink"/>
                </a:solidFill>
              </a:rPr>
              <a:t> </a:t>
            </a:r>
            <a:r>
              <a:rPr lang="es-CO" sz="2800" b="1" i="1">
                <a:solidFill>
                  <a:schemeClr val="hlink"/>
                </a:solidFill>
              </a:rPr>
              <a:t>que no se hace sentir, no se entiende y lo que no se entiende no interesa</a:t>
            </a:r>
            <a:r>
              <a:rPr lang="es-CO" sz="2800" b="1">
                <a:solidFill>
                  <a:schemeClr val="hlink"/>
                </a:solidFill>
              </a:rPr>
              <a:t>”.</a:t>
            </a:r>
            <a:endParaRPr/>
          </a:p>
        </p:txBody>
      </p:sp>
      <p:sp>
        <p:nvSpPr>
          <p:cNvPr id="403" name="Google Shape;403;p27" descr="Bolsa de papel"/>
          <p:cNvSpPr/>
          <p:nvPr/>
        </p:nvSpPr>
        <p:spPr>
          <a:xfrm>
            <a:off x="502277" y="744873"/>
            <a:ext cx="7167092" cy="2511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ENFONQUE PEDAGOGICO CONSTRUCTIVISTA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8"/>
          <p:cNvSpPr txBox="1">
            <a:spLocks noGrp="1"/>
          </p:cNvSpPr>
          <p:nvPr>
            <p:ph type="title"/>
          </p:nvPr>
        </p:nvSpPr>
        <p:spPr>
          <a:xfrm>
            <a:off x="274615" y="-315796"/>
            <a:ext cx="8421688" cy="178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alibri"/>
              <a:buNone/>
            </a:pPr>
            <a:r>
              <a:rPr lang="es-CO" sz="3200" b="1">
                <a:solidFill>
                  <a:srgbClr val="92D050"/>
                </a:solidFill>
              </a:rPr>
              <a:t>EL CONSTRUCTIVISMO PEDAGÓGICO EXPLICITA :</a:t>
            </a:r>
            <a:endParaRPr/>
          </a:p>
        </p:txBody>
      </p:sp>
      <p:sp>
        <p:nvSpPr>
          <p:cNvPr id="409" name="Google Shape;409;p28"/>
          <p:cNvSpPr txBox="1"/>
          <p:nvPr/>
        </p:nvSpPr>
        <p:spPr>
          <a:xfrm>
            <a:off x="975575" y="1659340"/>
            <a:ext cx="7315200" cy="3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mo"/>
              <a:buChar char="æ"/>
            </a:pPr>
            <a:r>
              <a:rPr lang="es-CO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propósitos de formación.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mo"/>
              <a:buChar char="æ"/>
            </a:pPr>
            <a:r>
              <a:rPr lang="es-CO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Las relaciones maestro - alumno.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rgbClr val="33CC33"/>
              </a:buClr>
              <a:buSzPts val="2800"/>
              <a:buFont typeface="Arimo"/>
              <a:buChar char="æ"/>
            </a:pPr>
            <a:r>
              <a:rPr lang="es-CO" sz="2800">
                <a:solidFill>
                  <a:srgbClr val="33CC33"/>
                </a:solidFill>
                <a:latin typeface="Calibri"/>
                <a:ea typeface="Calibri"/>
                <a:cs typeface="Calibri"/>
                <a:sym typeface="Calibri"/>
              </a:rPr>
              <a:t>Las estrategias de enseñanza - aprendizaje</a:t>
            </a:r>
            <a:r>
              <a:rPr lang="es-CO" sz="28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mo"/>
              <a:buChar char="æ"/>
            </a:pPr>
            <a:r>
              <a:rPr lang="es-C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técnicas y materiales de apoyo</a:t>
            </a:r>
            <a:endParaRPr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mo"/>
              <a:buChar char="æ"/>
            </a:pPr>
            <a:r>
              <a:rPr lang="es-CO" sz="28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La selección de contenidos.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Arimo"/>
              <a:buChar char="æ"/>
            </a:pPr>
            <a:r>
              <a:rPr lang="es-CO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La evaluación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 txBox="1"/>
          <p:nvPr/>
        </p:nvSpPr>
        <p:spPr>
          <a:xfrm>
            <a:off x="990600" y="1600200"/>
            <a:ext cx="3429000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ser humano aprende competencias.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 posible </a:t>
            </a:r>
            <a:r>
              <a:rPr lang="es-C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aprendizaje, más si sus resultados y manifestaciones.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29" descr="Cobertiz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463" y="1295400"/>
            <a:ext cx="3816350" cy="435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s-CO" sz="4000"/>
            </a:br>
            <a:endParaRPr sz="4000"/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Char char="•"/>
            </a:pPr>
            <a:r>
              <a:rPr lang="es-CO" sz="2800" b="1">
                <a:solidFill>
                  <a:schemeClr val="hlink"/>
                </a:solidFill>
              </a:rPr>
              <a:t>P</a:t>
            </a:r>
            <a:r>
              <a:rPr lang="es-CO" sz="2800"/>
              <a:t> ROGRAMA DE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Char char="•"/>
            </a:pPr>
            <a:r>
              <a:rPr lang="es-CO" sz="2800" b="1">
                <a:solidFill>
                  <a:schemeClr val="hlink"/>
                </a:solidFill>
              </a:rPr>
              <a:t>A</a:t>
            </a:r>
            <a:r>
              <a:rPr lang="es-CO" sz="2800" b="1"/>
              <a:t> </a:t>
            </a:r>
            <a:r>
              <a:rPr lang="es-CO" sz="2800"/>
              <a:t>PRENDIZAJES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Char char="•"/>
            </a:pPr>
            <a:r>
              <a:rPr lang="es-CO" sz="2800" b="1">
                <a:solidFill>
                  <a:schemeClr val="hlink"/>
                </a:solidFill>
              </a:rPr>
              <a:t>S</a:t>
            </a:r>
            <a:r>
              <a:rPr lang="es-CO" sz="2800">
                <a:solidFill>
                  <a:schemeClr val="hlink"/>
                </a:solidFill>
              </a:rPr>
              <a:t> </a:t>
            </a:r>
            <a:r>
              <a:rPr lang="es-CO" sz="2800" b="1">
                <a:solidFill>
                  <a:schemeClr val="hlink"/>
                </a:solidFill>
              </a:rPr>
              <a:t> </a:t>
            </a:r>
            <a:r>
              <a:rPr lang="es-CO" sz="2800"/>
              <a:t>ALUDABLES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Char char="•"/>
            </a:pPr>
            <a:r>
              <a:rPr lang="es-CO" sz="2800" b="1">
                <a:solidFill>
                  <a:schemeClr val="hlink"/>
                </a:solidFill>
              </a:rPr>
              <a:t>E</a:t>
            </a:r>
            <a:r>
              <a:rPr lang="es-CO" sz="2800" b="1"/>
              <a:t> </a:t>
            </a:r>
            <a:r>
              <a:rPr lang="es-CO" sz="2800"/>
              <a:t>JERCICIO, ESPACIOS LIBRES DE HUMO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Char char="•"/>
            </a:pPr>
            <a:r>
              <a:rPr lang="es-CO" sz="2800" b="1">
                <a:solidFill>
                  <a:schemeClr val="hlink"/>
                </a:solidFill>
              </a:rPr>
              <a:t>A</a:t>
            </a:r>
            <a:r>
              <a:rPr lang="es-CO" sz="2800" b="1"/>
              <a:t>  </a:t>
            </a:r>
            <a:r>
              <a:rPr lang="es-CO" sz="2800"/>
              <a:t>LIMENTACION ADECUADA Y AUTOCUIDADO DE LA SALUD</a:t>
            </a:r>
            <a:endParaRPr sz="2800"/>
          </a:p>
        </p:txBody>
      </p:sp>
      <p:sp>
        <p:nvSpPr>
          <p:cNvPr id="108" name="Google Shape;108;p3"/>
          <p:cNvSpPr/>
          <p:nvPr/>
        </p:nvSpPr>
        <p:spPr>
          <a:xfrm>
            <a:off x="3590925" y="506413"/>
            <a:ext cx="2465388" cy="6127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2D050"/>
                </a:solidFill>
                <a:latin typeface="Impact"/>
              </a:rPr>
              <a:t>PASEA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" name="Google Shape;420;p30"/>
          <p:cNvGraphicFramePr/>
          <p:nvPr/>
        </p:nvGraphicFramePr>
        <p:xfrm>
          <a:off x="2544454" y="2140377"/>
          <a:ext cx="3501504" cy="412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501504" imgH="4125534" progId="MS_ClipArt_Gallery.2">
                  <p:embed/>
                </p:oleObj>
              </mc:Choice>
              <mc:Fallback>
                <p:oleObj r:id="rId3" imgW="3501504" imgH="4125534" progId="MS_ClipArt_Gallery.2">
                  <p:embed/>
                  <p:pic>
                    <p:nvPicPr>
                      <p:cNvPr id="420" name="Google Shape;420;p3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2544454" y="2140377"/>
                        <a:ext cx="3501504" cy="4125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" name="Google Shape;421;p30"/>
          <p:cNvSpPr/>
          <p:nvPr/>
        </p:nvSpPr>
        <p:spPr>
          <a:xfrm>
            <a:off x="1286965" y="1178684"/>
            <a:ext cx="6996113" cy="6731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Impact"/>
              </a:rPr>
              <a:t>HACER MENOS..... Y SER MAS.... FACILITACION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/>
          <p:nvPr/>
        </p:nvSpPr>
        <p:spPr>
          <a:xfrm>
            <a:off x="0" y="3048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31"/>
          <p:cNvSpPr txBox="1"/>
          <p:nvPr/>
        </p:nvSpPr>
        <p:spPr>
          <a:xfrm>
            <a:off x="457200" y="304800"/>
            <a:ext cx="8305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31"/>
          <p:cNvSpPr txBox="1"/>
          <p:nvPr/>
        </p:nvSpPr>
        <p:spPr>
          <a:xfrm>
            <a:off x="457200" y="381000"/>
            <a:ext cx="83820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9" name="Google Shape;429;p31"/>
          <p:cNvSpPr txBox="1"/>
          <p:nvPr/>
        </p:nvSpPr>
        <p:spPr>
          <a:xfrm>
            <a:off x="1143000" y="1447800"/>
            <a:ext cx="7010400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facilitación es el uso de algún nivel de conocimiento de procesos grupales, sea intuitivo o explícito, para formular y realizar  algún tipo de intervención procesal, sea formal o informal, con el fin de que un  grupo haga lo que quiere o necesita lograr.</a:t>
            </a:r>
            <a:endParaRPr/>
          </a:p>
          <a:p>
            <a:pPr marL="0" marR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CO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(Ned Reute,1999).</a:t>
            </a:r>
            <a:endParaRPr/>
          </a:p>
        </p:txBody>
      </p:sp>
      <p:sp>
        <p:nvSpPr>
          <p:cNvPr id="430" name="Google Shape;430;p31"/>
          <p:cNvSpPr txBox="1"/>
          <p:nvPr/>
        </p:nvSpPr>
        <p:spPr>
          <a:xfrm>
            <a:off x="3075461" y="374337"/>
            <a:ext cx="38678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FACILITACIÓN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Calibri"/>
              <a:buNone/>
            </a:pPr>
            <a:r>
              <a:rPr lang="es-CO" sz="4000" b="1">
                <a:solidFill>
                  <a:srgbClr val="92D050"/>
                </a:solidFill>
              </a:rPr>
              <a:t>FACILITACIÓN</a:t>
            </a:r>
            <a:br>
              <a:rPr lang="es-CO" sz="4000" b="1">
                <a:solidFill>
                  <a:srgbClr val="92D050"/>
                </a:solidFill>
              </a:rPr>
            </a:br>
            <a:endParaRPr sz="4000" b="1">
              <a:solidFill>
                <a:srgbClr val="92D050"/>
              </a:solidFill>
            </a:endParaRPr>
          </a:p>
        </p:txBody>
      </p:sp>
      <p:sp>
        <p:nvSpPr>
          <p:cNvPr id="436" name="Google Shape;436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lang="es-CO">
                <a:solidFill>
                  <a:schemeClr val="hlink"/>
                </a:solidFill>
              </a:rPr>
              <a:t>   </a:t>
            </a:r>
            <a:r>
              <a:rPr lang="es-CO" sz="3600">
                <a:solidFill>
                  <a:schemeClr val="hlink"/>
                </a:solidFill>
              </a:rPr>
              <a:t>El facilitador es un agente de cambio que hace posible una secuencia de acciones conjuntas y armónicas para el ser humano y el sistema en que interactua, alcancen un mayor empoderameinto, desarrollo y realización. </a:t>
            </a:r>
            <a:endParaRPr/>
          </a:p>
          <a:p>
            <a:pPr marL="342900" lvl="0" indent="-11430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</p:txBody>
      </p:sp>
      <p:sp>
        <p:nvSpPr>
          <p:cNvPr id="437" name="Google Shape;437;p32"/>
          <p:cNvSpPr txBox="1"/>
          <p:nvPr/>
        </p:nvSpPr>
        <p:spPr>
          <a:xfrm>
            <a:off x="827088" y="5157788"/>
            <a:ext cx="7848600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05/06/2018</a:t>
            </a:r>
            <a:endParaRPr/>
          </a:p>
        </p:txBody>
      </p:sp>
      <p:sp>
        <p:nvSpPr>
          <p:cNvPr id="443" name="Google Shape;443;p33"/>
          <p:cNvSpPr txBox="1">
            <a:spLocks noGrp="1"/>
          </p:cNvSpPr>
          <p:nvPr>
            <p:ph type="title"/>
          </p:nvPr>
        </p:nvSpPr>
        <p:spPr>
          <a:xfrm>
            <a:off x="468313" y="549275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FF33"/>
              </a:buClr>
              <a:buSzPct val="100000"/>
              <a:buFont typeface="Calibri"/>
              <a:buNone/>
            </a:pPr>
            <a:br>
              <a:rPr lang="es-CO" sz="3200">
                <a:solidFill>
                  <a:srgbClr val="99FF33"/>
                </a:solidFill>
              </a:rPr>
            </a:br>
            <a:r>
              <a:rPr lang="es-CO" sz="3200" b="1">
                <a:solidFill>
                  <a:srgbClr val="92D050"/>
                </a:solidFill>
              </a:rPr>
              <a:t>CARACTERÍSTICAS DEL FACILITADOR</a:t>
            </a:r>
            <a:endParaRPr/>
          </a:p>
        </p:txBody>
      </p:sp>
      <p:sp>
        <p:nvSpPr>
          <p:cNvPr id="444" name="Google Shape;444;p33"/>
          <p:cNvSpPr txBox="1">
            <a:spLocks noGrp="1"/>
          </p:cNvSpPr>
          <p:nvPr>
            <p:ph type="body" idx="1"/>
          </p:nvPr>
        </p:nvSpPr>
        <p:spPr>
          <a:xfrm>
            <a:off x="457200" y="1298620"/>
            <a:ext cx="83058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TENER LA CLARIDAD Y LA COVICCIÓN DEL ENFOQUE PEDAGÓGICO.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DISPONER DE METODOLOGÍAS,TÉCNICAS Y AYUDAS EDUCATIVAS QUE RESPONDAN A ESTE ENFOQUE.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DESARROLLAR LAS BASES CONCEPTUALES FRENTE AL TEMA.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AMAR, SENTIR PASIÓN POR EL DESEMPEÑO COMO FACILITADOR.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TENER CONCIENCIA DE QUE ES ESLABÓN EN LA GRAN CADENA LLAMADA</a:t>
            </a:r>
            <a:r>
              <a:rPr lang="es-CO"/>
              <a:t> </a:t>
            </a:r>
            <a:r>
              <a:rPr lang="es-CO" sz="2800"/>
              <a:t>HUMANIDAD. </a:t>
            </a:r>
            <a:endParaRPr/>
          </a:p>
        </p:txBody>
      </p:sp>
      <p:sp>
        <p:nvSpPr>
          <p:cNvPr id="445" name="Google Shape;445;p33"/>
          <p:cNvSpPr txBox="1"/>
          <p:nvPr/>
        </p:nvSpPr>
        <p:spPr>
          <a:xfrm>
            <a:off x="8305800" y="54768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"/>
          <p:cNvSpPr txBox="1">
            <a:spLocks noGrp="1"/>
          </p:cNvSpPr>
          <p:nvPr>
            <p:ph type="title"/>
          </p:nvPr>
        </p:nvSpPr>
        <p:spPr>
          <a:xfrm>
            <a:off x="433320" y="94445"/>
            <a:ext cx="8421688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alibri"/>
              <a:buNone/>
            </a:pPr>
            <a:r>
              <a:rPr lang="es-CO" sz="3200">
                <a:solidFill>
                  <a:srgbClr val="92D050"/>
                </a:solidFill>
              </a:rPr>
              <a:t>CAPACIDADES BÁSICAS DEL FACILTADOR</a:t>
            </a:r>
            <a:endParaRPr/>
          </a:p>
        </p:txBody>
      </p:sp>
      <p:sp>
        <p:nvSpPr>
          <p:cNvPr id="451" name="Google Shape;451;p34"/>
          <p:cNvSpPr txBox="1"/>
          <p:nvPr/>
        </p:nvSpPr>
        <p:spPr>
          <a:xfrm>
            <a:off x="681764" y="1671033"/>
            <a:ext cx="7924800" cy="423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©"/>
            </a:pPr>
            <a:r>
              <a:rPr lang="es-CO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SENSIBILIDAD PARA COMPRENDER AL OTRO.</a:t>
            </a:r>
            <a:endParaRPr/>
          </a:p>
          <a:p>
            <a:pPr marL="0" marR="0" lvl="0" indent="-203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©"/>
            </a:pPr>
            <a:r>
              <a:rPr lang="es-CO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VOLUNTAD PARA LLEVAR A LA    PRACTICA Y      MANTENERSE EN EL PROPÓSITO.</a:t>
            </a:r>
            <a:endParaRPr/>
          </a:p>
          <a:p>
            <a:pPr marL="0" marR="0" lvl="0" indent="-203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©"/>
            </a:pPr>
            <a:r>
              <a:rPr lang="es-CO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ACTITUD AMOROSA Y DE GUSTO. </a:t>
            </a:r>
            <a:endParaRPr/>
          </a:p>
          <a:p>
            <a:pPr marL="0" marR="0" lvl="0" indent="-203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©"/>
            </a:pPr>
            <a:r>
              <a:rPr lang="es-CO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CONOCIMIENTOS Y DESTREZAS. 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5"/>
          <p:cNvSpPr txBox="1">
            <a:spLocks noGrp="1"/>
          </p:cNvSpPr>
          <p:nvPr>
            <p:ph type="title"/>
          </p:nvPr>
        </p:nvSpPr>
        <p:spPr>
          <a:xfrm>
            <a:off x="390525" y="0"/>
            <a:ext cx="842168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alibri"/>
              <a:buNone/>
            </a:pPr>
            <a:r>
              <a:rPr lang="es-CO" sz="2800" b="1">
                <a:solidFill>
                  <a:srgbClr val="92D050"/>
                </a:solidFill>
              </a:rPr>
              <a:t> COMPORTAMIENTOS  DE UN FACILITADOR</a:t>
            </a:r>
            <a:endParaRPr b="1">
              <a:solidFill>
                <a:srgbClr val="92D050"/>
              </a:solidFill>
            </a:endParaRPr>
          </a:p>
        </p:txBody>
      </p:sp>
      <p:sp>
        <p:nvSpPr>
          <p:cNvPr id="457" name="Google Shape;457;p35"/>
          <p:cNvSpPr txBox="1"/>
          <p:nvPr/>
        </p:nvSpPr>
        <p:spPr>
          <a:xfrm>
            <a:off x="762000" y="1219200"/>
            <a:ext cx="7848600" cy="457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Establecer con claridad los objetivos de su trabajo.</a:t>
            </a:r>
            <a:endParaRPr/>
          </a:p>
          <a:p>
            <a:pPr marL="0" marR="0" lvl="0" indent="-1524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p"/>
            </a:pPr>
            <a:r>
              <a:rPr lang="es-CO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Mantener y estimular la auto valoración y auto  estima de los grupos con quienes interactúa.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LLegar rápidamente a acuerdos de trabajo y procesos mínimos para el logro de objetivos.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Ser concreto y resumido en sus intervenciones.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Sugerir procesos sinérgicos permanentes.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Ser hábil con la pregunta y no con las respuestas.</a:t>
            </a:r>
            <a:endParaRPr/>
          </a:p>
        </p:txBody>
      </p:sp>
      <p:sp>
        <p:nvSpPr>
          <p:cNvPr id="458" name="Google Shape;458;p35"/>
          <p:cNvSpPr txBox="1"/>
          <p:nvPr/>
        </p:nvSpPr>
        <p:spPr>
          <a:xfrm>
            <a:off x="1004552" y="6248400"/>
            <a:ext cx="3124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Memorias, Funlibre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6"/>
          <p:cNvSpPr txBox="1">
            <a:spLocks noGrp="1"/>
          </p:cNvSpPr>
          <p:nvPr>
            <p:ph type="title"/>
          </p:nvPr>
        </p:nvSpPr>
        <p:spPr>
          <a:xfrm>
            <a:off x="755650" y="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alibri"/>
              <a:buNone/>
            </a:pPr>
            <a:r>
              <a:rPr lang="es-CO" sz="2800" b="1">
                <a:solidFill>
                  <a:srgbClr val="92D050"/>
                </a:solidFill>
              </a:rPr>
              <a:t>COMPORTAMIENTOS  DE UN FACILITADOR</a:t>
            </a:r>
            <a:endParaRPr/>
          </a:p>
        </p:txBody>
      </p:sp>
      <p:sp>
        <p:nvSpPr>
          <p:cNvPr id="464" name="Google Shape;464;p36"/>
          <p:cNvSpPr txBox="1"/>
          <p:nvPr/>
        </p:nvSpPr>
        <p:spPr>
          <a:xfrm>
            <a:off x="1143000" y="1371600"/>
            <a:ext cx="8001000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Facilitar la toma de conciencia y la contextualización de las situaciones.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Valorar y transferir aprendizajes.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Estimularla legítima participación de la gente.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Comprovar lo entendido y lo aprendido.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Generar reflexiones.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Mostrar beneficios.</a:t>
            </a:r>
            <a:endParaRPr/>
          </a:p>
          <a:p>
            <a:pPr marL="0" marR="0" lvl="0" indent="-1778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p"/>
            </a:pPr>
            <a:r>
              <a:rPr lang="es-CO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Sostener comunicaciones abiertas.</a:t>
            </a:r>
            <a:endParaRPr/>
          </a:p>
        </p:txBody>
      </p:sp>
      <p:sp>
        <p:nvSpPr>
          <p:cNvPr id="465" name="Google Shape;465;p36"/>
          <p:cNvSpPr txBox="1"/>
          <p:nvPr/>
        </p:nvSpPr>
        <p:spPr>
          <a:xfrm>
            <a:off x="6858000" y="64008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36"/>
          <p:cNvSpPr txBox="1"/>
          <p:nvPr/>
        </p:nvSpPr>
        <p:spPr>
          <a:xfrm>
            <a:off x="1311499" y="6355556"/>
            <a:ext cx="320040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Memorias, Funlibre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7"/>
          <p:cNvSpPr txBox="1"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72" name="Google Shape;472;p37"/>
          <p:cNvSpPr txBox="1">
            <a:spLocks noGrp="1"/>
          </p:cNvSpPr>
          <p:nvPr>
            <p:ph type="body" idx="1"/>
          </p:nvPr>
        </p:nvSpPr>
        <p:spPr>
          <a:xfrm>
            <a:off x="457200" y="1989138"/>
            <a:ext cx="8229600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O"/>
              <a:t>   </a:t>
            </a:r>
            <a:r>
              <a:rPr lang="es-CO" sz="2800"/>
              <a:t>Contraria a la educación racionalista y cognitivista, reivindica los sentimientos y afectos humanos.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/>
              <a:t>   “</a:t>
            </a:r>
            <a:r>
              <a:rPr lang="es-CO" sz="2800" i="1"/>
              <a:t>No es que nos interesen nuestros sentimientos, es que los sentimientos son los órganos con que percibimos lo interesante, lo que nos afecta. </a:t>
            </a:r>
            <a:r>
              <a:rPr lang="es-CO" sz="2800" i="1" u="sng"/>
              <a:t>Todo lo demás resulta indiferente</a:t>
            </a:r>
            <a:r>
              <a:rPr lang="es-CO" sz="2800"/>
              <a:t>” </a:t>
            </a:r>
            <a:endParaRPr sz="2800"/>
          </a:p>
        </p:txBody>
      </p:sp>
      <p:sp>
        <p:nvSpPr>
          <p:cNvPr id="473" name="Google Shape;473;p37"/>
          <p:cNvSpPr txBox="1"/>
          <p:nvPr/>
        </p:nvSpPr>
        <p:spPr>
          <a:xfrm>
            <a:off x="5227638" y="5589588"/>
            <a:ext cx="287972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José Antonio Marina</a:t>
            </a:r>
            <a:endParaRPr/>
          </a:p>
        </p:txBody>
      </p:sp>
      <p:sp>
        <p:nvSpPr>
          <p:cNvPr id="474" name="Google Shape;474;p37" descr="Bolsa de papel"/>
          <p:cNvSpPr/>
          <p:nvPr/>
        </p:nvSpPr>
        <p:spPr>
          <a:xfrm>
            <a:off x="2273300" y="1368425"/>
            <a:ext cx="4597400" cy="4619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PEDAGOGIA AFECTIVA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 txBox="1"/>
          <p:nvPr/>
        </p:nvSpPr>
        <p:spPr>
          <a:xfrm>
            <a:off x="892936" y="937419"/>
            <a:ext cx="7924800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03200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s-CO" sz="3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proceso individual y no universal,   resultante del acto de educar.</a:t>
            </a:r>
            <a:endParaRPr/>
          </a:p>
          <a:p>
            <a:pPr marL="0" marR="0" lvl="0" indent="-203200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s-CO" sz="3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Relacionar los nuevos conceptos con las proposiciones y conocimientos relevantes que ya se tienen</a:t>
            </a:r>
            <a:endParaRPr/>
          </a:p>
          <a:p>
            <a:pPr marL="0" marR="0" lvl="0" indent="-2032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CO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 que para mi tiene significado, es posible que para otros no.</a:t>
            </a:r>
            <a:endParaRPr/>
          </a:p>
        </p:txBody>
      </p:sp>
      <p:sp>
        <p:nvSpPr>
          <p:cNvPr id="480" name="Google Shape;480;p38"/>
          <p:cNvSpPr txBox="1"/>
          <p:nvPr/>
        </p:nvSpPr>
        <p:spPr>
          <a:xfrm>
            <a:off x="3621088" y="5976938"/>
            <a:ext cx="3927475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FF33"/>
              </a:buClr>
              <a:buSzPts val="2400"/>
              <a:buFont typeface="Arial"/>
              <a:buNone/>
            </a:pPr>
            <a:r>
              <a:rPr lang="es-CO" sz="2400">
                <a:solidFill>
                  <a:srgbClr val="99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CO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Memorias, Funlibre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38" descr="Bolsa de papel"/>
          <p:cNvSpPr/>
          <p:nvPr/>
        </p:nvSpPr>
        <p:spPr>
          <a:xfrm>
            <a:off x="1700011" y="707231"/>
            <a:ext cx="5476651" cy="2301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APRENDIZAJE SIGNIFICATIVO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9"/>
          <p:cNvSpPr txBox="1"/>
          <p:nvPr/>
        </p:nvSpPr>
        <p:spPr>
          <a:xfrm>
            <a:off x="2400300" y="334962"/>
            <a:ext cx="4953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CAMBIO CONCEPTUAL</a:t>
            </a:r>
            <a:endParaRPr/>
          </a:p>
        </p:txBody>
      </p:sp>
      <p:sp>
        <p:nvSpPr>
          <p:cNvPr id="487" name="Google Shape;487;p39"/>
          <p:cNvSpPr txBox="1"/>
          <p:nvPr/>
        </p:nvSpPr>
        <p:spPr>
          <a:xfrm>
            <a:off x="609600" y="1143000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Representantes : Driver, Posner, Strike, Hewson y Gertzog,otros</a:t>
            </a:r>
            <a:endParaRPr/>
          </a:p>
        </p:txBody>
      </p:sp>
      <p:sp>
        <p:nvSpPr>
          <p:cNvPr id="488" name="Google Shape;488;p39"/>
          <p:cNvSpPr txBox="1"/>
          <p:nvPr/>
        </p:nvSpPr>
        <p:spPr>
          <a:xfrm>
            <a:off x="607454" y="1725769"/>
            <a:ext cx="7620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Énfasis en lo funcional.</a:t>
            </a:r>
            <a:endParaRPr/>
          </a:p>
          <a:p>
            <a:pPr marL="0" marR="0" lvl="0" indent="-203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cambio de los conceptos es un proceso gradual y continuo pero resistente.</a:t>
            </a:r>
            <a:endParaRPr/>
          </a:p>
          <a:p>
            <a:pPr marL="0" marR="0" lvl="0" indent="-203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Aprender es construir activamente significados.</a:t>
            </a:r>
            <a:endParaRPr/>
          </a:p>
          <a:p>
            <a:pPr marL="0" marR="0" lvl="0" indent="-2032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conflicto cognitivo y la persuasión son las estrategias para realizar el cambio conceptual.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255597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endParaRPr sz="3100"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457200" y="1776413"/>
            <a:ext cx="8229600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CLUBES DE  SALUD DE CALDAS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P  ESO ADECUADO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/>
              <a:t>    A  LIMENTACIÓN SALUDABLE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/>
              <a:t>    S   ERENIDAD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/>
              <a:t>    E   JERCICIO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/>
              <a:t>    A   UTOCUIDADO PARA LA SALUD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PROGRAMA TU VALES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115" name="Google Shape;115;p4" descr="Bolsa de papel"/>
          <p:cNvSpPr/>
          <p:nvPr/>
        </p:nvSpPr>
        <p:spPr>
          <a:xfrm>
            <a:off x="2807593" y="727199"/>
            <a:ext cx="3125609" cy="24315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ANTECEDENTES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0"/>
          <p:cNvSpPr txBox="1">
            <a:spLocks noGrp="1"/>
          </p:cNvSpPr>
          <p:nvPr>
            <p:ph type="title"/>
          </p:nvPr>
        </p:nvSpPr>
        <p:spPr>
          <a:xfrm>
            <a:off x="692256" y="342900"/>
            <a:ext cx="842168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alibri"/>
              <a:buNone/>
            </a:pPr>
            <a:r>
              <a:rPr lang="es-CO" sz="3600">
                <a:solidFill>
                  <a:srgbClr val="92D050"/>
                </a:solidFill>
              </a:rPr>
              <a:t>PRINCIPIOS METODOLÓGICOS</a:t>
            </a:r>
            <a:endParaRPr/>
          </a:p>
        </p:txBody>
      </p:sp>
      <p:sp>
        <p:nvSpPr>
          <p:cNvPr id="494" name="Google Shape;494;p40"/>
          <p:cNvSpPr txBox="1"/>
          <p:nvPr/>
        </p:nvSpPr>
        <p:spPr>
          <a:xfrm>
            <a:off x="609600" y="1371600"/>
            <a:ext cx="8153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66FFCC"/>
              </a:buClr>
              <a:buSzPts val="3200"/>
              <a:buFont typeface="Noto Sans Symbols"/>
              <a:buChar char="¡"/>
            </a:pPr>
            <a:r>
              <a:rPr lang="es-CO" sz="3200">
                <a:solidFill>
                  <a:srgbClr val="66FF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FLEXIBILIDAD, frente a una estructura básica.</a:t>
            </a:r>
            <a:endParaRPr/>
          </a:p>
          <a:p>
            <a:pPr marL="0" marR="0" lvl="0" indent="-203200" algn="l" rtl="0">
              <a:spcBef>
                <a:spcPts val="1600"/>
              </a:spcBef>
              <a:spcAft>
                <a:spcPts val="0"/>
              </a:spcAft>
              <a:buClr>
                <a:srgbClr val="66FFCC"/>
              </a:buClr>
              <a:buSzPts val="3200"/>
              <a:buFont typeface="Noto Sans Symbols"/>
              <a:buChar char="¡"/>
            </a:pPr>
            <a:r>
              <a:rPr lang="es-CO" sz="3200">
                <a:solidFill>
                  <a:srgbClr val="66FF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 perspectivas frente al OBJETO del aprendizaje.</a:t>
            </a:r>
            <a:endParaRPr/>
          </a:p>
          <a:p>
            <a:pPr marL="0" marR="0" lvl="0" indent="-203200" algn="l" rtl="0">
              <a:spcBef>
                <a:spcPts val="1600"/>
              </a:spcBef>
              <a:spcAft>
                <a:spcPts val="0"/>
              </a:spcAft>
              <a:buClr>
                <a:srgbClr val="66FFCC"/>
              </a:buClr>
              <a:buSzPts val="3200"/>
              <a:buFont typeface="Noto Sans Symbols"/>
              <a:buChar char="¡"/>
            </a:pPr>
            <a:r>
              <a:rPr lang="es-CO" sz="3200">
                <a:solidFill>
                  <a:srgbClr val="66FF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Apertura frente a las formas DIFERENTES.</a:t>
            </a:r>
            <a:endParaRPr/>
          </a:p>
          <a:p>
            <a:pPr marL="0" marR="0" lvl="0" indent="-203200" algn="l" rtl="0">
              <a:spcBef>
                <a:spcPts val="1600"/>
              </a:spcBef>
              <a:spcAft>
                <a:spcPts val="0"/>
              </a:spcAft>
              <a:buClr>
                <a:srgbClr val="66FFCC"/>
              </a:buClr>
              <a:buSzPts val="3200"/>
              <a:buFont typeface="Noto Sans Symbols"/>
              <a:buChar char="¡"/>
            </a:pPr>
            <a:r>
              <a:rPr lang="es-CO" sz="3200">
                <a:solidFill>
                  <a:srgbClr val="66FFC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DIVERSIFICACIÓN.</a:t>
            </a:r>
            <a:endParaRPr/>
          </a:p>
          <a:p>
            <a:pPr marL="0" marR="0" lvl="0" indent="-203200" algn="l" rtl="0">
              <a:spcBef>
                <a:spcPts val="1600"/>
              </a:spcBef>
              <a:spcAft>
                <a:spcPts val="0"/>
              </a:spcAft>
              <a:buClr>
                <a:srgbClr val="66FFCC"/>
              </a:buClr>
              <a:buSzPts val="3200"/>
              <a:buFont typeface="Noto Sans Symbols"/>
              <a:buChar char="¡"/>
            </a:pPr>
            <a:r>
              <a:rPr lang="es-CO" sz="3200">
                <a:solidFill>
                  <a:srgbClr val="66FFC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 significativo, productivo para la persona.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50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1">
              <a:solidFill>
                <a:schemeClr val="hlink"/>
              </a:solidFill>
            </a:endParaRPr>
          </a:p>
        </p:txBody>
      </p:sp>
      <p:sp>
        <p:nvSpPr>
          <p:cNvPr id="500" name="Google Shape;500;p41"/>
          <p:cNvSpPr txBox="1">
            <a:spLocks noGrp="1"/>
          </p:cNvSpPr>
          <p:nvPr>
            <p:ph type="body" idx="1"/>
          </p:nvPr>
        </p:nvSpPr>
        <p:spPr>
          <a:xfrm>
            <a:off x="185738" y="1398588"/>
            <a:ext cx="8501062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/>
              <a:t>    </a:t>
            </a:r>
            <a:r>
              <a:rPr lang="es-CO"/>
              <a:t>Desarrollar las bases conceptuales y metodológicas en para  contribuir con el mejoramiento de procesos de educación, </a:t>
            </a:r>
            <a:r>
              <a:rPr lang="es-CO">
                <a:solidFill>
                  <a:schemeClr val="hlink"/>
                </a:solidFill>
              </a:rPr>
              <a:t>dentro de la realidad socioeconómica y cultural</a:t>
            </a:r>
            <a:r>
              <a:rPr lang="es-CO"/>
              <a:t> de la población, utilizando las potencialidades y fortalezas de las comunidades en la búsqueda de condiciones favorables para la vida cotidiana, mediante el </a:t>
            </a:r>
            <a:r>
              <a:rPr lang="es-CO">
                <a:solidFill>
                  <a:schemeClr val="hlink"/>
                </a:solidFill>
              </a:rPr>
              <a:t>fortalecimiento del ser individual</a:t>
            </a:r>
            <a:r>
              <a:rPr lang="es-CO"/>
              <a:t> y social,  la alimentación saludable y la actividad física.</a:t>
            </a:r>
            <a:endParaRPr/>
          </a:p>
        </p:txBody>
      </p:sp>
      <p:sp>
        <p:nvSpPr>
          <p:cNvPr id="501" name="Google Shape;501;p41" descr="Bolsa de papel"/>
          <p:cNvSpPr/>
          <p:nvPr/>
        </p:nvSpPr>
        <p:spPr>
          <a:xfrm>
            <a:off x="2580427" y="646012"/>
            <a:ext cx="4028762" cy="2791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OBJETIVO GENERAL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2"/>
          <p:cNvSpPr txBox="1"/>
          <p:nvPr/>
        </p:nvSpPr>
        <p:spPr>
          <a:xfrm>
            <a:off x="1036731" y="509607"/>
            <a:ext cx="45610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8" name="Google Shape;508;p42" descr="Bolsa de papel"/>
          <p:cNvSpPr/>
          <p:nvPr/>
        </p:nvSpPr>
        <p:spPr>
          <a:xfrm>
            <a:off x="2005270" y="814850"/>
            <a:ext cx="4629233" cy="2644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OBJETIVOS ESPECIFICOS</a:t>
            </a:r>
          </a:p>
        </p:txBody>
      </p:sp>
      <p:sp>
        <p:nvSpPr>
          <p:cNvPr id="509" name="Google Shape;509;p42"/>
          <p:cNvSpPr txBox="1"/>
          <p:nvPr/>
        </p:nvSpPr>
        <p:spPr>
          <a:xfrm>
            <a:off x="528650" y="1658301"/>
            <a:ext cx="8086699" cy="498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es-CO"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Promover la utilización del </a:t>
            </a:r>
            <a:r>
              <a:rPr lang="es-CO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enfoque pedagógico constructivista</a:t>
            </a:r>
            <a:r>
              <a:rPr lang="es-CO"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y modelos pedagógicos calientes en los procesos de educación para la salud.</a:t>
            </a:r>
            <a:endParaRPr/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es-CO"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Estimular y facilitar el desarrollo de </a:t>
            </a:r>
            <a:r>
              <a:rPr lang="es-CO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buenas prácticas de participación social</a:t>
            </a:r>
            <a:r>
              <a:rPr lang="es-CO"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es-CO"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Generar conciencia sobre la importancia y los beneficios de </a:t>
            </a:r>
            <a:r>
              <a:rPr lang="es-CO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incorporar hábitos saludables</a:t>
            </a:r>
            <a:r>
              <a:rPr lang="es-CO"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3"/>
          <p:cNvSpPr txBox="1"/>
          <p:nvPr/>
        </p:nvSpPr>
        <p:spPr>
          <a:xfrm>
            <a:off x="-483453" y="587375"/>
            <a:ext cx="5431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6" name="Google Shape;516;p43" descr="Bolsa de papel"/>
          <p:cNvSpPr/>
          <p:nvPr/>
        </p:nvSpPr>
        <p:spPr>
          <a:xfrm>
            <a:off x="3226013" y="823913"/>
            <a:ext cx="2749784" cy="22512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METODOLOGIA</a:t>
            </a:r>
          </a:p>
        </p:txBody>
      </p:sp>
      <p:sp>
        <p:nvSpPr>
          <p:cNvPr id="517" name="Google Shape;517;p43"/>
          <p:cNvSpPr txBox="1"/>
          <p:nvPr/>
        </p:nvSpPr>
        <p:spPr>
          <a:xfrm>
            <a:off x="247337" y="1763962"/>
            <a:ext cx="8229600" cy="504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lang="es-CO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Se  compartirán </a:t>
            </a:r>
            <a:r>
              <a:rPr lang="es-CO" sz="24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saberes y sentimientos</a:t>
            </a:r>
            <a:r>
              <a:rPr lang="es-CO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con relación a los temas tratados para generar un </a:t>
            </a:r>
            <a:r>
              <a:rPr lang="es-CO" sz="24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aprendizaje significativo</a:t>
            </a:r>
            <a:r>
              <a:rPr lang="es-CO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que logre hacer efectiva su participación en la promoción  de  estilos de vida saludables.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Guías para el facilitador</a:t>
            </a:r>
            <a:r>
              <a:rPr lang="es-CO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y material de apoyo para la comunidad a capacitar (</a:t>
            </a:r>
            <a:r>
              <a:rPr lang="es-CO" sz="24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fichas de recordación y fichas de tarea en casa</a:t>
            </a:r>
            <a:r>
              <a:rPr lang="es-CO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) para  cada uno de los temas de los tres módulos.</a:t>
            </a:r>
            <a:endParaRPr/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s-CO" sz="24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Equipo multidisciplinario</a:t>
            </a:r>
            <a:r>
              <a:rPr lang="es-CO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conformado por tres profesionales así: 1 de salud, 1 del área social   o educador físico y 1 psicólogo, quienes se encargarán del desarrollo de los módulos de acuerdo a su competencia.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4"/>
          <p:cNvSpPr txBox="1">
            <a:spLocks noGrp="1"/>
          </p:cNvSpPr>
          <p:nvPr>
            <p:ph type="title"/>
          </p:nvPr>
        </p:nvSpPr>
        <p:spPr>
          <a:xfrm>
            <a:off x="632585" y="361157"/>
            <a:ext cx="8023225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alibri"/>
              <a:buNone/>
            </a:pPr>
            <a:r>
              <a:rPr lang="es-CO" sz="3200" b="1">
                <a:solidFill>
                  <a:srgbClr val="92D050"/>
                </a:solidFill>
              </a:rPr>
              <a:t>MOMENTOS DE EVALUACION</a:t>
            </a:r>
            <a:endParaRPr sz="3200" b="1">
              <a:solidFill>
                <a:srgbClr val="92D050"/>
              </a:solidFill>
            </a:endParaRPr>
          </a:p>
        </p:txBody>
      </p:sp>
      <p:sp>
        <p:nvSpPr>
          <p:cNvPr id="523" name="Google Shape;523;p44"/>
          <p:cNvSpPr txBox="1">
            <a:spLocks noGrp="1"/>
          </p:cNvSpPr>
          <p:nvPr>
            <p:ph type="body" idx="1"/>
          </p:nvPr>
        </p:nvSpPr>
        <p:spPr>
          <a:xfrm>
            <a:off x="168275" y="2093913"/>
            <a:ext cx="365125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Evaluación inicial, intermedia y final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Información cuantitativa 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/>
              <a:t>Indicadores de cumplimiento</a:t>
            </a:r>
            <a:endParaRPr/>
          </a:p>
          <a:p>
            <a:pPr marL="342900" lvl="0" indent="-1651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524" name="Google Shape;524;p44"/>
          <p:cNvSpPr txBox="1"/>
          <p:nvPr/>
        </p:nvSpPr>
        <p:spPr>
          <a:xfrm>
            <a:off x="3206750" y="3149600"/>
            <a:ext cx="5937250" cy="91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Competencias desarrolladas, Dinámica de  los grupos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Procesos administrativos ,Coordinación intra e inter sectorial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Deserción, Logros y dificultades, Recomendaciones.</a:t>
            </a:r>
            <a:endParaRPr/>
          </a:p>
        </p:txBody>
      </p:sp>
      <p:sp>
        <p:nvSpPr>
          <p:cNvPr id="525" name="Google Shape;525;p44"/>
          <p:cNvSpPr/>
          <p:nvPr/>
        </p:nvSpPr>
        <p:spPr>
          <a:xfrm>
            <a:off x="2605088" y="3440113"/>
            <a:ext cx="601662" cy="6254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 extrusionOk="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 extrusionOk="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 extrusionOk="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5"/>
          <p:cNvSpPr txBox="1"/>
          <p:nvPr/>
        </p:nvSpPr>
        <p:spPr>
          <a:xfrm>
            <a:off x="1395696" y="420721"/>
            <a:ext cx="5431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Google Shape;532;p45"/>
          <p:cNvSpPr txBox="1"/>
          <p:nvPr/>
        </p:nvSpPr>
        <p:spPr>
          <a:xfrm>
            <a:off x="250825" y="1417638"/>
            <a:ext cx="8229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0" indent="-6858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AutoNum type="alphaUcPeriod"/>
            </a:pPr>
            <a:r>
              <a:rPr lang="es-CO" sz="2000" b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Apropiación conceptual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5588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AutoNum type="alphaUcPeriod"/>
            </a:pPr>
            <a:r>
              <a:rPr lang="es-CO" sz="2000" b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Identificación y acercamiento a grupos comunitarios</a:t>
            </a: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5588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5588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AutoNum type="alphaUcPeriod"/>
            </a:pPr>
            <a:r>
              <a:rPr lang="es-CO" sz="2000" b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Desarrollo de acciones</a:t>
            </a:r>
            <a:r>
              <a:rPr lang="es-CO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685800" marR="0" lvl="0" indent="-6858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5" descr="Bolsa de papel"/>
          <p:cNvSpPr/>
          <p:nvPr/>
        </p:nvSpPr>
        <p:spPr>
          <a:xfrm>
            <a:off x="3975123" y="792753"/>
            <a:ext cx="1193753" cy="2296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FASES</a:t>
            </a:r>
          </a:p>
        </p:txBody>
      </p:sp>
      <p:sp>
        <p:nvSpPr>
          <p:cNvPr id="534" name="Google Shape;534;p45"/>
          <p:cNvSpPr/>
          <p:nvPr/>
        </p:nvSpPr>
        <p:spPr>
          <a:xfrm>
            <a:off x="424677" y="4483411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lang="es-CO" sz="2000" b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E.      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000" b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Evento de certificación</a:t>
            </a:r>
            <a:r>
              <a:rPr lang="es-CO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35" name="Google Shape;535;p45"/>
          <p:cNvSpPr/>
          <p:nvPr/>
        </p:nvSpPr>
        <p:spPr>
          <a:xfrm>
            <a:off x="376910" y="3642636"/>
            <a:ext cx="25830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CO" sz="2000" b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5"/>
          <p:cNvSpPr txBox="1"/>
          <p:nvPr/>
        </p:nvSpPr>
        <p:spPr>
          <a:xfrm>
            <a:off x="1282889" y="5386329"/>
            <a:ext cx="2033517" cy="36933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  ETAPA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5244" y="2770496"/>
            <a:ext cx="3566615" cy="2674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-132686"/>
            <a:ext cx="9320913" cy="699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6"/>
          <p:cNvSpPr txBox="1"/>
          <p:nvPr/>
        </p:nvSpPr>
        <p:spPr>
          <a:xfrm>
            <a:off x="2374203" y="-39860"/>
            <a:ext cx="5244947" cy="31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4" name="Google Shape;544;p46"/>
          <p:cNvSpPr txBox="1"/>
          <p:nvPr/>
        </p:nvSpPr>
        <p:spPr>
          <a:xfrm>
            <a:off x="250825" y="1417638"/>
            <a:ext cx="8229600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0" indent="-6858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6" descr="Bolsa de papel"/>
          <p:cNvSpPr/>
          <p:nvPr/>
        </p:nvSpPr>
        <p:spPr>
          <a:xfrm>
            <a:off x="4022823" y="598365"/>
            <a:ext cx="1193753" cy="2296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FASES</a:t>
            </a:r>
          </a:p>
        </p:txBody>
      </p:sp>
      <p:sp>
        <p:nvSpPr>
          <p:cNvPr id="546" name="Google Shape;546;p46"/>
          <p:cNvSpPr/>
          <p:nvPr/>
        </p:nvSpPr>
        <p:spPr>
          <a:xfrm>
            <a:off x="424677" y="4483411"/>
            <a:ext cx="4572000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46"/>
          <p:cNvSpPr/>
          <p:nvPr/>
        </p:nvSpPr>
        <p:spPr>
          <a:xfrm>
            <a:off x="376910" y="3642636"/>
            <a:ext cx="1847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46"/>
          <p:cNvSpPr txBox="1"/>
          <p:nvPr/>
        </p:nvSpPr>
        <p:spPr>
          <a:xfrm>
            <a:off x="1350621" y="1162988"/>
            <a:ext cx="2047164" cy="369332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SEGUNDA ETAPA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5244" y="2410165"/>
            <a:ext cx="3566615" cy="2674961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6"/>
          <p:cNvSpPr txBox="1"/>
          <p:nvPr/>
        </p:nvSpPr>
        <p:spPr>
          <a:xfrm>
            <a:off x="252980" y="1647002"/>
            <a:ext cx="4452079" cy="507831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FORMACIÓN DE FORMADORES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Calibri"/>
              <a:buAutoNum type="arabicPeriod"/>
            </a:pPr>
            <a:r>
              <a:rPr lang="es-CO" sz="18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Capacitación en metodologías y conformación de grupos  y redes.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Calibri"/>
              <a:buAutoNum type="arabicPeriod"/>
            </a:pPr>
            <a:r>
              <a:rPr lang="es-CO" sz="18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Conformación de parejas o tríos.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Calibri"/>
              <a:buAutoNum type="arabicPeriod"/>
            </a:pPr>
            <a:r>
              <a:rPr lang="es-CO" sz="18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Distribución de los temas y elaboración de cronograma.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Calibri"/>
              <a:buAutoNum type="arabicPeriod"/>
            </a:pPr>
            <a:r>
              <a:rPr lang="es-CO" sz="18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Presentación de los temas ante el grupo de compañeros.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Calibri"/>
              <a:buAutoNum type="arabicPeriod"/>
            </a:pPr>
            <a:r>
              <a:rPr lang="es-CO" sz="18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Calibri"/>
              <a:buAutoNum type="arabicPeriod"/>
            </a:pPr>
            <a:r>
              <a:rPr lang="es-CO" sz="18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Evento de certificación.</a:t>
            </a:r>
            <a:endParaRPr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7"/>
          <p:cNvSpPr txBox="1"/>
          <p:nvPr/>
        </p:nvSpPr>
        <p:spPr>
          <a:xfrm>
            <a:off x="520888" y="420721"/>
            <a:ext cx="75438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C5D8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CAPITULO II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FORTALECIMIENTO DE SER INDIVIDUAL Y SOCIAL </a:t>
            </a:r>
            <a:r>
              <a:rPr lang="es-CO" sz="24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22 HRS</a:t>
            </a:r>
            <a:endParaRPr sz="24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47"/>
          <p:cNvSpPr txBox="1"/>
          <p:nvPr/>
        </p:nvSpPr>
        <p:spPr>
          <a:xfrm>
            <a:off x="385686" y="1290736"/>
            <a:ext cx="4172666" cy="5291898"/>
          </a:xfrm>
          <a:prstGeom prst="rect">
            <a:avLst/>
          </a:prstGeom>
          <a:solidFill>
            <a:srgbClr val="6699FF"/>
          </a:solidFill>
          <a:ln w="9525" cap="flat" cmpd="sng">
            <a:solidFill>
              <a:srgbClr val="6699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Autoestima.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de vida.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Comunicación y escucha activa. 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Manejo de emociones.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Abordaje constructivo del conflicto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Autocuidado de la salud.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de grupo y empoderamiento comunitario  y   trabajo en  red.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en equipo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Consumo responsable del alcohol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Espacios  libres de humo y generalidades sobre  el consumo de cigarrillo.</a:t>
            </a:r>
            <a:endParaRPr/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C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Cesación del consumo de cigarrillo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2251" y="1303107"/>
            <a:ext cx="3579245" cy="465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8"/>
          <p:cNvSpPr txBox="1"/>
          <p:nvPr/>
        </p:nvSpPr>
        <p:spPr>
          <a:xfrm>
            <a:off x="228137" y="326964"/>
            <a:ext cx="84556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CAPITULO III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EDUCACION NUTRICIONAL COMUNITARIA-16 HORAS</a:t>
            </a:r>
            <a:endParaRPr sz="2400" b="1">
              <a:solidFill>
                <a:srgbClr val="92D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5" name="Google Shape;565;p48"/>
          <p:cNvSpPr txBox="1"/>
          <p:nvPr/>
        </p:nvSpPr>
        <p:spPr>
          <a:xfrm>
            <a:off x="539834" y="1484924"/>
            <a:ext cx="4305696" cy="50167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Aspectos generales de alimentación y nutrición.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 Saludable.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Consumo de frutas y verduras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Higiene y manipulación de alimentos.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 balanceada ajustada al presupuesto familiar.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 de la gestante y la madre lactante.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Lactancia materna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C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Alimentación complementaria.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6" name="Google Shape;566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1438" y="1484924"/>
            <a:ext cx="3366653" cy="4397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9"/>
          <p:cNvSpPr txBox="1"/>
          <p:nvPr/>
        </p:nvSpPr>
        <p:spPr>
          <a:xfrm>
            <a:off x="670147" y="93813"/>
            <a:ext cx="6918561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CO" sz="3200" b="1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CAPITULO IV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rPr>
              <a:t>ACTIVIDAD FÍSICA- 12 horas</a:t>
            </a:r>
            <a:endParaRPr sz="3200" b="1">
              <a:solidFill>
                <a:srgbClr val="92D0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3" name="Google Shape;573;p49"/>
          <p:cNvSpPr txBox="1"/>
          <p:nvPr/>
        </p:nvSpPr>
        <p:spPr>
          <a:xfrm>
            <a:off x="649163" y="1510525"/>
            <a:ext cx="3732623" cy="4356449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8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Qué es la actividad física? Beneficios</a:t>
            </a:r>
            <a:endParaRPr/>
          </a:p>
          <a:p>
            <a:pPr marL="0" marR="0" lvl="0" indent="-1143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Cómo se debe realizar la actividad física?</a:t>
            </a:r>
            <a:endParaRPr/>
          </a:p>
          <a:p>
            <a:pPr marL="0" marR="0" lvl="0" indent="-1143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Fortalecimiento muscular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caminata en tiempo libre y como medio de transporte.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Identificación de los espacios  para la realización de la actividad física.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s-C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actividad física como medio de recreación y esparcimiento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4" name="Google Shape;574;p49"/>
          <p:cNvPicPr preferRelativeResize="0"/>
          <p:nvPr/>
        </p:nvPicPr>
        <p:blipFill rotWithShape="1">
          <a:blip r:embed="rId4">
            <a:alphaModFix/>
          </a:blip>
          <a:srcRect l="28196" t="6110" r="28005" b="21843"/>
          <a:stretch/>
        </p:blipFill>
        <p:spPr>
          <a:xfrm>
            <a:off x="4722978" y="1326399"/>
            <a:ext cx="4079830" cy="4724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468313" y="2205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O"/>
              <a:t>    </a:t>
            </a:r>
            <a:r>
              <a:rPr lang="es-CO" sz="2800" i="1"/>
              <a:t>Producción historio – social de las personas y comunidades que resulta entre la interacción dinámica y compleja de las necesidades humanas y la respuesta social  organizada para satisfacerlas.</a:t>
            </a:r>
            <a:endParaRPr/>
          </a:p>
        </p:txBody>
      </p:sp>
      <p:sp>
        <p:nvSpPr>
          <p:cNvPr id="121" name="Google Shape;121;p5" descr="Bolsa de papel"/>
          <p:cNvSpPr/>
          <p:nvPr/>
        </p:nvSpPr>
        <p:spPr>
          <a:xfrm>
            <a:off x="822325" y="1397000"/>
            <a:ext cx="7118350" cy="4111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" LA SALUD ES UN PRODUCTO SOCIAL"</a:t>
            </a:r>
          </a:p>
        </p:txBody>
      </p:sp>
      <p:sp>
        <p:nvSpPr>
          <p:cNvPr id="122" name="Google Shape;122;p5"/>
          <p:cNvSpPr/>
          <p:nvPr/>
        </p:nvSpPr>
        <p:spPr>
          <a:xfrm>
            <a:off x="3348038" y="4581525"/>
            <a:ext cx="3094037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1116013" y="4797425"/>
            <a:ext cx="2016125" cy="650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DE DERECHOS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6551613" y="4652963"/>
            <a:ext cx="2268537" cy="7889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DETERMINANTES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SOCIALES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591" y="-20471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50"/>
          <p:cNvSpPr txBox="1"/>
          <p:nvPr/>
        </p:nvSpPr>
        <p:spPr>
          <a:xfrm>
            <a:off x="4970058" y="725690"/>
            <a:ext cx="5431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1" name="Google Shape;581;p50"/>
          <p:cNvSpPr txBox="1"/>
          <p:nvPr/>
        </p:nvSpPr>
        <p:spPr>
          <a:xfrm>
            <a:off x="1012209" y="1776568"/>
            <a:ext cx="5791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es-CO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 LAS COSAS ASÍ, PERO PUEDEN SER DIFERENTES!</a:t>
            </a:r>
            <a:endParaRPr sz="320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0"/>
          <p:cNvSpPr txBox="1"/>
          <p:nvPr/>
        </p:nvSpPr>
        <p:spPr>
          <a:xfrm>
            <a:off x="717643" y="3163037"/>
            <a:ext cx="7010400" cy="341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rgbClr val="00CC99"/>
                </a:solidFill>
                <a:latin typeface="Comic Sans MS"/>
                <a:ea typeface="Comic Sans MS"/>
                <a:cs typeface="Comic Sans MS"/>
                <a:sym typeface="Comic Sans MS"/>
              </a:rPr>
              <a:t>OLGA LUCIA CHAVES CHAVES</a:t>
            </a:r>
            <a:endParaRPr sz="2800">
              <a:solidFill>
                <a:srgbClr val="FFCC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endParaRPr sz="2800">
              <a:solidFill>
                <a:srgbClr val="FFCC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rgbClr val="FF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ENFERMERA, MAGISTER EN ADMINISTRACIÓN EN SALUD, DIPLOMADO EN  FACILITACIÓN Y EDUCACIÓN EXPERIENCIAL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99FF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rgbClr val="33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!MUCHAS GRACIAS!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485417" y="-789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endParaRPr sz="3100" i="1"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457200" y="1558925"/>
            <a:ext cx="8229600" cy="4010025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CO" sz="2800" i="1"/>
              <a:t>   “Calidad de vida es el grado de </a:t>
            </a:r>
            <a:r>
              <a:rPr lang="es-CO" sz="2800" i="1">
                <a:solidFill>
                  <a:schemeClr val="folHlink"/>
                </a:solidFill>
              </a:rPr>
              <a:t>satisfacción</a:t>
            </a:r>
            <a:r>
              <a:rPr lang="es-CO" sz="2800" i="1"/>
              <a:t> de necesidades sociales que permiten </a:t>
            </a:r>
            <a:r>
              <a:rPr lang="es-CO" sz="2800" i="1">
                <a:solidFill>
                  <a:schemeClr val="folHlink"/>
                </a:solidFill>
              </a:rPr>
              <a:t>potenciar</a:t>
            </a:r>
            <a:r>
              <a:rPr lang="es-CO" sz="2800" i="1"/>
              <a:t> </a:t>
            </a:r>
            <a:r>
              <a:rPr lang="es-CO" sz="2800" i="1">
                <a:solidFill>
                  <a:schemeClr val="folHlink"/>
                </a:solidFill>
              </a:rPr>
              <a:t>al máximo las capacidades</a:t>
            </a:r>
            <a:r>
              <a:rPr lang="es-CO" sz="2800" i="1"/>
              <a:t> y llevan al desarrollo o materialización de proyectos de vida de grupos humanos, según la </a:t>
            </a:r>
            <a:r>
              <a:rPr lang="es-CO" sz="2800" i="1">
                <a:solidFill>
                  <a:schemeClr val="folHlink"/>
                </a:solidFill>
              </a:rPr>
              <a:t>valoración</a:t>
            </a:r>
            <a:r>
              <a:rPr lang="es-CO" sz="2800" i="1"/>
              <a:t> particular, articulados con la naturaleza y los </a:t>
            </a:r>
            <a:r>
              <a:rPr lang="es-CO" sz="2800" i="1">
                <a:solidFill>
                  <a:schemeClr val="folHlink"/>
                </a:solidFill>
              </a:rPr>
              <a:t>procesos que emergen de la sociedad</a:t>
            </a:r>
            <a:r>
              <a:rPr lang="es-CO" sz="2800">
                <a:solidFill>
                  <a:schemeClr val="folHlink"/>
                </a:solidFill>
              </a:rPr>
              <a:t>”.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O"/>
              <a:t>   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-CO" sz="2400"/>
              <a:t>Max Neff</a:t>
            </a:r>
            <a:r>
              <a:rPr lang="es-CO"/>
              <a:t> </a:t>
            </a:r>
            <a:endParaRPr/>
          </a:p>
        </p:txBody>
      </p:sp>
      <p:sp>
        <p:nvSpPr>
          <p:cNvPr id="131" name="Google Shape;131;p6" descr="Bolsa de papel"/>
          <p:cNvSpPr/>
          <p:nvPr/>
        </p:nvSpPr>
        <p:spPr>
          <a:xfrm>
            <a:off x="2772313" y="635828"/>
            <a:ext cx="3366148" cy="342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CALIDAD DE VIDA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611188" y="1220788"/>
            <a:ext cx="7921625" cy="491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Satisfacción de las  necesidades humanas  </a:t>
            </a:r>
            <a:endParaRPr/>
          </a:p>
          <a:p>
            <a:pPr marL="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600"/>
              <a:buFont typeface="Noto Sans Symbols"/>
              <a:buChar char="✔"/>
            </a:pPr>
            <a:r>
              <a:rPr lang="es-CO" sz="36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CO" sz="28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Alimentación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✔"/>
            </a:pPr>
            <a:r>
              <a:rPr lang="es-CO" sz="28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Trabajo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✔"/>
            </a:pPr>
            <a:r>
              <a:rPr lang="es-CO" sz="28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Transporte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✔"/>
            </a:pPr>
            <a:r>
              <a:rPr lang="es-CO" sz="28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Recreación y Ocio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✔"/>
            </a:pPr>
            <a:r>
              <a:rPr lang="es-CO" sz="28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Afecto, cuidado 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✔"/>
            </a:pPr>
            <a:r>
              <a:rPr lang="es-CO" sz="28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Socialización 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✔"/>
            </a:pPr>
            <a:r>
              <a:rPr lang="es-CO" sz="28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Interacción con el ambiente  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✔"/>
            </a:pPr>
            <a:r>
              <a:rPr lang="es-CO" sz="28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Vivienda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✔"/>
            </a:pPr>
            <a:r>
              <a:rPr lang="es-CO" sz="28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Educación</a:t>
            </a:r>
            <a:endParaRPr/>
          </a:p>
          <a:p>
            <a:pPr marL="0" marR="0" lvl="0" indent="-177800" algn="just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✔"/>
            </a:pPr>
            <a:r>
              <a:rPr lang="es-CO" sz="2800" b="1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Comunicación </a:t>
            </a:r>
            <a:endParaRPr/>
          </a:p>
        </p:txBody>
      </p:sp>
      <p:sp>
        <p:nvSpPr>
          <p:cNvPr id="137" name="Google Shape;137;p7"/>
          <p:cNvSpPr txBox="1"/>
          <p:nvPr/>
        </p:nvSpPr>
        <p:spPr>
          <a:xfrm>
            <a:off x="1331913" y="44450"/>
            <a:ext cx="5973762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800" b="1">
              <a:solidFill>
                <a:srgbClr val="FF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7" descr="Bolsa de papel"/>
          <p:cNvSpPr/>
          <p:nvPr/>
        </p:nvSpPr>
        <p:spPr>
          <a:xfrm>
            <a:off x="2738751" y="693995"/>
            <a:ext cx="3160086" cy="2862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CALIDAD DE 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/>
        </p:nvSpPr>
        <p:spPr>
          <a:xfrm>
            <a:off x="228986" y="835850"/>
            <a:ext cx="5431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597573" y="1113743"/>
            <a:ext cx="8250237" cy="452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s-CO"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Desarrollo integral del ser humano.</a:t>
            </a:r>
            <a:endParaRPr/>
          </a:p>
          <a:p>
            <a:pPr marL="0" marR="0" lvl="0" indent="0" algn="just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s-CO"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El hombre es un ser de necesidades: existenciales                       axiológicas</a:t>
            </a:r>
            <a:endParaRPr/>
          </a:p>
        </p:txBody>
      </p:sp>
      <p:sp>
        <p:nvSpPr>
          <p:cNvPr id="145" name="Google Shape;145;p8" descr="Bolsa de papel"/>
          <p:cNvSpPr/>
          <p:nvPr/>
        </p:nvSpPr>
        <p:spPr>
          <a:xfrm>
            <a:off x="928048" y="604493"/>
            <a:ext cx="6168788" cy="2778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Arial"/>
              </a:rPr>
              <a:t>GENERADORES DE LA CALIDAD DE VIDA</a:t>
            </a:r>
          </a:p>
        </p:txBody>
      </p:sp>
      <p:sp>
        <p:nvSpPr>
          <p:cNvPr id="146" name="Google Shape;146;p8"/>
          <p:cNvSpPr/>
          <p:nvPr/>
        </p:nvSpPr>
        <p:spPr>
          <a:xfrm>
            <a:off x="2944891" y="3133964"/>
            <a:ext cx="2224088" cy="21605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749" y="14119"/>
                </a:moveTo>
                <a:lnTo>
                  <a:pt x="6103" y="15556"/>
                </a:lnTo>
                <a:lnTo>
                  <a:pt x="7816" y="20223"/>
                </a:lnTo>
                <a:cubicBezTo>
                  <a:pt x="4791" y="19266"/>
                  <a:pt x="2409" y="16914"/>
                  <a:pt x="1414" y="13901"/>
                </a:cubicBezTo>
                <a:lnTo>
                  <a:pt x="545" y="14188"/>
                </a:lnTo>
                <a:cubicBezTo>
                  <a:pt x="184" y="13095"/>
                  <a:pt x="0" y="1195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951"/>
                  <a:pt x="21415" y="13095"/>
                  <a:pt x="21054" y="14188"/>
                </a:cubicBezTo>
                <a:lnTo>
                  <a:pt x="20185" y="13901"/>
                </a:lnTo>
                <a:cubicBezTo>
                  <a:pt x="19190" y="16914"/>
                  <a:pt x="16808" y="19266"/>
                  <a:pt x="13783" y="20223"/>
                </a:cubicBezTo>
                <a:lnTo>
                  <a:pt x="15497" y="15556"/>
                </a:lnTo>
                <a:lnTo>
                  <a:pt x="11851" y="14119"/>
                </a:lnTo>
                <a:cubicBezTo>
                  <a:pt x="13298" y="13661"/>
                  <a:pt x="14282" y="12318"/>
                  <a:pt x="14282" y="10800"/>
                </a:cubicBezTo>
                <a:cubicBezTo>
                  <a:pt x="14282" y="10621"/>
                  <a:pt x="14268" y="10444"/>
                  <a:pt x="14241" y="10268"/>
                </a:cubicBezTo>
                <a:lnTo>
                  <a:pt x="15145" y="10128"/>
                </a:lnTo>
                <a:cubicBezTo>
                  <a:pt x="14813" y="7984"/>
                  <a:pt x="12968" y="6403"/>
                  <a:pt x="10800" y="6403"/>
                </a:cubicBezTo>
                <a:cubicBezTo>
                  <a:pt x="8631" y="6402"/>
                  <a:pt x="6786" y="7984"/>
                  <a:pt x="6454" y="10128"/>
                </a:cubicBezTo>
                <a:lnTo>
                  <a:pt x="7358" y="10268"/>
                </a:lnTo>
                <a:cubicBezTo>
                  <a:pt x="7331" y="10444"/>
                  <a:pt x="7318" y="10621"/>
                  <a:pt x="7318" y="10799"/>
                </a:cubicBezTo>
                <a:cubicBezTo>
                  <a:pt x="7317" y="12318"/>
                  <a:pt x="8301" y="13661"/>
                  <a:pt x="9748" y="14119"/>
                </a:cubicBezTo>
                <a:lnTo>
                  <a:pt x="9749" y="14119"/>
                </a:lnTo>
                <a:close/>
              </a:path>
              <a:path w="21600" h="21600" fill="none" extrusionOk="0">
                <a:moveTo>
                  <a:pt x="1414" y="13902"/>
                </a:moveTo>
                <a:lnTo>
                  <a:pt x="6624" y="12179"/>
                </a:lnTo>
                <a:cubicBezTo>
                  <a:pt x="6477" y="11734"/>
                  <a:pt x="6403" y="11268"/>
                  <a:pt x="6403" y="10800"/>
                </a:cubicBezTo>
                <a:cubicBezTo>
                  <a:pt x="6402" y="10575"/>
                  <a:pt x="6420" y="10350"/>
                  <a:pt x="6454" y="10128"/>
                </a:cubicBezTo>
              </a:path>
              <a:path w="21600" h="21600" fill="none" extrusionOk="0">
                <a:moveTo>
                  <a:pt x="6625" y="12179"/>
                </a:moveTo>
                <a:lnTo>
                  <a:pt x="7358" y="10268"/>
                </a:lnTo>
              </a:path>
              <a:path w="21600" h="21600" fill="none" extrusionOk="0">
                <a:moveTo>
                  <a:pt x="20186" y="13902"/>
                </a:moveTo>
                <a:lnTo>
                  <a:pt x="14975" y="12179"/>
                </a:lnTo>
                <a:cubicBezTo>
                  <a:pt x="15122" y="11734"/>
                  <a:pt x="15197" y="11268"/>
                  <a:pt x="15197" y="10800"/>
                </a:cubicBezTo>
                <a:cubicBezTo>
                  <a:pt x="15197" y="10575"/>
                  <a:pt x="15179" y="10350"/>
                  <a:pt x="15145" y="10128"/>
                </a:cubicBezTo>
              </a:path>
              <a:path w="21600" h="21600" fill="none" extrusionOk="0">
                <a:moveTo>
                  <a:pt x="14975" y="12179"/>
                </a:moveTo>
                <a:lnTo>
                  <a:pt x="14242" y="10268"/>
                </a:lnTo>
              </a:path>
            </a:pathLst>
          </a:custGeom>
          <a:solidFill>
            <a:srgbClr val="CCCC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0" y="5397698"/>
            <a:ext cx="4049712" cy="358775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s-CO" sz="1800" u="sng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800" u="sng">
                <a:solidFill>
                  <a:srgbClr val="C5D8F1"/>
                </a:solidFill>
                <a:latin typeface="Arial"/>
                <a:ea typeface="Arial"/>
                <a:cs typeface="Arial"/>
                <a:sym typeface="Arial"/>
              </a:rPr>
              <a:t>SER, TENER, HACER Y ACTUAR</a:t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4602407" y="5397698"/>
            <a:ext cx="4562475" cy="35985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1800"/>
              <a:buFont typeface="Arial"/>
              <a:buNone/>
            </a:pPr>
            <a:r>
              <a:rPr lang="es-CO" sz="1800" u="sng">
                <a:solidFill>
                  <a:srgbClr val="C5D8F1"/>
                </a:solidFill>
                <a:latin typeface="Arial"/>
                <a:ea typeface="Arial"/>
                <a:cs typeface="Arial"/>
                <a:sym typeface="Arial"/>
              </a:rPr>
              <a:t>IDENTIDAD, AFECTO, COOPERACIÓN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/>
          <p:nvPr/>
        </p:nvSpPr>
        <p:spPr>
          <a:xfrm>
            <a:off x="4479925" y="3246438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9"/>
          <p:cNvGrpSpPr/>
          <p:nvPr/>
        </p:nvGrpSpPr>
        <p:grpSpPr>
          <a:xfrm>
            <a:off x="340447" y="654050"/>
            <a:ext cx="8340003" cy="5184775"/>
            <a:chOff x="211" y="618"/>
            <a:chExt cx="5254" cy="3266"/>
          </a:xfrm>
        </p:grpSpPr>
        <p:sp>
          <p:nvSpPr>
            <p:cNvPr id="156" name="Google Shape;156;p9"/>
            <p:cNvSpPr/>
            <p:nvPr/>
          </p:nvSpPr>
          <p:spPr>
            <a:xfrm>
              <a:off x="232" y="618"/>
              <a:ext cx="5233" cy="3266"/>
            </a:xfrm>
            <a:prstGeom prst="roundRect">
              <a:avLst>
                <a:gd name="adj" fmla="val 28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37" y="618"/>
              <a:ext cx="2252" cy="367"/>
            </a:xfrm>
            <a:prstGeom prst="flowChartAlternateProcess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107933" dir="18900000" algn="ctr" rotWithShape="0">
                <a:srgbClr val="808080">
                  <a:alpha val="49803"/>
                </a:srgbClr>
              </a:outerShdw>
            </a:effectLst>
          </p:spPr>
          <p:txBody>
            <a:bodyPr spcFirstLastPara="1" wrap="square" lIns="55775" tIns="27700" rIns="55775" bIns="27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O" sz="2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DESARROLLO</a:t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1355" y="1270"/>
              <a:ext cx="1182" cy="246"/>
            </a:xfrm>
            <a:prstGeom prst="flowChartAlternateProcess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775" tIns="27700" rIns="55775" bIns="27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ECONOMÍA</a:t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2891" y="1258"/>
              <a:ext cx="853" cy="246"/>
            </a:xfrm>
            <a:prstGeom prst="flowChartAlternateProcess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775" tIns="27700" rIns="55775" bIns="27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SOCIAL</a:t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109" y="1270"/>
              <a:ext cx="1022" cy="246"/>
            </a:xfrm>
            <a:prstGeom prst="flowChartAlternateProcess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775" tIns="27700" rIns="55775" bIns="27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POLÍTICA</a:t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312" y="1719"/>
              <a:ext cx="1443" cy="572"/>
            </a:xfrm>
            <a:prstGeom prst="flowChartAlternateProcess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775" tIns="27700" rIns="55775" bIns="27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CRECIMIENTO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PRODUCTIVIDAD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 COMPETITIVIDAD</a:t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891" y="1685"/>
              <a:ext cx="903" cy="490"/>
            </a:xfrm>
            <a:prstGeom prst="flowChartAlternateProcess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775" tIns="27700" rIns="55775" bIns="27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EQUIDAD Y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JUSTICIA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SOCIAL</a:t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982" y="1802"/>
              <a:ext cx="1483" cy="367"/>
            </a:xfrm>
            <a:prstGeom prst="flowChartAlternateProcess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775" tIns="27700" rIns="55775" bIns="27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DEMOCRATIZACIÓN</a:t>
              </a:r>
              <a:endParaRPr/>
            </a:p>
          </p:txBody>
        </p:sp>
        <p:sp>
          <p:nvSpPr>
            <p:cNvPr id="164" name="Google Shape;164;p9"/>
            <p:cNvSpPr txBox="1"/>
            <p:nvPr/>
          </p:nvSpPr>
          <p:spPr>
            <a:xfrm rot="-1800000">
              <a:off x="306" y="1974"/>
              <a:ext cx="620" cy="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75" tIns="27700" rIns="55775" bIns="27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OBJETIVOS</a:t>
              </a:r>
              <a:endParaRPr/>
            </a:p>
          </p:txBody>
        </p:sp>
        <p:sp>
          <p:nvSpPr>
            <p:cNvPr id="165" name="Google Shape;165;p9"/>
            <p:cNvSpPr txBox="1"/>
            <p:nvPr/>
          </p:nvSpPr>
          <p:spPr>
            <a:xfrm rot="-1800000">
              <a:off x="199" y="1452"/>
              <a:ext cx="742" cy="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75" tIns="27700" rIns="55775" bIns="27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DIMENSIONES</a:t>
              </a:r>
              <a:endParaRPr/>
            </a:p>
          </p:txBody>
        </p:sp>
        <p:cxnSp>
          <p:nvCxnSpPr>
            <p:cNvPr id="166" name="Google Shape;166;p9"/>
            <p:cNvCxnSpPr/>
            <p:nvPr/>
          </p:nvCxnSpPr>
          <p:spPr>
            <a:xfrm flipH="1">
              <a:off x="1990" y="985"/>
              <a:ext cx="425" cy="285"/>
            </a:xfrm>
            <a:prstGeom prst="straightConnector1">
              <a:avLst/>
            </a:prstGeom>
            <a:noFill/>
            <a:ln w="190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67" name="Google Shape;167;p9"/>
            <p:cNvCxnSpPr/>
            <p:nvPr/>
          </p:nvCxnSpPr>
          <p:spPr>
            <a:xfrm>
              <a:off x="3347" y="985"/>
              <a:ext cx="1" cy="285"/>
            </a:xfrm>
            <a:prstGeom prst="straightConnector1">
              <a:avLst/>
            </a:prstGeom>
            <a:noFill/>
            <a:ln w="3815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68" name="Google Shape;168;p9"/>
            <p:cNvCxnSpPr/>
            <p:nvPr/>
          </p:nvCxnSpPr>
          <p:spPr>
            <a:xfrm>
              <a:off x="4491" y="985"/>
              <a:ext cx="297" cy="285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69" name="Google Shape;169;p9"/>
            <p:cNvCxnSpPr/>
            <p:nvPr/>
          </p:nvCxnSpPr>
          <p:spPr>
            <a:xfrm>
              <a:off x="1949" y="1516"/>
              <a:ext cx="1" cy="204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70" name="Google Shape;170;p9"/>
            <p:cNvCxnSpPr/>
            <p:nvPr/>
          </p:nvCxnSpPr>
          <p:spPr>
            <a:xfrm>
              <a:off x="3347" y="1516"/>
              <a:ext cx="1" cy="204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71" name="Google Shape;171;p9"/>
            <p:cNvCxnSpPr/>
            <p:nvPr/>
          </p:nvCxnSpPr>
          <p:spPr>
            <a:xfrm>
              <a:off x="4788" y="1516"/>
              <a:ext cx="1" cy="286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72" name="Google Shape;172;p9"/>
            <p:cNvSpPr/>
            <p:nvPr/>
          </p:nvSpPr>
          <p:spPr>
            <a:xfrm>
              <a:off x="1312" y="2659"/>
              <a:ext cx="731" cy="408"/>
            </a:xfrm>
            <a:prstGeom prst="flowChartAlternateProcess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775" tIns="27700" rIns="55775" bIns="27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CAPITAL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FÍSICO</a:t>
              </a: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3001" y="2539"/>
              <a:ext cx="759" cy="490"/>
            </a:xfrm>
            <a:prstGeom prst="flowChartAlternateProcess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775" tIns="27700" rIns="55775" bIns="27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CAPITAL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HUMANO</a:t>
              </a:r>
              <a:endParaRPr/>
            </a:p>
          </p:txBody>
        </p:sp>
        <p:cxnSp>
          <p:nvCxnSpPr>
            <p:cNvPr id="174" name="Google Shape;174;p9"/>
            <p:cNvCxnSpPr/>
            <p:nvPr/>
          </p:nvCxnSpPr>
          <p:spPr>
            <a:xfrm>
              <a:off x="1906" y="2291"/>
              <a:ext cx="1" cy="327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75" name="Google Shape;175;p9"/>
            <p:cNvCxnSpPr/>
            <p:nvPr/>
          </p:nvCxnSpPr>
          <p:spPr>
            <a:xfrm>
              <a:off x="3334" y="2219"/>
              <a:ext cx="1" cy="326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76" name="Google Shape;176;p9"/>
            <p:cNvCxnSpPr/>
            <p:nvPr/>
          </p:nvCxnSpPr>
          <p:spPr>
            <a:xfrm>
              <a:off x="4788" y="2169"/>
              <a:ext cx="1" cy="327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77" name="Google Shape;177;p9"/>
            <p:cNvSpPr/>
            <p:nvPr/>
          </p:nvSpPr>
          <p:spPr>
            <a:xfrm>
              <a:off x="1736" y="3517"/>
              <a:ext cx="2905" cy="367"/>
            </a:xfrm>
            <a:prstGeom prst="flowChartAlternateProcess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107933" dir="18900000" algn="ctr" rotWithShape="0">
                <a:srgbClr val="808080">
                  <a:alpha val="49803"/>
                </a:srgbClr>
              </a:outerShdw>
            </a:effectLst>
          </p:spPr>
          <p:txBody>
            <a:bodyPr spcFirstLastPara="1" wrap="square" lIns="55775" tIns="27700" rIns="55775" bIns="27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CO" sz="2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GOBERNABILIDAD</a:t>
              </a:r>
              <a:endParaRPr/>
            </a:p>
          </p:txBody>
        </p:sp>
        <p:cxnSp>
          <p:nvCxnSpPr>
            <p:cNvPr id="178" name="Google Shape;178;p9"/>
            <p:cNvCxnSpPr/>
            <p:nvPr/>
          </p:nvCxnSpPr>
          <p:spPr>
            <a:xfrm>
              <a:off x="1991" y="3067"/>
              <a:ext cx="381" cy="409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79" name="Google Shape;179;p9"/>
            <p:cNvCxnSpPr/>
            <p:nvPr/>
          </p:nvCxnSpPr>
          <p:spPr>
            <a:xfrm>
              <a:off x="3334" y="2966"/>
              <a:ext cx="1" cy="556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80" name="Google Shape;180;p9"/>
            <p:cNvCxnSpPr/>
            <p:nvPr/>
          </p:nvCxnSpPr>
          <p:spPr>
            <a:xfrm>
              <a:off x="4661" y="3231"/>
              <a:ext cx="1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81" name="Google Shape;181;p9"/>
            <p:cNvCxnSpPr/>
            <p:nvPr/>
          </p:nvCxnSpPr>
          <p:spPr>
            <a:xfrm flipH="1">
              <a:off x="4320" y="3231"/>
              <a:ext cx="214" cy="286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2" name="Google Shape;182;p9"/>
            <p:cNvSpPr txBox="1"/>
            <p:nvPr/>
          </p:nvSpPr>
          <p:spPr>
            <a:xfrm rot="-1800000">
              <a:off x="401" y="2705"/>
              <a:ext cx="546" cy="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775" tIns="27700" rIns="55775" bIns="27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TIPOS DE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CAPITAL</a:t>
              </a: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3998" y="2539"/>
              <a:ext cx="1467" cy="694"/>
            </a:xfrm>
            <a:prstGeom prst="flowChartAlternateProcess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5775" tIns="27700" rIns="55775" bIns="27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CAPITAL SOCIAL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CONFIANZA,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INSTITUCIONES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REGLAS DE JUEGO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2511</Words>
  <Application>Microsoft Office PowerPoint</Application>
  <PresentationFormat>Presentación en pantalla (4:3)</PresentationFormat>
  <Paragraphs>395</Paragraphs>
  <Slides>50</Slides>
  <Notes>50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2" baseType="lpstr">
      <vt:lpstr>Calibri</vt:lpstr>
      <vt:lpstr>Noto Sans Symbols</vt:lpstr>
      <vt:lpstr>Tahoma</vt:lpstr>
      <vt:lpstr>Garamond</vt:lpstr>
      <vt:lpstr>Arial</vt:lpstr>
      <vt:lpstr>Comic Sans MS</vt:lpstr>
      <vt:lpstr>Impact</vt:lpstr>
      <vt:lpstr>Times New Roman</vt:lpstr>
      <vt:lpstr>Droid Sans Mono</vt:lpstr>
      <vt:lpstr>Arimo</vt:lpstr>
      <vt:lpstr>Tema de Office</vt:lpstr>
      <vt:lpstr>MS_ClipArt_Gallery.2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DESARROLLO HUMANO ES… </vt:lpstr>
      <vt:lpstr>Presentación de PowerPoint</vt:lpstr>
      <vt:lpstr>Presentación de PowerPoint</vt:lpstr>
      <vt:lpstr>   TRANSECTORIALIDAD</vt:lpstr>
      <vt:lpstr>MARCO CONCEPTUAL</vt:lpstr>
      <vt:lpstr>INFORMACIÓN</vt:lpstr>
      <vt:lpstr>FINALIDADES</vt:lpstr>
      <vt:lpstr>EDUCACIÓN</vt:lpstr>
      <vt:lpstr>COMUNICACIÓN</vt:lpstr>
      <vt:lpstr>EDUCOMUNICACIÓN</vt:lpstr>
      <vt:lpstr>     EDUCOMUNICACIÓN</vt:lpstr>
      <vt:lpstr>UTILIDAD </vt:lpstr>
      <vt:lpstr>Presentación de PowerPoint</vt:lpstr>
      <vt:lpstr>METODOLOGÍA EDUCATIVA</vt:lpstr>
      <vt:lpstr>ENFOQUE PEDAGÓGICO TRADICIONAL</vt:lpstr>
      <vt:lpstr>ENFOQUE RENOVADOR</vt:lpstr>
      <vt:lpstr>Presentación de PowerPoint</vt:lpstr>
      <vt:lpstr>Presentación de PowerPoint</vt:lpstr>
      <vt:lpstr>EL CONSTRUCTIVISMO PEDAGÓGICO EXPLICITA :</vt:lpstr>
      <vt:lpstr>Presentación de PowerPoint</vt:lpstr>
      <vt:lpstr>Presentación de PowerPoint</vt:lpstr>
      <vt:lpstr>Presentación de PowerPoint</vt:lpstr>
      <vt:lpstr>FACILITACIÓN </vt:lpstr>
      <vt:lpstr> CARACTERÍSTICAS DEL FACILITADOR</vt:lpstr>
      <vt:lpstr>CAPACIDADES BÁSICAS DEL FACILTADOR</vt:lpstr>
      <vt:lpstr> COMPORTAMIENTOS  DE UN FACILITADOR</vt:lpstr>
      <vt:lpstr>COMPORTAMIENTOS  DE UN FACILITADOR</vt:lpstr>
      <vt:lpstr>Presentación de PowerPoint</vt:lpstr>
      <vt:lpstr>Presentación de PowerPoint</vt:lpstr>
      <vt:lpstr>Presentación de PowerPoint</vt:lpstr>
      <vt:lpstr>PRINCIPIOS METODOLÓGICOS</vt:lpstr>
      <vt:lpstr>Presentación de PowerPoint</vt:lpstr>
      <vt:lpstr>Presentación de PowerPoint</vt:lpstr>
      <vt:lpstr>Presentación de PowerPoint</vt:lpstr>
      <vt:lpstr>MOMENTOS DE EVALUACION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Harry Hvde7</dc:creator>
  <cp:lastModifiedBy>Carolina Ramirez Gòmez</cp:lastModifiedBy>
  <cp:revision>1</cp:revision>
  <dcterms:created xsi:type="dcterms:W3CDTF">2017-11-02T21:14:56Z</dcterms:created>
  <dcterms:modified xsi:type="dcterms:W3CDTF">2024-01-02T19:39:02Z</dcterms:modified>
</cp:coreProperties>
</file>