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39"/>
  </p:notesMasterIdLst>
  <p:sldIdLst>
    <p:sldId id="335" r:id="rId4"/>
    <p:sldId id="339" r:id="rId5"/>
    <p:sldId id="397" r:id="rId6"/>
    <p:sldId id="337" r:id="rId7"/>
    <p:sldId id="346" r:id="rId8"/>
    <p:sldId id="330" r:id="rId9"/>
    <p:sldId id="381" r:id="rId10"/>
    <p:sldId id="382" r:id="rId11"/>
    <p:sldId id="331" r:id="rId12"/>
    <p:sldId id="309" r:id="rId13"/>
    <p:sldId id="334" r:id="rId14"/>
    <p:sldId id="384" r:id="rId15"/>
    <p:sldId id="385" r:id="rId16"/>
    <p:sldId id="386" r:id="rId17"/>
    <p:sldId id="387" r:id="rId18"/>
    <p:sldId id="336" r:id="rId19"/>
    <p:sldId id="398" r:id="rId20"/>
    <p:sldId id="369" r:id="rId21"/>
    <p:sldId id="399" r:id="rId22"/>
    <p:sldId id="366" r:id="rId23"/>
    <p:sldId id="388" r:id="rId24"/>
    <p:sldId id="389" r:id="rId25"/>
    <p:sldId id="390" r:id="rId26"/>
    <p:sldId id="320" r:id="rId27"/>
    <p:sldId id="276" r:id="rId28"/>
    <p:sldId id="333" r:id="rId29"/>
    <p:sldId id="391" r:id="rId30"/>
    <p:sldId id="392" r:id="rId31"/>
    <p:sldId id="374" r:id="rId32"/>
    <p:sldId id="377" r:id="rId33"/>
    <p:sldId id="393" r:id="rId34"/>
    <p:sldId id="394" r:id="rId35"/>
    <p:sldId id="395" r:id="rId36"/>
    <p:sldId id="396" r:id="rId37"/>
    <p:sldId id="383" r:id="rId3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5DB4-6C1A-4E5E-98EC-6003666306D6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72486-FF2E-441E-8010-138B4F63C5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05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0" y="-8851900"/>
            <a:ext cx="1588" cy="19094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40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0" y="-8851900"/>
            <a:ext cx="1588" cy="19094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0" y="-8907463"/>
            <a:ext cx="1588" cy="192024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98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0" y="-8851900"/>
            <a:ext cx="1588" cy="19094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0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-8851900"/>
            <a:ext cx="1588" cy="19094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096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06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17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76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3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9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3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2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83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5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3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70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370013"/>
            <a:ext cx="6958013" cy="20494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301625" y="6242050"/>
            <a:ext cx="17748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2257425" y="6248400"/>
            <a:ext cx="3448050" cy="4667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5867400" y="6248400"/>
            <a:ext cx="1747838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96A6-9AB2-44A9-BF4A-C7757F27581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5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1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16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5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4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7979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5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48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5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70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25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290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44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4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2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3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E981-9EE0-4332-9E5E-9197624BFB5E}" type="datetimeFigureOut">
              <a:rPr lang="es-CO" smtClean="0"/>
              <a:t>1/04/2019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678C4-B4C9-4E8C-9FDA-F94401DE8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93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5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01/04/2019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284984"/>
            <a:ext cx="7670676" cy="10142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SEXUALIDAD: DERECHOS </a:t>
            </a: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SEXUALES</a:t>
            </a:r>
            <a:b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REPRODUCTIVOS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598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124569" cy="38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284984"/>
            <a:ext cx="46925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1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1" y="548680"/>
            <a:ext cx="7184280" cy="538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03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700808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Nadie </a:t>
            </a:r>
            <a:r>
              <a:rPr lang="es-CO" sz="2400" dirty="0"/>
              <a:t>será sometido a torturas, tratos o penas degradantes, crueles e inhumanos relacionados con la sexualidad, incluyendo: prácticas tradicionales dañinas; la esterilización forzada, la anticoncepción o aborto forzados; y otras formas de </a:t>
            </a:r>
            <a:r>
              <a:rPr lang="es-CO" sz="2400" dirty="0" smtClean="0"/>
              <a:t>tortura</a:t>
            </a:r>
            <a:endParaRPr lang="es-CO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476672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una vida libre de tortura, trato o pena crueles, inhumanos o degradantes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863" y="1412776"/>
            <a:ext cx="38884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dirty="0" smtClean="0"/>
              <a:t>Toda </a:t>
            </a:r>
            <a:r>
              <a:rPr lang="es-CO" sz="2200" dirty="0"/>
              <a:t>persona tiene derecho a una vida libre de violencia y coerción relacionada con la sexualidad, esto incluye: la violación, el abuso sexual, el acoso sexual, el bullying, la explotación sexual y la esclavitud, la trata con fines de explotación sexual, las pruebas de virginidad, y la violencia cometida por razón de prácticas sexuales, de orientación sexual, de identidad, de expresión de género y de diversidad corporal reales o percibidas.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87624" y="332656"/>
            <a:ext cx="619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una vida libre de todas las formas de violencia y de coerción</a:t>
            </a:r>
          </a:p>
          <a:p>
            <a:pPr algn="ctr"/>
            <a:endParaRPr lang="es-E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7612"/>
            <a:ext cx="362108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01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859339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Toda </a:t>
            </a:r>
            <a:r>
              <a:rPr lang="es-CO" sz="2400" dirty="0"/>
              <a:t>persona tiene derecho a la privacidad, relacionada con la sexualidad, lo vida sexual, y las elecciones con respecto a su propio cuerpo, las relaciones sexuales consensuales y prácticas sin interferencia ni intrusión arbitrarias.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7704" y="64769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El derecho a la privacidad</a:t>
            </a:r>
          </a:p>
          <a:p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28" y="2311270"/>
            <a:ext cx="2595057" cy="259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620688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al grado máximo alcanzable de salud, incluyendo la salud sexual que comprende experiencias sexuales placenteras, satisfactorias y seguras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83" y="2522478"/>
            <a:ext cx="3700402" cy="37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02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8288"/>
            <a:ext cx="8221663" cy="1390650"/>
          </a:xfrm>
        </p:spPr>
        <p:txBody>
          <a:bodyPr lIns="0" tIns="0" rIns="0" bIns="0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b="1" dirty="0" smtClean="0">
                <a:solidFill>
                  <a:srgbClr val="FF0000"/>
                </a:solidFill>
              </a:rPr>
              <a:t>Criterios de salud sexual y reproductiva</a:t>
            </a:r>
            <a:endParaRPr lang="es-ES_tradnl" sz="36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55576" y="1379209"/>
            <a:ext cx="763284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No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padecer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las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consecuencias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indeseadas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de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actividades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sexuales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riesgo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Gestaciones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indeseadas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adquisición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o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transmisión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infecciones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sexuales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No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generar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ni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padecer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violencia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sexual de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género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		(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contra hombres y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mujeres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) o contra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niños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y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niñas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No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generar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ni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padecer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violencia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por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intolerancia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la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diversidad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sexual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Disfrutar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del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erotismo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como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una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opción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vital          		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válida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per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se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Elevar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el </a:t>
            </a:r>
            <a:r>
              <a:rPr lang="en-GB" sz="2400" dirty="0" err="1">
                <a:solidFill>
                  <a:schemeClr val="tx1"/>
                </a:solidFill>
                <a:latin typeface="Calibri" pitchFamily="34" charset="0"/>
              </a:rPr>
              <a:t>nivel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 global de 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calidad</a:t>
            </a: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  de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</a:rPr>
              <a:t>vida</a:t>
            </a: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680852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1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412776"/>
            <a:ext cx="4318248" cy="41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8138" indent="-338138" algn="just"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No </a:t>
            </a:r>
            <a:r>
              <a:rPr lang="en-GB" sz="2400" dirty="0" err="1" smtClean="0">
                <a:solidFill>
                  <a:schemeClr val="tx1"/>
                </a:solidFill>
              </a:rPr>
              <a:t>tener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relaciones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sexuales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riesgo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38138" indent="-338138" algn="just"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400" dirty="0" err="1" smtClean="0">
                <a:solidFill>
                  <a:schemeClr val="tx1"/>
                </a:solidFill>
              </a:rPr>
              <a:t>Tener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una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pareja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exclusiva</a:t>
            </a:r>
            <a:r>
              <a:rPr lang="en-GB" sz="2400" dirty="0" smtClean="0">
                <a:solidFill>
                  <a:schemeClr val="tx1"/>
                </a:solidFill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</a:rPr>
              <a:t>duradera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38138" indent="-338138" algn="just"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SIEMPRE se </a:t>
            </a:r>
            <a:r>
              <a:rPr lang="en-GB" sz="2400" dirty="0" err="1" smtClean="0">
                <a:solidFill>
                  <a:schemeClr val="tx1"/>
                </a:solidFill>
              </a:rPr>
              <a:t>debe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usar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protección</a:t>
            </a:r>
            <a:r>
              <a:rPr lang="en-GB" sz="2400" dirty="0" smtClean="0">
                <a:solidFill>
                  <a:schemeClr val="tx1"/>
                </a:solidFill>
              </a:rPr>
              <a:t> con un </a:t>
            </a:r>
            <a:r>
              <a:rPr lang="en-GB" sz="2400" dirty="0" err="1" smtClean="0">
                <a:solidFill>
                  <a:schemeClr val="tx1"/>
                </a:solidFill>
              </a:rPr>
              <a:t>método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barrera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</a:p>
          <a:p>
            <a:pPr marL="738188" lvl="1" indent="-280988" algn="just">
              <a:buClr>
                <a:srgbClr val="FE1F08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400" dirty="0" err="1" smtClean="0"/>
              <a:t>Condón</a:t>
            </a:r>
            <a:r>
              <a:rPr lang="en-GB" sz="2400" dirty="0" smtClean="0"/>
              <a:t> en 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RELACIONES SEXUALES DE RIESGO </a:t>
            </a:r>
            <a:r>
              <a:rPr lang="en-GB" sz="2400" dirty="0" err="1" smtClean="0"/>
              <a:t>que</a:t>
            </a:r>
            <a:r>
              <a:rPr lang="en-GB" sz="2400" dirty="0" smtClean="0"/>
              <a:t> </a:t>
            </a:r>
            <a:r>
              <a:rPr lang="en-GB" sz="2400" dirty="0" err="1" smtClean="0"/>
              <a:t>involucran</a:t>
            </a:r>
            <a:r>
              <a:rPr lang="en-GB" sz="2400" dirty="0" smtClean="0"/>
              <a:t> </a:t>
            </a:r>
            <a:r>
              <a:rPr lang="en-GB" sz="2400" dirty="0" err="1" smtClean="0"/>
              <a:t>penetración</a:t>
            </a:r>
            <a:endParaRPr lang="en-GB" sz="2400" dirty="0" smtClean="0"/>
          </a:p>
          <a:p>
            <a:pPr marL="738188" lvl="1" indent="-280988" algn="just">
              <a:buClr>
                <a:srgbClr val="FE1F08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400" dirty="0" err="1" smtClean="0">
                <a:solidFill>
                  <a:schemeClr val="tx1"/>
                </a:solidFill>
              </a:rPr>
              <a:t>Láminas</a:t>
            </a:r>
            <a:r>
              <a:rPr lang="en-GB" sz="2400" dirty="0" smtClean="0">
                <a:solidFill>
                  <a:schemeClr val="tx1"/>
                </a:solidFill>
              </a:rPr>
              <a:t> de </a:t>
            </a:r>
            <a:r>
              <a:rPr lang="en-GB" sz="2400" dirty="0" err="1" smtClean="0">
                <a:solidFill>
                  <a:schemeClr val="tx1"/>
                </a:solidFill>
              </a:rPr>
              <a:t>látex</a:t>
            </a:r>
            <a:r>
              <a:rPr lang="en-GB" sz="2400" dirty="0" smtClean="0">
                <a:solidFill>
                  <a:schemeClr val="tx1"/>
                </a:solidFill>
              </a:rPr>
              <a:t> en el </a:t>
            </a:r>
            <a:r>
              <a:rPr lang="en-GB" sz="2400" dirty="0" err="1" smtClean="0">
                <a:solidFill>
                  <a:schemeClr val="tx1"/>
                </a:solidFill>
              </a:rPr>
              <a:t>cunilinto</a:t>
            </a:r>
            <a:r>
              <a:rPr lang="en-GB" sz="2400" dirty="0" smtClean="0">
                <a:solidFill>
                  <a:schemeClr val="tx1"/>
                </a:solidFill>
              </a:rPr>
              <a:t> y el </a:t>
            </a:r>
            <a:r>
              <a:rPr lang="en-GB" sz="2400" dirty="0" err="1" smtClean="0">
                <a:solidFill>
                  <a:schemeClr val="tx1"/>
                </a:solidFill>
              </a:rPr>
              <a:t>anilinto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69269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En los comportamientos sexuales…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90" y="4257925"/>
            <a:ext cx="2082944" cy="20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350" y="1268760"/>
            <a:ext cx="704966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4838" indent="-604838" eaLnBrk="0" hangingPunc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1pPr>
            <a:lvl2pPr eaLnBrk="0" hangingPunc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2pPr>
            <a:lvl3pPr eaLnBrk="0" hangingPunc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3pPr>
            <a:lvl4pPr eaLnBrk="0" hangingPunc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4pPr>
            <a:lvl5pPr eaLnBrk="0" hangingPunct="0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chemeClr val="bg1"/>
                </a:solidFill>
                <a:latin typeface="Calibri" pitchFamily="34" charset="0"/>
                <a:ea typeface="SimSun" charset="-122"/>
              </a:defRPr>
            </a:lvl9pPr>
          </a:lstStyle>
          <a:p>
            <a:pPr algn="just" defTabSz="449263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Existe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la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posibilidad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3000" dirty="0" smtClean="0">
                <a:solidFill>
                  <a:srgbClr val="FF0000"/>
                </a:solidFill>
                <a:latin typeface="+mn-lt"/>
              </a:rPr>
              <a:t>RIESGOS HIGIENICOS 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(me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puedo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conseguir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una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infección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)? </a:t>
            </a:r>
          </a:p>
          <a:p>
            <a:pPr algn="just" defTabSz="449263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Existe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la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posibilidad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GB" sz="3000" dirty="0" smtClean="0">
                <a:solidFill>
                  <a:srgbClr val="FF0000"/>
                </a:solidFill>
                <a:latin typeface="+mn-lt"/>
              </a:rPr>
              <a:t>RIESGOS REPRODUCTORES 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puedo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ponerme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en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riesgo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de un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embarazo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)?</a:t>
            </a:r>
          </a:p>
          <a:p>
            <a:pPr algn="just" defTabSz="449263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Estoy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preparado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(a)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para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disfrutarla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?</a:t>
            </a:r>
          </a:p>
          <a:p>
            <a:pPr algn="just" defTabSz="449263" fontAlgn="base"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Qué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me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voy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ganar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con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esa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actividad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o </a:t>
            </a:r>
            <a:r>
              <a:rPr lang="en-GB" sz="3000" dirty="0" err="1" smtClean="0">
                <a:solidFill>
                  <a:schemeClr val="tx1"/>
                </a:solidFill>
                <a:latin typeface="+mn-lt"/>
              </a:rPr>
              <a:t>relación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 sexual?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55576" y="332656"/>
            <a:ext cx="693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En los comportamientos sexuales…</a:t>
            </a:r>
          </a:p>
        </p:txBody>
      </p:sp>
    </p:spTree>
    <p:extLst>
      <p:ext uri="{BB962C8B-B14F-4D97-AF65-F5344CB8AC3E}">
        <p14:creationId xmlns:p14="http://schemas.microsoft.com/office/powerpoint/2010/main" val="8996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77692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33388" indent="-379413"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900"/>
              </a:spcBef>
              <a:buClr>
                <a:srgbClr val="7FD13B"/>
              </a:buClr>
              <a:buSzPct val="80000"/>
              <a:buFont typeface="Wingdings 2" pitchFamily="16" charset="2"/>
              <a:buChar char=""/>
            </a:pPr>
            <a:r>
              <a:rPr lang="en-GB" sz="3600" b="1">
                <a:solidFill>
                  <a:schemeClr val="tx1"/>
                </a:solidFill>
                <a:latin typeface="Tahoma" pitchFamily="32" charset="0"/>
              </a:rPr>
              <a:t>Conjunto de condiciones estructurales, fisiológicas, comportamentales y socioculturales que permiten el ejercicio de la función sexual humana</a:t>
            </a:r>
          </a:p>
        </p:txBody>
      </p:sp>
      <p:sp>
        <p:nvSpPr>
          <p:cNvPr id="18435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8013" cy="1228725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Sexualidad</a:t>
            </a:r>
            <a:r>
              <a:rPr lang="es-CO" b="1" dirty="0" smtClean="0"/>
              <a:t> </a:t>
            </a:r>
            <a:endParaRPr lang="es-CO" b="1" dirty="0" smtClean="0"/>
          </a:p>
        </p:txBody>
      </p:sp>
    </p:spTree>
    <p:extLst>
      <p:ext uri="{BB962C8B-B14F-4D97-AF65-F5344CB8AC3E}">
        <p14:creationId xmlns:p14="http://schemas.microsoft.com/office/powerpoint/2010/main" val="306258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6824" y="1484784"/>
            <a:ext cx="77724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000"/>
              </a:spcBef>
              <a:buClr>
                <a:srgbClr val="FF0000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800" dirty="0" err="1" smtClean="0">
                <a:solidFill>
                  <a:schemeClr val="tx1"/>
                </a:solidFill>
              </a:rPr>
              <a:t>Todas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las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que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involucran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penetración</a:t>
            </a:r>
            <a:r>
              <a:rPr lang="en-GB" sz="2800" dirty="0" smtClean="0">
                <a:solidFill>
                  <a:schemeClr val="tx1"/>
                </a:solidFill>
              </a:rPr>
              <a:t> o </a:t>
            </a:r>
            <a:r>
              <a:rPr lang="en-GB" sz="2800" dirty="0" err="1" smtClean="0">
                <a:solidFill>
                  <a:schemeClr val="tx1"/>
                </a:solidFill>
              </a:rPr>
              <a:t>sexo</a:t>
            </a:r>
            <a:r>
              <a:rPr lang="en-GB" sz="2800" dirty="0" smtClean="0">
                <a:solidFill>
                  <a:schemeClr val="tx1"/>
                </a:solidFill>
              </a:rPr>
              <a:t> oral</a:t>
            </a:r>
          </a:p>
          <a:p>
            <a:pPr marL="338138" indent="-338138">
              <a:spcBef>
                <a:spcPts val="1000"/>
              </a:spcBef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Dos </a:t>
            </a:r>
            <a:r>
              <a:rPr lang="en-GB" sz="2800" dirty="0" err="1" smtClean="0">
                <a:solidFill>
                  <a:schemeClr val="tx1"/>
                </a:solidFill>
              </a:rPr>
              <a:t>tipos</a:t>
            </a:r>
            <a:r>
              <a:rPr lang="en-GB" sz="2800" dirty="0" smtClean="0">
                <a:solidFill>
                  <a:schemeClr val="tx1"/>
                </a:solidFill>
              </a:rPr>
              <a:t> de </a:t>
            </a:r>
            <a:r>
              <a:rPr lang="en-GB" sz="2800" dirty="0" err="1" smtClean="0">
                <a:solidFill>
                  <a:schemeClr val="tx1"/>
                </a:solidFill>
              </a:rPr>
              <a:t>penetración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</a:p>
          <a:p>
            <a:pPr marL="738188" lvl="1" indent="-280988">
              <a:spcBef>
                <a:spcPts val="1000"/>
              </a:spcBef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por</a:t>
            </a:r>
            <a:r>
              <a:rPr lang="en-GB" dirty="0" smtClean="0">
                <a:solidFill>
                  <a:schemeClr val="tx1"/>
                </a:solidFill>
              </a:rPr>
              <a:t> vagina (</a:t>
            </a:r>
            <a:r>
              <a:rPr lang="en-GB" dirty="0" err="1" smtClean="0">
                <a:solidFill>
                  <a:schemeClr val="tx1"/>
                </a:solidFill>
              </a:rPr>
              <a:t>coito</a:t>
            </a:r>
            <a:r>
              <a:rPr lang="en-GB" dirty="0" smtClean="0">
                <a:solidFill>
                  <a:schemeClr val="tx1"/>
                </a:solidFill>
              </a:rPr>
              <a:t> vaginal)  </a:t>
            </a:r>
          </a:p>
          <a:p>
            <a:pPr marL="738188" lvl="1" indent="-280988">
              <a:spcBef>
                <a:spcPts val="1000"/>
              </a:spcBef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Por</a:t>
            </a:r>
            <a:r>
              <a:rPr lang="en-GB" dirty="0" smtClean="0">
                <a:solidFill>
                  <a:schemeClr val="tx1"/>
                </a:solidFill>
              </a:rPr>
              <a:t> el canal anal (</a:t>
            </a:r>
            <a:r>
              <a:rPr lang="en-GB" dirty="0" err="1" smtClean="0">
                <a:solidFill>
                  <a:schemeClr val="tx1"/>
                </a:solidFill>
              </a:rPr>
              <a:t>coito</a:t>
            </a:r>
            <a:r>
              <a:rPr lang="en-GB" dirty="0" smtClean="0">
                <a:solidFill>
                  <a:schemeClr val="tx1"/>
                </a:solidFill>
              </a:rPr>
              <a:t> anal)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pPr marL="338138" indent="-280988">
              <a:spcBef>
                <a:spcPts val="1000"/>
              </a:spcBef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800" dirty="0" err="1" smtClean="0"/>
              <a:t>Tres</a:t>
            </a:r>
            <a:r>
              <a:rPr lang="en-GB" sz="2800" dirty="0" smtClean="0"/>
              <a:t> </a:t>
            </a:r>
            <a:r>
              <a:rPr lang="en-GB" sz="2800" dirty="0" err="1"/>
              <a:t>tipos</a:t>
            </a:r>
            <a:r>
              <a:rPr lang="en-GB" sz="2800" dirty="0"/>
              <a:t> del </a:t>
            </a:r>
            <a:r>
              <a:rPr lang="en-GB" sz="2800" dirty="0" err="1"/>
              <a:t>sexo</a:t>
            </a:r>
            <a:r>
              <a:rPr lang="en-GB" sz="2800" dirty="0"/>
              <a:t> </a:t>
            </a:r>
            <a:r>
              <a:rPr lang="en-GB" sz="2800" dirty="0" smtClean="0"/>
              <a:t>oral: </a:t>
            </a:r>
            <a:r>
              <a:rPr lang="en-GB" sz="2800" dirty="0" err="1" smtClean="0"/>
              <a:t>Estimula</a:t>
            </a:r>
            <a:r>
              <a:rPr lang="en-GB" sz="2800" dirty="0" smtClean="0"/>
              <a:t> </a:t>
            </a:r>
            <a:r>
              <a:rPr lang="en-GB" sz="2800" dirty="0"/>
              <a:t>con la </a:t>
            </a:r>
            <a:r>
              <a:rPr lang="en-GB" sz="2800" dirty="0" err="1"/>
              <a:t>boca</a:t>
            </a:r>
            <a:r>
              <a:rPr lang="en-GB" sz="2800" dirty="0"/>
              <a:t>:</a:t>
            </a:r>
          </a:p>
          <a:p>
            <a:pPr marL="738188" lvl="1" indent="-280988">
              <a:spcBef>
                <a:spcPts val="900"/>
              </a:spcBef>
              <a:buClr>
                <a:srgbClr val="FE1F08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el </a:t>
            </a:r>
            <a:r>
              <a:rPr lang="en-GB" dirty="0" err="1">
                <a:solidFill>
                  <a:schemeClr val="tx1"/>
                </a:solidFill>
              </a:rPr>
              <a:t>pene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felación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marL="738188" lvl="1" indent="-280988">
              <a:spcBef>
                <a:spcPts val="900"/>
              </a:spcBef>
              <a:buClr>
                <a:srgbClr val="FE1F08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 la vulva (</a:t>
            </a:r>
            <a:r>
              <a:rPr lang="en-GB" dirty="0" err="1">
                <a:solidFill>
                  <a:schemeClr val="tx1"/>
                </a:solidFill>
              </a:rPr>
              <a:t>cunilinto</a:t>
            </a:r>
            <a:r>
              <a:rPr lang="en-GB" dirty="0">
                <a:solidFill>
                  <a:schemeClr val="tx1"/>
                </a:solidFill>
              </a:rPr>
              <a:t>) </a:t>
            </a:r>
          </a:p>
          <a:p>
            <a:pPr marL="738188" lvl="1" indent="-280988">
              <a:spcBef>
                <a:spcPts val="900"/>
              </a:spcBef>
              <a:buClr>
                <a:srgbClr val="FE1F08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 la </a:t>
            </a:r>
            <a:r>
              <a:rPr lang="en-GB" dirty="0" err="1">
                <a:solidFill>
                  <a:schemeClr val="tx1"/>
                </a:solidFill>
              </a:rPr>
              <a:t>zona</a:t>
            </a:r>
            <a:r>
              <a:rPr lang="en-GB" dirty="0">
                <a:solidFill>
                  <a:schemeClr val="tx1"/>
                </a:solidFill>
              </a:rPr>
              <a:t> anal (</a:t>
            </a:r>
            <a:r>
              <a:rPr lang="en-GB" dirty="0" err="1">
                <a:solidFill>
                  <a:schemeClr val="tx1"/>
                </a:solidFill>
              </a:rPr>
              <a:t>anilinto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marL="738188" lvl="1" indent="-280988">
              <a:spcBef>
                <a:spcPts val="1000"/>
              </a:spcBef>
              <a:buClr>
                <a:srgbClr val="FF0000"/>
              </a:buClr>
              <a:buFont typeface="Berlin Sans FB Demi" pitchFamily="32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5576" y="548680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Relaciones sexuales de riesgo</a:t>
            </a:r>
            <a:br>
              <a:rPr lang="es-ES" sz="3600" b="1" dirty="0" smtClean="0">
                <a:solidFill>
                  <a:srgbClr val="FF0000"/>
                </a:solidFill>
              </a:rPr>
            </a:br>
            <a:r>
              <a:rPr lang="es-ES" sz="3200" b="1" dirty="0" smtClean="0">
                <a:solidFill>
                  <a:srgbClr val="FF0000"/>
                </a:solidFill>
              </a:rPr>
              <a:t/>
            </a:r>
            <a:br>
              <a:rPr lang="es-ES" sz="3200" b="1" dirty="0" smtClean="0">
                <a:solidFill>
                  <a:srgbClr val="FF0000"/>
                </a:solidFill>
              </a:rPr>
            </a:b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227804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400" dirty="0"/>
          </a:p>
          <a:p>
            <a:r>
              <a:rPr lang="es-CO" sz="2400" dirty="0"/>
              <a:t>Toda persona tiene el derecho a disfrutar de los beneficios del progreso científico y de sus aplicaciones en relación con la sexualidad y la salud sexual.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411922"/>
            <a:ext cx="6156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gozar de los adelantos científicos y de los beneficios que de ellos resulten.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32174"/>
            <a:ext cx="3888432" cy="27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628800"/>
            <a:ext cx="29071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400" dirty="0" smtClean="0"/>
          </a:p>
          <a:p>
            <a:r>
              <a:rPr lang="es-CO" sz="2400" dirty="0" smtClean="0"/>
              <a:t>Toda persona debe tener acceso a información precisa y comprensible relacionada con la sexualidad, la salud sexual y los derechos sexuales a través de diferentes recursos o fuentes. </a:t>
            </a:r>
            <a:endParaRPr lang="es-CO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835696" y="47667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la información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65" y="1435327"/>
            <a:ext cx="50228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0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18593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  <a:p>
            <a:r>
              <a:rPr lang="es-CO" dirty="0"/>
              <a:t>Toda persona tiene derecho a la educación y a una educación integral de la sexualidad. La educación Integral de la sexualidad debe ser apropiada a la edad, </a:t>
            </a:r>
            <a:r>
              <a:rPr lang="es-CO" dirty="0" err="1"/>
              <a:t>cientificamente</a:t>
            </a:r>
            <a:r>
              <a:rPr lang="es-CO" dirty="0"/>
              <a:t> correcta, culturalmente competente y basada en los derechos humanos, la igualdad de género y con un enfoque positivo de la sexualidad y el placer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5616" y="454483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la educación y el derecho a la educación Integral de la sexualidad.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30363"/>
            <a:ext cx="50419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43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496944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716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600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Educación sexual en la niñez</a:t>
            </a:r>
            <a:endParaRPr lang="es-ES" sz="3600" b="1" dirty="0" smtClean="0">
              <a:solidFill>
                <a:srgbClr val="FF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600200"/>
            <a:ext cx="4152900" cy="4530725"/>
          </a:xfrm>
        </p:spPr>
        <p:txBody>
          <a:bodyPr>
            <a:normAutofit/>
          </a:bodyPr>
          <a:lstStyle/>
          <a:p>
            <a:pPr marL="0" indent="0" algn="just" eaLnBrk="1" hangingPunct="1"/>
            <a:r>
              <a:rPr lang="es-ES" dirty="0" smtClean="0">
                <a:ea typeface="Tahoma" pitchFamily="34" charset="0"/>
                <a:cs typeface="Tahoma" pitchFamily="34" charset="0"/>
              </a:rPr>
              <a:t>Ponerse en el contexto del niño o niña (no verlo con ojos de adulto).</a:t>
            </a:r>
          </a:p>
          <a:p>
            <a:pPr marL="0" indent="0" algn="just" eaLnBrk="1" hangingPunct="1"/>
            <a:r>
              <a:rPr lang="es-ES" dirty="0" smtClean="0">
                <a:ea typeface="Tahoma" pitchFamily="34" charset="0"/>
                <a:cs typeface="Tahoma" pitchFamily="34" charset="0"/>
              </a:rPr>
              <a:t>Lo más importante es la actitud de los adultos:</a:t>
            </a:r>
          </a:p>
          <a:p>
            <a:pPr marL="457200" lvl="1" indent="0" algn="just" eaLnBrk="1" hangingPunct="1"/>
            <a:r>
              <a:rPr lang="es-ES" sz="2800" dirty="0" smtClean="0">
                <a:ea typeface="Tahoma" pitchFamily="34" charset="0"/>
                <a:cs typeface="Tahoma" pitchFamily="34" charset="0"/>
              </a:rPr>
              <a:t>Tranquila.</a:t>
            </a:r>
          </a:p>
          <a:p>
            <a:pPr marL="457200" lvl="1" indent="0" algn="just" eaLnBrk="1" hangingPunct="1"/>
            <a:r>
              <a:rPr lang="es-ES" sz="2800" dirty="0" smtClean="0">
                <a:ea typeface="Tahoma" pitchFamily="34" charset="0"/>
                <a:cs typeface="Tahoma" pitchFamily="34" charset="0"/>
              </a:rPr>
              <a:t>Desprevenida.</a:t>
            </a:r>
          </a:p>
          <a:p>
            <a:pPr marL="0" indent="0" algn="just" eaLnBrk="1" hangingPunct="1"/>
            <a:r>
              <a:rPr lang="es-ES" dirty="0" smtClean="0">
                <a:ea typeface="Tahoma" pitchFamily="34" charset="0"/>
                <a:cs typeface="Tahoma" pitchFamily="34" charset="0"/>
              </a:rPr>
              <a:t>Respuestas sencillas y honestas.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273317"/>
            <a:ext cx="3386770" cy="25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32848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176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400" dirty="0" smtClean="0"/>
              <a:t>Incluye </a:t>
            </a:r>
            <a:r>
              <a:rPr lang="es-CO" sz="2400" dirty="0"/>
              <a:t>la igualdad de acceso a la asistencia social y otros beneficios, independientemente de la forma de dicha relación.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5616" y="76470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</a:rPr>
              <a:t>El derecho a contraer, formar o disolver el matrimonio y otras formas similares de relaciones basadas en la equidad y el pleno y libre consentimiento</a:t>
            </a:r>
          </a:p>
          <a:p>
            <a:pPr algn="ctr"/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79823"/>
            <a:ext cx="3744416" cy="188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2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4901176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/>
              <a:t>Incluye </a:t>
            </a:r>
            <a:r>
              <a:rPr lang="es-CO" sz="2400" dirty="0"/>
              <a:t>los servicios de salud sexual y reproductiva relacionados con el embarazo. la anticoncepción, la fecundidad, la </a:t>
            </a:r>
            <a:r>
              <a:rPr lang="es-CO" sz="2400" dirty="0">
                <a:solidFill>
                  <a:srgbClr val="FF0000"/>
                </a:solidFill>
              </a:rPr>
              <a:t>interrupción del embarazo </a:t>
            </a:r>
            <a:r>
              <a:rPr lang="es-CO" sz="2400" dirty="0"/>
              <a:t>y la adopción.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31745" y="404664"/>
            <a:ext cx="66967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decidir tener hijos, el número y espaciamiento de los mismos, y a tener acceso a la información y los medios para lograrlo</a:t>
            </a:r>
          </a:p>
          <a:p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44" y="2481263"/>
            <a:ext cx="3088733" cy="24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7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333375"/>
            <a:ext cx="77724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Clr>
                <a:srgbClr val="FF33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 smtClean="0"/>
              <a:t>La </a:t>
            </a:r>
            <a:r>
              <a:rPr lang="en-GB" dirty="0" err="1" smtClean="0"/>
              <a:t>única</a:t>
            </a:r>
            <a:r>
              <a:rPr lang="en-GB" dirty="0" smtClean="0"/>
              <a:t> </a:t>
            </a:r>
            <a:r>
              <a:rPr lang="en-GB" dirty="0" err="1" smtClean="0"/>
              <a:t>actividad</a:t>
            </a:r>
            <a:r>
              <a:rPr lang="en-GB" dirty="0" smtClean="0"/>
              <a:t> sexual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abre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la</a:t>
            </a:r>
            <a:r>
              <a:rPr lang="en-GB" dirty="0" smtClean="0"/>
              <a:t> </a:t>
            </a:r>
            <a:r>
              <a:rPr lang="en-GB" dirty="0" err="1" smtClean="0"/>
              <a:t>posibilidad</a:t>
            </a:r>
            <a:r>
              <a:rPr lang="en-GB" dirty="0" smtClean="0"/>
              <a:t> de un </a:t>
            </a:r>
            <a:r>
              <a:rPr lang="en-GB" dirty="0" err="1" smtClean="0"/>
              <a:t>embarazo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la </a:t>
            </a:r>
            <a:r>
              <a:rPr lang="en-GB" dirty="0" err="1" smtClean="0"/>
              <a:t>penetraci</a:t>
            </a:r>
            <a:r>
              <a:rPr lang="en-GB" dirty="0" err="1" smtClean="0">
                <a:solidFill>
                  <a:schemeClr val="bg1"/>
                </a:solidFill>
              </a:rPr>
              <a:t>ón</a:t>
            </a:r>
            <a:r>
              <a:rPr lang="en-GB" dirty="0" smtClean="0"/>
              <a:t> vaginal.</a:t>
            </a:r>
          </a:p>
          <a:p>
            <a:pPr marL="0" indent="0" algn="just">
              <a:buClr>
                <a:srgbClr val="FF33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La </a:t>
            </a:r>
            <a:r>
              <a:rPr lang="en-GB" dirty="0" err="1" smtClean="0">
                <a:solidFill>
                  <a:schemeClr val="tx1"/>
                </a:solidFill>
              </a:rPr>
              <a:t>penetración</a:t>
            </a:r>
            <a:r>
              <a:rPr lang="en-GB" dirty="0" smtClean="0">
                <a:solidFill>
                  <a:schemeClr val="tx1"/>
                </a:solidFill>
              </a:rPr>
              <a:t> vaginal no </a:t>
            </a:r>
            <a:r>
              <a:rPr lang="en-GB" dirty="0" err="1" smtClean="0">
                <a:solidFill>
                  <a:schemeClr val="tx1"/>
                </a:solidFill>
              </a:rPr>
              <a:t>sólo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RELACIÓN SEXUAL DE RIESGO PARA INFECCIONES DE TRANSMISIÓN SEXUAL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sino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además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abre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las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posibilidades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smtClean="0">
                <a:solidFill>
                  <a:schemeClr val="bg1"/>
                </a:solidFill>
              </a:rPr>
              <a:t>un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embarazo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 algn="just">
              <a:buClrTx/>
              <a:buSz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en-GB" dirty="0" smtClean="0"/>
          </a:p>
          <a:p>
            <a:pPr marL="0" indent="0" algn="ctr">
              <a:spcBef>
                <a:spcPts val="900"/>
              </a:spcBef>
              <a:buClrTx/>
              <a:buSzTx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3600" b="1" dirty="0" smtClean="0"/>
              <a:t>SIEMPRE QUE HAYA </a:t>
            </a:r>
            <a:r>
              <a:rPr lang="en-GB" sz="3600" b="1" dirty="0" smtClean="0">
                <a:solidFill>
                  <a:srgbClr val="FF0000"/>
                </a:solidFill>
              </a:rPr>
              <a:t>PENETRACIÓN</a:t>
            </a:r>
            <a:r>
              <a:rPr lang="en-GB" sz="3600" b="1" dirty="0" smtClean="0"/>
              <a:t> EXISTE LA </a:t>
            </a:r>
            <a:r>
              <a:rPr lang="en-GB" sz="3600" b="1" dirty="0" smtClean="0">
                <a:solidFill>
                  <a:srgbClr val="FF0000"/>
                </a:solidFill>
              </a:rPr>
              <a:t>PROBABILIDAD</a:t>
            </a:r>
            <a:r>
              <a:rPr lang="en-GB" sz="3600" b="1" dirty="0" smtClean="0"/>
              <a:t> DE UN EMBARAZO</a:t>
            </a:r>
          </a:p>
          <a:p>
            <a:pPr marL="338138" indent="-338138" algn="just">
              <a:spcBef>
                <a:spcPts val="900"/>
              </a:spcBef>
              <a:buClrTx/>
              <a:buSz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en-GB" sz="3600" dirty="0">
              <a:latin typeface="Berlin Sans FB Dem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39553" y="1412776"/>
            <a:ext cx="3816424" cy="48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33388" indent="-379413"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 hangingPunct="0"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3388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marL="53975" indent="0" eaLnBrk="1" hangingPunct="1">
              <a:lnSpc>
                <a:spcPct val="90000"/>
              </a:lnSpc>
              <a:spcBef>
                <a:spcPts val="750"/>
              </a:spcBef>
              <a:buClr>
                <a:srgbClr val="7FD13B"/>
              </a:buClr>
              <a:buSzPct val="80000"/>
            </a:pP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Erótica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busqueda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consciente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del placer sexual -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ludica</a:t>
            </a:r>
            <a:endParaRPr lang="en-GB" sz="2800" b="1" dirty="0" smtClean="0">
              <a:solidFill>
                <a:schemeClr val="tx1"/>
              </a:solidFill>
              <a:latin typeface="+mn-lt"/>
            </a:endParaRPr>
          </a:p>
          <a:p>
            <a:pPr marL="53975" indent="0" eaLnBrk="1" hangingPunct="1">
              <a:lnSpc>
                <a:spcPct val="90000"/>
              </a:lnSpc>
              <a:spcBef>
                <a:spcPts val="750"/>
              </a:spcBef>
              <a:buClr>
                <a:srgbClr val="7FD13B"/>
              </a:buClr>
              <a:buSzPct val="80000"/>
            </a:pP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Reproductiva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conservacion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de la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especie</a:t>
            </a:r>
            <a:endParaRPr lang="en-GB" sz="2800" b="1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Clr>
                <a:srgbClr val="7FD13B"/>
              </a:buClr>
              <a:buSzPct val="80000"/>
              <a:buFont typeface="Wingdings 2" pitchFamily="16" charset="2"/>
              <a:buChar char=""/>
            </a:pPr>
            <a:endParaRPr lang="en-GB" sz="2800" b="1" dirty="0" smtClean="0">
              <a:solidFill>
                <a:schemeClr val="tx1"/>
              </a:solidFill>
              <a:latin typeface="+mn-lt"/>
            </a:endParaRPr>
          </a:p>
          <a:p>
            <a:pPr marL="53975" indent="0" eaLnBrk="1" hangingPunct="1">
              <a:lnSpc>
                <a:spcPct val="90000"/>
              </a:lnSpc>
              <a:spcBef>
                <a:spcPts val="750"/>
              </a:spcBef>
              <a:buClr>
                <a:srgbClr val="7FD13B"/>
              </a:buClr>
              <a:buSzPct val="80000"/>
            </a:pP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Se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dan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partir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de la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pubertad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, en la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infancia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actividades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lúdicas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</a:rPr>
              <a:t>exploratorias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sin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contenido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erótico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1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8012" cy="1433512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</a:rPr>
              <a:t>Funciones de la sexualidad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8829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48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err="1" smtClean="0">
                <a:solidFill>
                  <a:srgbClr val="FF0000"/>
                </a:solidFill>
                <a:latin typeface="+mn-lt"/>
              </a:rPr>
              <a:t>Tipos</a:t>
            </a:r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 de </a:t>
            </a:r>
            <a:r>
              <a:rPr lang="en-GB" sz="3600" b="1" dirty="0" err="1" smtClean="0">
                <a:solidFill>
                  <a:srgbClr val="FF0000"/>
                </a:solidFill>
                <a:latin typeface="+mn-lt"/>
              </a:rPr>
              <a:t>métodos</a:t>
            </a:r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+mn-lt"/>
              </a:rPr>
              <a:t>anticonceptivos</a:t>
            </a:r>
            <a:endParaRPr lang="en-GB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1763713"/>
            <a:ext cx="7920038" cy="29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De </a:t>
            </a:r>
            <a:r>
              <a:rPr lang="en-GB" sz="2800" dirty="0" err="1" smtClean="0">
                <a:solidFill>
                  <a:schemeClr val="tx1"/>
                </a:solidFill>
              </a:rPr>
              <a:t>barrera</a:t>
            </a:r>
            <a:r>
              <a:rPr lang="en-GB" sz="2800" dirty="0" smtClean="0">
                <a:solidFill>
                  <a:schemeClr val="tx1"/>
                </a:solidFill>
              </a:rPr>
              <a:t>: son los </a:t>
            </a:r>
            <a:r>
              <a:rPr lang="en-GB" sz="2800" dirty="0" err="1" smtClean="0">
                <a:solidFill>
                  <a:schemeClr val="tx1"/>
                </a:solidFill>
              </a:rPr>
              <a:t>únicos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que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protegen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tam</a:t>
            </a:r>
            <a:r>
              <a:rPr lang="en-GB" sz="2800" dirty="0" err="1" smtClean="0">
                <a:solidFill>
                  <a:schemeClr val="bg1"/>
                </a:solidFill>
              </a:rPr>
              <a:t>bién</a:t>
            </a:r>
            <a:r>
              <a:rPr lang="en-GB" sz="2800" dirty="0" smtClean="0">
                <a:solidFill>
                  <a:schemeClr val="tx1"/>
                </a:solidFill>
              </a:rPr>
              <a:t> de </a:t>
            </a:r>
            <a:r>
              <a:rPr lang="en-GB" sz="2800" dirty="0" err="1" smtClean="0">
                <a:solidFill>
                  <a:schemeClr val="tx1"/>
                </a:solidFill>
              </a:rPr>
              <a:t>una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infección</a:t>
            </a:r>
            <a:r>
              <a:rPr lang="en-GB" sz="2800" dirty="0" smtClean="0">
                <a:solidFill>
                  <a:schemeClr val="tx1"/>
                </a:solidFill>
              </a:rPr>
              <a:t> de </a:t>
            </a:r>
            <a:r>
              <a:rPr lang="en-GB" sz="2800" dirty="0" err="1" smtClean="0">
                <a:solidFill>
                  <a:schemeClr val="tx1"/>
                </a:solidFill>
              </a:rPr>
              <a:t>transmisión</a:t>
            </a:r>
            <a:r>
              <a:rPr lang="en-GB" sz="2800" dirty="0" smtClean="0">
                <a:solidFill>
                  <a:schemeClr val="tx1"/>
                </a:solidFill>
              </a:rPr>
              <a:t> sexual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800" dirty="0" err="1" smtClean="0">
                <a:solidFill>
                  <a:schemeClr val="tx1"/>
                </a:solidFill>
              </a:rPr>
              <a:t>Hormonales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en-GB" sz="2800" dirty="0" err="1" smtClean="0">
                <a:solidFill>
                  <a:schemeClr val="tx1"/>
                </a:solidFill>
              </a:rPr>
              <a:t>píldora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diaria</a:t>
            </a:r>
            <a:r>
              <a:rPr lang="en-GB" sz="2800" dirty="0" smtClean="0">
                <a:solidFill>
                  <a:schemeClr val="tx1"/>
                </a:solidFill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en-GB" sz="2800" dirty="0" err="1" smtClean="0"/>
              <a:t>nyección</a:t>
            </a:r>
            <a:r>
              <a:rPr lang="en-GB" sz="2800" dirty="0" smtClean="0"/>
              <a:t> </a:t>
            </a:r>
            <a:r>
              <a:rPr lang="en-GB" sz="2800" dirty="0" err="1" smtClean="0"/>
              <a:t>men</a:t>
            </a:r>
            <a:r>
              <a:rPr lang="en-GB" sz="2800" dirty="0" err="1" smtClean="0">
                <a:solidFill>
                  <a:schemeClr val="bg1"/>
                </a:solidFill>
              </a:rPr>
              <a:t>sual</a:t>
            </a:r>
            <a:r>
              <a:rPr lang="en-GB" sz="2800" dirty="0" smtClean="0"/>
              <a:t>,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 err="1" smtClean="0">
                <a:solidFill>
                  <a:schemeClr val="tx1"/>
                </a:solidFill>
              </a:rPr>
              <a:t>nyección</a:t>
            </a:r>
            <a:r>
              <a:rPr lang="en-GB" sz="2800" dirty="0" smtClean="0">
                <a:solidFill>
                  <a:schemeClr val="tx1"/>
                </a:solidFill>
              </a:rPr>
              <a:t> trimestral,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en-GB" sz="2800" dirty="0" err="1" smtClean="0"/>
              <a:t>Implante</a:t>
            </a:r>
            <a:r>
              <a:rPr lang="en-GB" sz="2800" dirty="0" smtClean="0"/>
              <a:t> subdérmico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800" dirty="0" err="1" smtClean="0">
                <a:solidFill>
                  <a:schemeClr val="tx1"/>
                </a:solidFill>
              </a:rPr>
              <a:t>Dispositivo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intrauterino</a:t>
            </a:r>
            <a:r>
              <a:rPr lang="en-GB" sz="2800" dirty="0" smtClean="0">
                <a:solidFill>
                  <a:schemeClr val="tx1"/>
                </a:solidFill>
              </a:rPr>
              <a:t> (DIU)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sz="2800" dirty="0" err="1" smtClean="0">
                <a:solidFill>
                  <a:schemeClr val="tx1"/>
                </a:solidFill>
              </a:rPr>
              <a:t>Quirúrgicos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750" y="5157192"/>
            <a:ext cx="6696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El método de emergencia </a:t>
            </a:r>
            <a:r>
              <a:rPr lang="es-CO" sz="2800" dirty="0" smtClean="0">
                <a:solidFill>
                  <a:srgbClr val="FF0000"/>
                </a:solidFill>
              </a:rPr>
              <a:t>NO </a:t>
            </a:r>
            <a:r>
              <a:rPr lang="es-CO" sz="2800" dirty="0" smtClean="0"/>
              <a:t>es un método anticonceptivo, pero hay que conocer como y cuando se usa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917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06" y="1666545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Toda </a:t>
            </a:r>
            <a:r>
              <a:rPr lang="es-CO" sz="2400" dirty="0"/>
              <a:t>persona tiene el derecho a la libertad de pensamiento, opinión y expresión sobre la sexualidad y tiene el derecho a expresar su propia sexualidad a través de, por ejemplo, su apariencia, comunicación y comportamiento con el debido respeto al derecho de los demás.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19672" y="466216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la libertad de pensamiento, opinión y expresión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060848"/>
            <a:ext cx="3979447" cy="29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8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  <a:p>
            <a:r>
              <a:rPr lang="es-CO" dirty="0"/>
              <a:t>Toda persona tiene el derecho a organizarse pacíficamente, a asociarse, reunirse, protestar y a defender sus ideas con respecto a la sexualidad, salud sexual y derechos sexuales.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96868" y="69269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la libre asociación y reunión pacíficas.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13338"/>
            <a:ext cx="485933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5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2492896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Toda </a:t>
            </a:r>
            <a:r>
              <a:rPr lang="es-CO" sz="2400" dirty="0"/>
              <a:t>persona tiene el derecho a un ambiente que permita la participación activa, libre y significativa y que contribuya a aspectos civiles, económicos, sociales, culturales, políticos y otros de la vida humana, a niveles locales, nacionales, regionales e internacionales. Especialmente, todas las personas tienen el derecho a participar en el desarrollo y la implementación de políticas que determinen su bienestar, incluyendo su sexualidad y salud sexual.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63688" y="883537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 participar en la vida pública y política.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66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293715"/>
            <a:ext cx="3672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 </a:t>
            </a:r>
            <a:r>
              <a:rPr lang="es-CO" sz="2400" dirty="0" smtClean="0"/>
              <a:t>Esto </a:t>
            </a:r>
            <a:r>
              <a:rPr lang="es-CO" sz="2400" dirty="0"/>
              <a:t>requiere medidas efectivas, adecuadas, accesibles y apropiadas de tipo educativo, legislativo y judicial entre otras. La indemnización incluye el resarcimiento a través de la restitución, compensación, rehabilitación, satisfacción y la garantía de que no se repetirá el acto agravante.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99592" y="90872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El derecho al acceso a la justicia y a la retribución y la indemnización.</a:t>
            </a:r>
          </a:p>
          <a:p>
            <a:pPr algn="ctr"/>
            <a:endParaRPr lang="es-ES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3715"/>
            <a:ext cx="2876525" cy="381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14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+mn-lt"/>
              </a:rPr>
              <a:t>El derecho a la autonomía e integridad del cuerpo</a:t>
            </a:r>
            <a:br>
              <a:rPr lang="es-CO" sz="2800" b="1" dirty="0">
                <a:solidFill>
                  <a:srgbClr val="FF0000"/>
                </a:solidFill>
                <a:latin typeface="+mn-lt"/>
              </a:rPr>
            </a:br>
            <a:endParaRPr lang="es-E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34392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  <a:p>
            <a:pPr marL="0" indent="0">
              <a:buNone/>
            </a:pPr>
            <a:r>
              <a:rPr lang="es-CO" sz="2400" dirty="0" smtClean="0"/>
              <a:t>Toda </a:t>
            </a:r>
            <a:r>
              <a:rPr lang="es-CO" sz="2400" dirty="0"/>
              <a:t>persona tiene el derecho de controlar y decidir libremente sobre asuntos relacionados con su cuerpo y su sexualidad. </a:t>
            </a:r>
            <a:endParaRPr lang="es-E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2887"/>
            <a:ext cx="3255843" cy="238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2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309687"/>
          </a:xfrm>
        </p:spPr>
        <p:txBody>
          <a:bodyPr lIns="0" tIns="0" rIns="0" bIns="0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 smtClean="0">
                <a:solidFill>
                  <a:srgbClr val="FF0000"/>
                </a:solidFill>
              </a:rPr>
              <a:t>Derechos</a:t>
            </a:r>
            <a:endParaRPr lang="en-GB" sz="3600" b="1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1628800"/>
            <a:ext cx="8147248" cy="3384376"/>
          </a:xfrm>
        </p:spPr>
        <p:txBody>
          <a:bodyPr lIns="0" tIns="0" rIns="0" bIns="0" anchor="ctr">
            <a:normAutofit/>
          </a:bodyPr>
          <a:lstStyle/>
          <a:p>
            <a:pPr marL="674688" indent="-674688" algn="just">
              <a:buFont typeface="Times New Roman" pitchFamily="18" charset="0"/>
              <a:buChar char="•"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s-ES_tradnl" sz="2400" dirty="0" smtClean="0"/>
              <a:t>Conjunto de leyes, preceptos y reglas que deben o</a:t>
            </a:r>
            <a:r>
              <a:rPr lang="es-ES_tradnl" sz="2400" dirty="0" smtClean="0">
                <a:solidFill>
                  <a:schemeClr val="bg1"/>
                </a:solidFill>
              </a:rPr>
              <a:t>bedecer</a:t>
            </a:r>
            <a:r>
              <a:rPr lang="es-ES_tradnl" sz="2400" dirty="0" smtClean="0"/>
              <a:t> las personas en su vida social.</a:t>
            </a:r>
          </a:p>
          <a:p>
            <a:pPr marL="674688" indent="-674688" algn="just">
              <a:buClrTx/>
              <a:buSzTx/>
              <a:buFontTx/>
              <a:buNone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s-ES_tradnl" sz="2400" dirty="0" smtClean="0"/>
          </a:p>
          <a:p>
            <a:pPr marL="674688" indent="-674688" algn="just">
              <a:buFont typeface="Times New Roman" pitchFamily="18" charset="0"/>
              <a:buChar char="•"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s-ES_tradnl" sz="2400" dirty="0" smtClean="0"/>
              <a:t>Facultad de hacer o exigir todo lo que la ley o </a:t>
            </a:r>
            <a:r>
              <a:rPr lang="es-ES_tradnl" sz="2400" dirty="0" smtClean="0"/>
              <a:t>a</a:t>
            </a:r>
            <a:r>
              <a:rPr lang="es-ES_tradnl" sz="2400" dirty="0" smtClean="0">
                <a:solidFill>
                  <a:schemeClr val="bg1"/>
                </a:solidFill>
              </a:rPr>
              <a:t>utoridad</a:t>
            </a:r>
            <a:r>
              <a:rPr lang="es-ES_tradnl" sz="2400" dirty="0" smtClean="0"/>
              <a:t> </a:t>
            </a:r>
            <a:r>
              <a:rPr lang="es-ES_tradnl" sz="2400" dirty="0" smtClean="0"/>
              <a:t>establece en favor de alguien o que le permite quie</a:t>
            </a:r>
            <a:r>
              <a:rPr lang="es-ES_tradnl" sz="2400" dirty="0" smtClean="0">
                <a:solidFill>
                  <a:schemeClr val="bg1"/>
                </a:solidFill>
              </a:rPr>
              <a:t>n puede </a:t>
            </a:r>
            <a:r>
              <a:rPr lang="es-ES_tradnl" sz="2400" dirty="0" smtClean="0"/>
              <a:t>hacerlo.</a:t>
            </a:r>
          </a:p>
          <a:p>
            <a:pPr marL="0" indent="0" algn="ctr">
              <a:buNone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s-CO" sz="2400" b="1" dirty="0" smtClean="0">
                <a:solidFill>
                  <a:srgbClr val="FF0000"/>
                </a:solidFill>
              </a:rPr>
              <a:t>A </a:t>
            </a:r>
            <a:r>
              <a:rPr lang="es-CO" sz="2400" b="1" dirty="0">
                <a:solidFill>
                  <a:srgbClr val="FF0000"/>
                </a:solidFill>
              </a:rPr>
              <a:t>CADA DERECHO LE CORRESPONDE UN </a:t>
            </a:r>
            <a:r>
              <a:rPr lang="es-CO" sz="2400" b="1" dirty="0" smtClean="0">
                <a:solidFill>
                  <a:srgbClr val="FF0000"/>
                </a:solidFill>
              </a:rPr>
              <a:t/>
            </a:r>
            <a:br>
              <a:rPr lang="es-CO" sz="2400" b="1" dirty="0" smtClean="0">
                <a:solidFill>
                  <a:srgbClr val="FF0000"/>
                </a:solidFill>
              </a:rPr>
            </a:br>
            <a:r>
              <a:rPr lang="es-CO" sz="2400" b="1" dirty="0" smtClean="0">
                <a:solidFill>
                  <a:srgbClr val="FF0000"/>
                </a:solidFill>
              </a:rPr>
              <a:t>DEBER</a:t>
            </a:r>
            <a:endParaRPr lang="es-CO" sz="2400" b="1" dirty="0">
              <a:solidFill>
                <a:srgbClr val="FF0000"/>
              </a:solidFill>
            </a:endParaRPr>
          </a:p>
          <a:p>
            <a:pPr marL="674688" indent="-674688" algn="just">
              <a:buFont typeface="Times New Roman" pitchFamily="18" charset="0"/>
              <a:buChar char="•"/>
              <a:tabLst>
                <a:tab pos="6746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s-ES_tradnl" sz="20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501317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LOS DERECHOS SEXUALES Y REPRODUCTIVOS SON  LOS DERECHOS HUMANOS APLICADOS AL CAMPO DE LA SEXUALIDAD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58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95536" y="188640"/>
            <a:ext cx="7764463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 hangingPunct="1">
              <a:lnSpc>
                <a:spcPct val="91000"/>
              </a:lnSpc>
              <a:spcBef>
                <a:spcPts val="800"/>
              </a:spcBef>
            </a:pPr>
            <a:endParaRPr lang="en-GB" sz="2800" b="1" dirty="0" smtClean="0">
              <a:solidFill>
                <a:schemeClr val="tx1"/>
              </a:solidFill>
              <a:latin typeface="Comic Sans MS" pitchFamily="64" charset="0"/>
            </a:endParaRPr>
          </a:p>
          <a:p>
            <a:pPr algn="ctr" eaLnBrk="1" hangingPunct="1">
              <a:lnSpc>
                <a:spcPct val="91000"/>
              </a:lnSpc>
              <a:spcBef>
                <a:spcPts val="800"/>
              </a:spcBef>
            </a:pPr>
            <a:r>
              <a:rPr lang="en-GB" sz="2800" b="1" dirty="0" err="1" smtClean="0">
                <a:solidFill>
                  <a:srgbClr val="FF0000"/>
                </a:solidFill>
                <a:latin typeface="Calibri" pitchFamily="34" charset="0"/>
              </a:rPr>
              <a:t>Derecho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 a </a:t>
            </a:r>
            <a:r>
              <a:rPr lang="en-GB" sz="2800" b="1" dirty="0" err="1" smtClean="0">
                <a:solidFill>
                  <a:srgbClr val="FF0000"/>
                </a:solidFill>
                <a:latin typeface="Calibri" pitchFamily="34" charset="0"/>
              </a:rPr>
              <a:t>ser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alibri" pitchFamily="34" charset="0"/>
              </a:rPr>
              <a:t>reconocidos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alibri" pitchFamily="34" charset="0"/>
              </a:rPr>
              <a:t>como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alibri" pitchFamily="34" charset="0"/>
              </a:rPr>
              <a:t>seres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Calibri" pitchFamily="34" charset="0"/>
              </a:rPr>
              <a:t>sexuados</a:t>
            </a:r>
            <a:endParaRPr lang="en-GB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1000"/>
              </a:lnSpc>
              <a:spcBef>
                <a:spcPts val="800"/>
              </a:spcBef>
            </a:pPr>
            <a:endParaRPr lang="en-GB" sz="2800" b="1" dirty="0" smtClean="0">
              <a:solidFill>
                <a:srgbClr val="FFFFFF"/>
              </a:solidFill>
              <a:latin typeface="Comic Sans MS" pitchFamily="64" charset="0"/>
            </a:endParaRPr>
          </a:p>
          <a:p>
            <a:pPr eaLnBrk="1" hangingPunct="1">
              <a:lnSpc>
                <a:spcPct val="91000"/>
              </a:lnSpc>
              <a:spcBef>
                <a:spcPts val="800"/>
              </a:spcBef>
            </a:pPr>
            <a:endParaRPr lang="en-GB" sz="2800" b="1" dirty="0">
              <a:solidFill>
                <a:srgbClr val="FFFFFF"/>
              </a:solidFill>
              <a:latin typeface="Comic Sans MS" pitchFamily="6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74714"/>
            <a:ext cx="50403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41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449" y="371865"/>
            <a:ext cx="5835770" cy="965229"/>
          </a:xfrm>
        </p:spPr>
        <p:txBody>
          <a:bodyPr>
            <a:normAutofit/>
          </a:bodyPr>
          <a:lstStyle/>
          <a:p>
            <a:endParaRPr lang="es-ES_tradnl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2887" y="1419555"/>
            <a:ext cx="6858000" cy="1655762"/>
          </a:xfrm>
        </p:spPr>
        <p:txBody>
          <a:bodyPr>
            <a:noAutofit/>
          </a:bodyPr>
          <a:lstStyle/>
          <a:p>
            <a:r>
              <a:rPr lang="es-CO" sz="32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3" y="897342"/>
            <a:ext cx="7193130" cy="497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916832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Toda </a:t>
            </a:r>
            <a:r>
              <a:rPr lang="es-CO" sz="2400" dirty="0"/>
              <a:t>persona tiene derecho a disfrutar de los derechos sexuales de esta declaración sin distinción alguna de raza, etnicidad, color, sexo, idioma, religión, opinión política o de cualquier otra índole, origen nacional o social, lugar de residencia, posición económica, nacimiento, discapacidad, edad, nacionalidad, estado civil y familiar, orientación sexual, identidad y expresión de género, estado de salud, situación social y económica o cualquier otra condición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69269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El derecho a la igualdad y a la no-discriminación</a:t>
            </a:r>
            <a:endParaRPr lang="es-C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44824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Estas </a:t>
            </a:r>
            <a:r>
              <a:rPr lang="es-CO" sz="2400" dirty="0"/>
              <a:t>razones incluyen; orientación sexual, comportamientos y prácticas sexuales consensuales, identidad y expresión de género, o por acceder o proveer servicios relacionados con la salud sexual y reproductiva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87624" y="620689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El derecho a la vida, libertad y seguridad de la persona</a:t>
            </a:r>
          </a:p>
          <a:p>
            <a:pPr algn="ctr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90" y="2289850"/>
            <a:ext cx="39322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8" y="548680"/>
            <a:ext cx="6910619" cy="51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1337</Words>
  <Application>Microsoft Office PowerPoint</Application>
  <PresentationFormat>Presentación en pantalla (4:3)</PresentationFormat>
  <Paragraphs>101</Paragraphs>
  <Slides>35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Tema de Office</vt:lpstr>
      <vt:lpstr>1_Tema de Office</vt:lpstr>
      <vt:lpstr>2_Tema de Office</vt:lpstr>
      <vt:lpstr>SEXUALIDAD: DERECHOS SEXUALES  Y REPRODUCTIVOS</vt:lpstr>
      <vt:lpstr>Sexualidad </vt:lpstr>
      <vt:lpstr>Funciones de la sexualidad</vt:lpstr>
      <vt:lpstr>Derechos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Criterios de salud sexual y reproductiva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sexual en la niñez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derecho a la autonomía e integridad del cuerpo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Myrian Ramirez Diaz</dc:creator>
  <cp:lastModifiedBy>Myrian Ramirez Diaz</cp:lastModifiedBy>
  <cp:revision>55</cp:revision>
  <dcterms:created xsi:type="dcterms:W3CDTF">2016-02-15T14:24:19Z</dcterms:created>
  <dcterms:modified xsi:type="dcterms:W3CDTF">2019-04-01T15:14:10Z</dcterms:modified>
</cp:coreProperties>
</file>