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3"/>
    <p:sldMasterId id="2147483668" r:id="rId4"/>
  </p:sldMasterIdLst>
  <p:notesMasterIdLst>
    <p:notesMasterId r:id="rId23"/>
  </p:notesMasterIdLst>
  <p:sldIdLst>
    <p:sldId id="256" r:id="rId5"/>
    <p:sldId id="405" r:id="rId6"/>
    <p:sldId id="404" r:id="rId7"/>
    <p:sldId id="406" r:id="rId8"/>
    <p:sldId id="403" r:id="rId9"/>
    <p:sldId id="373" r:id="rId10"/>
    <p:sldId id="399" r:id="rId11"/>
    <p:sldId id="262" r:id="rId12"/>
    <p:sldId id="371" r:id="rId13"/>
    <p:sldId id="372" r:id="rId14"/>
    <p:sldId id="401" r:id="rId15"/>
    <p:sldId id="363" r:id="rId16"/>
    <p:sldId id="368" r:id="rId17"/>
    <p:sldId id="365" r:id="rId18"/>
    <p:sldId id="398" r:id="rId19"/>
    <p:sldId id="361" r:id="rId20"/>
    <p:sldId id="425" r:id="rId21"/>
    <p:sldId id="287" r:id="rId2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8C4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7" autoAdjust="0"/>
    <p:restoredTop sz="96405"/>
  </p:normalViewPr>
  <p:slideViewPr>
    <p:cSldViewPr snapToGrid="0" snapToObjects="1">
      <p:cViewPr varScale="1">
        <p:scale>
          <a:sx n="74" d="100"/>
          <a:sy n="74" d="100"/>
        </p:scale>
        <p:origin x="-1128" y="-90"/>
      </p:cViewPr>
      <p:guideLst>
        <p:guide orient="horz" pos="2174"/>
        <p:guide pos="2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42CBA-6202-4908-B1F7-00D16C68E401}" type="datetimeFigureOut">
              <a:rPr lang="es-ES" smtClean="0"/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313C5-07D0-4D11-B238-B71B9A5406D5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aseCarta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E336E4-0A13-4EBD-AB50-069C856EF735}" type="datetimeFigureOut">
              <a:rPr lang="es-CO">
                <a:solidFill>
                  <a:prstClr val="black"/>
                </a:solidFill>
              </a:rPr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C0D06F-771D-4C3F-82F6-E4A4CD249FC8}" type="slidenum">
              <a:rPr lang="es-CO">
                <a:solidFill>
                  <a:prstClr val="black"/>
                </a:solidFill>
              </a:rPr>
            </a:fld>
            <a:endParaRPr 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BaseCarta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8B1059-01CE-4D34-97C0-E910B12C9A00}" type="datetimeFigureOut">
              <a:rPr lang="es-CO">
                <a:solidFill>
                  <a:prstClr val="black"/>
                </a:solidFill>
              </a:rPr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F99554-6AA5-424C-868B-441612CE46FF}" type="slidenum">
              <a:rPr lang="es-CO">
                <a:solidFill>
                  <a:prstClr val="black"/>
                </a:solidFill>
              </a:rPr>
            </a:fld>
            <a:endParaRPr 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D1F1D4-9DEA-43F1-BD7B-DF8D6083C0B0}" type="datetimeFigureOut">
              <a:rPr lang="es-CO">
                <a:solidFill>
                  <a:prstClr val="black"/>
                </a:solidFill>
              </a:rPr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BBE649-410C-4971-B6E7-1B36E49EEE8E}" type="slidenum">
              <a:rPr lang="es-CO">
                <a:solidFill>
                  <a:prstClr val="black"/>
                </a:solidFill>
              </a:rPr>
            </a:fld>
            <a:endParaRPr 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  <a:endParaRPr lang="es-ES" dirty="0"/>
          </a:p>
          <a:p>
            <a:pPr lvl="1"/>
            <a:r>
              <a:rPr lang="es-ES" dirty="0"/>
              <a:t>Segundo nivel</a:t>
            </a:r>
            <a:endParaRPr lang="es-ES" dirty="0"/>
          </a:p>
          <a:p>
            <a:pPr lvl="2"/>
            <a:r>
              <a:rPr lang="es-ES" dirty="0"/>
              <a:t>Tercer nivel</a:t>
            </a:r>
            <a:endParaRPr lang="es-ES" dirty="0"/>
          </a:p>
          <a:p>
            <a:pPr lvl="3"/>
            <a:r>
              <a:rPr lang="es-ES" dirty="0"/>
              <a:t>Cuarto nivel</a:t>
            </a:r>
            <a:endParaRPr lang="es-ES" dirty="0"/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25518A-07D3-4099-8023-1A77F081E2BA}" type="datetimeFigureOut">
              <a:rPr lang="es-CO">
                <a:solidFill>
                  <a:prstClr val="black"/>
                </a:solidFill>
              </a:rPr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5DB2FA-1C06-4113-8EA9-A68297CE5041}" type="slidenum">
              <a:rPr lang="es-CO">
                <a:solidFill>
                  <a:prstClr val="black"/>
                </a:solidFill>
              </a:rPr>
            </a:fld>
            <a:endParaRPr 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789F57-7CC5-4163-A282-43BF147E96BB}" type="datetimeFigureOut">
              <a:rPr lang="es-CO">
                <a:solidFill>
                  <a:prstClr val="black"/>
                </a:solidFill>
              </a:rPr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2E4976-70ED-4DFF-B07C-F4CFBA753220}" type="slidenum">
              <a:rPr lang="es-CO">
                <a:solidFill>
                  <a:prstClr val="black"/>
                </a:solidFill>
              </a:rPr>
            </a:fld>
            <a:endParaRPr 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/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3" descr="BaseCartaH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CO"/>
              <a:t>Haga clic para modificar el estilo de texto del patrón</a:t>
            </a:r>
            <a:endParaRPr lang="es-ES" altLang="es-CO"/>
          </a:p>
          <a:p>
            <a:pPr lvl="1"/>
            <a:r>
              <a:rPr lang="es-ES" altLang="es-CO"/>
              <a:t>Segundo nivel</a:t>
            </a:r>
            <a:endParaRPr lang="es-ES" altLang="es-CO"/>
          </a:p>
          <a:p>
            <a:pPr lvl="2"/>
            <a:r>
              <a:rPr lang="es-ES" altLang="es-CO"/>
              <a:t>Tercer nivel</a:t>
            </a:r>
            <a:endParaRPr lang="es-ES" altLang="es-CO"/>
          </a:p>
          <a:p>
            <a:pPr lvl="3"/>
            <a:r>
              <a:rPr lang="es-ES" altLang="es-CO"/>
              <a:t>Cuarto nivel</a:t>
            </a:r>
            <a:endParaRPr lang="es-ES" altLang="es-CO"/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262130" y="154546"/>
            <a:ext cx="6375042" cy="10174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El cigarrillo contiene cerca de 7.000 químicos diferentes, más de 250 son tóxicos o venenosos, algunos de los peores son: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03031" y="1313645"/>
            <a:ext cx="2112135" cy="14810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Gill Sans MT" pitchFamily="34" charset="0"/>
              </a:rPr>
              <a:t>Nicotina</a:t>
            </a:r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: un veneno mortal, que causa adicción al tabaco.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5074276" y="2936383"/>
            <a:ext cx="2408349" cy="12113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Gill Sans MT" pitchFamily="34" charset="0"/>
              </a:rPr>
              <a:t>Arsénico</a:t>
            </a:r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: utilizado como veneno para ratas.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6413678" y="1313645"/>
            <a:ext cx="2137893" cy="137803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Gill Sans MT" pitchFamily="34" charset="0"/>
              </a:rPr>
              <a:t>Metanol</a:t>
            </a:r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: un componente de la gasolina de los cohetes.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571223" y="2936383"/>
            <a:ext cx="3335628" cy="12113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Gill Sans MT" pitchFamily="34" charset="0"/>
              </a:rPr>
              <a:t>Amonio</a:t>
            </a:r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: encontrada en la solución limpiadora de pisos, utilizado también en las baterías.</a:t>
            </a:r>
          </a:p>
        </p:txBody>
      </p:sp>
      <p:cxnSp>
        <p:nvCxnSpPr>
          <p:cNvPr id="9" name="Conector recto de flecha 8"/>
          <p:cNvCxnSpPr>
            <a:endCxn id="4" idx="3"/>
          </p:cNvCxnSpPr>
          <p:nvPr/>
        </p:nvCxnSpPr>
        <p:spPr>
          <a:xfrm flipH="1">
            <a:off x="2215166" y="1171977"/>
            <a:ext cx="1764406" cy="882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3657600" y="1171977"/>
            <a:ext cx="579549" cy="1764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4597758" y="1171977"/>
            <a:ext cx="1223493" cy="1764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4906851" y="1171977"/>
            <a:ext cx="1506827" cy="882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25" y="4559121"/>
            <a:ext cx="5660265" cy="21544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 de texto 1"/>
          <p:cNvSpPr txBox="1"/>
          <p:nvPr/>
        </p:nvSpPr>
        <p:spPr>
          <a:xfrm>
            <a:off x="708660" y="192405"/>
            <a:ext cx="8183245" cy="7067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sz="400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Síndrome de Abstinencia de Nicotina</a:t>
            </a:r>
            <a:endParaRPr lang="es-ES" altLang="en-US" sz="4000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708660" y="1539875"/>
            <a:ext cx="6719570" cy="4216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defTabSz="0">
              <a:spcBef>
                <a:spcPct val="70000"/>
              </a:spcBef>
              <a:buFont typeface="Arial" charset="0"/>
              <a:buChar char="•"/>
              <a:tabLst>
                <a:tab pos="228600" algn="ctr"/>
              </a:tabLst>
            </a:pPr>
            <a:r>
              <a:rPr sz="2400" err="1">
                <a:latin typeface="Arial Unicode MS" charset="0"/>
                <a:ea typeface="Arial Unicode MS" charset="0"/>
                <a:sym typeface="+mn-ea"/>
              </a:rPr>
              <a:t>Antojo</a:t>
            </a:r>
            <a:endParaRPr sz="2400" err="1">
              <a:latin typeface="Arial Unicode MS" charset="0"/>
              <a:ea typeface="Arial Unicode MS" charset="0"/>
            </a:endParaRPr>
          </a:p>
          <a:p>
            <a:pPr marL="342900" indent="-342900" defTabSz="0">
              <a:spcBef>
                <a:spcPct val="70000"/>
              </a:spcBef>
              <a:buFont typeface="Arial" charset="0"/>
              <a:buChar char="•"/>
              <a:tabLst>
                <a:tab pos="228600" algn="ctr"/>
              </a:tabLst>
            </a:pPr>
            <a:r>
              <a:rPr sz="2400" err="1">
                <a:latin typeface="Arial Unicode MS" charset="0"/>
                <a:ea typeface="Arial Unicode MS" charset="0"/>
                <a:sym typeface="+mn-ea"/>
              </a:rPr>
              <a:t>Irritabilidad</a:t>
            </a:r>
            <a:endParaRPr sz="2400" err="1">
              <a:latin typeface="Arial Unicode MS" charset="0"/>
              <a:ea typeface="Arial Unicode MS" charset="0"/>
            </a:endParaRPr>
          </a:p>
          <a:p>
            <a:pPr marL="342900" indent="-342900" defTabSz="0">
              <a:spcBef>
                <a:spcPct val="70000"/>
              </a:spcBef>
              <a:buFont typeface="Arial" charset="0"/>
              <a:buChar char="•"/>
              <a:tabLst>
                <a:tab pos="228600" algn="ctr"/>
              </a:tabLst>
            </a:pPr>
            <a:r>
              <a:rPr sz="2400" err="1">
                <a:latin typeface="Arial Unicode MS" charset="0"/>
                <a:ea typeface="Arial Unicode MS" charset="0"/>
                <a:sym typeface="+mn-ea"/>
              </a:rPr>
              <a:t>Frustración o enojo </a:t>
            </a:r>
            <a:endParaRPr sz="2400" err="1">
              <a:latin typeface="Arial Unicode MS" charset="0"/>
              <a:ea typeface="Arial Unicode MS" charset="0"/>
            </a:endParaRPr>
          </a:p>
          <a:p>
            <a:pPr marL="342900" indent="-342900" defTabSz="0">
              <a:spcBef>
                <a:spcPct val="70000"/>
              </a:spcBef>
              <a:buFont typeface="Arial" charset="0"/>
              <a:buChar char="•"/>
              <a:tabLst>
                <a:tab pos="228600" algn="ctr"/>
              </a:tabLst>
            </a:pPr>
            <a:r>
              <a:rPr sz="2400" err="1">
                <a:latin typeface="Arial Unicode MS" charset="0"/>
                <a:ea typeface="Arial Unicode MS" charset="0"/>
                <a:sym typeface="+mn-ea"/>
              </a:rPr>
              <a:t>Trastornos del sueño</a:t>
            </a:r>
            <a:endParaRPr sz="2400" err="1">
              <a:latin typeface="Arial Unicode MS" charset="0"/>
              <a:ea typeface="Arial Unicode MS" charset="0"/>
            </a:endParaRPr>
          </a:p>
          <a:p>
            <a:pPr marL="342900" indent="-342900" defTabSz="0">
              <a:spcBef>
                <a:spcPct val="70000"/>
              </a:spcBef>
              <a:buFont typeface="Arial" charset="0"/>
              <a:buChar char="•"/>
              <a:tabLst>
                <a:tab pos="228600" algn="ctr"/>
              </a:tabLst>
            </a:pPr>
            <a:r>
              <a:rPr sz="2400" err="1">
                <a:latin typeface="Arial Unicode MS" charset="0"/>
                <a:ea typeface="Arial Unicode MS" charset="0"/>
                <a:sym typeface="+mn-ea"/>
              </a:rPr>
              <a:t>Disminución del pulso</a:t>
            </a:r>
            <a:endParaRPr sz="2400" err="1">
              <a:latin typeface="Arial Unicode MS" charset="0"/>
              <a:ea typeface="Arial Unicode MS" charset="0"/>
            </a:endParaRPr>
          </a:p>
          <a:p>
            <a:pPr marL="342900" indent="-342900" defTabSz="0">
              <a:spcBef>
                <a:spcPct val="70000"/>
              </a:spcBef>
              <a:buFont typeface="Arial" charset="0"/>
              <a:buChar char="•"/>
              <a:tabLst>
                <a:tab pos="228600" algn="ctr"/>
              </a:tabLst>
            </a:pPr>
            <a:r>
              <a:rPr sz="2400" err="1">
                <a:latin typeface="Arial Unicode MS" charset="0"/>
                <a:ea typeface="Arial Unicode MS" charset="0"/>
                <a:sym typeface="+mn-ea"/>
              </a:rPr>
              <a:t>Aumento del apetito o aumento de peso </a:t>
            </a:r>
            <a:endParaRPr sz="2400" err="1">
              <a:latin typeface="Arial Unicode MS" charset="0"/>
              <a:ea typeface="Arial Unicode MS" charset="0"/>
            </a:endParaRPr>
          </a:p>
          <a:p>
            <a:pPr marL="342900" indent="-342900" defTabSz="0">
              <a:spcBef>
                <a:spcPct val="70000"/>
              </a:spcBef>
              <a:buFont typeface="Arial" charset="0"/>
              <a:buChar char="•"/>
              <a:tabLst>
                <a:tab pos="228600" algn="ctr"/>
              </a:tabLst>
            </a:pPr>
            <a:r>
              <a:rPr sz="2400" err="1">
                <a:latin typeface="Arial Unicode MS" charset="0"/>
                <a:ea typeface="Arial Unicode MS" charset="0"/>
                <a:sym typeface="+mn-ea"/>
              </a:rPr>
              <a:t>Ansiedad y dificultad para concentrarse</a:t>
            </a:r>
            <a:endParaRPr lang="es-ES" altLang="en-US" sz="2400">
              <a:latin typeface="Arial Unicode MS" charset="0"/>
              <a:ea typeface="Arial Unicode MS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" y="118460"/>
            <a:ext cx="3940935" cy="27062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290" y="118460"/>
            <a:ext cx="3840251" cy="27776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5" y="3133710"/>
            <a:ext cx="3055465" cy="26576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699" y="3125109"/>
            <a:ext cx="3105150" cy="30765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1415" y="3329026"/>
            <a:ext cx="2378272" cy="21831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43944" y="128789"/>
            <a:ext cx="749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Gill Sans MT" pitchFamily="34" charset="0"/>
              </a:rPr>
              <a:t>LAS </a:t>
            </a:r>
            <a:r>
              <a:rPr lang="es-ES" sz="2000" b="1" dirty="0">
                <a:latin typeface="Gill Sans MT" pitchFamily="34" charset="0"/>
              </a:rPr>
              <a:t>PERSONAS DE ACUERDO CON SU RELACIÓN CON EL CIGARRILLO</a:t>
            </a:r>
            <a:endParaRPr lang="es-ES" sz="2000" dirty="0">
              <a:latin typeface="Gill Sans MT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3864" y="2298866"/>
            <a:ext cx="3251916" cy="24732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dirty="0" smtClean="0">
                <a:latin typeface="Gill Sans MT" pitchFamily="34" charset="0"/>
              </a:rPr>
              <a:t>Los </a:t>
            </a:r>
            <a:r>
              <a:rPr lang="es-ES" sz="2000" dirty="0">
                <a:latin typeface="Gill Sans MT" pitchFamily="34" charset="0"/>
              </a:rPr>
              <a:t>efectos inmediatos del humo secundario son: irritación de los ojos, tos, dolor </a:t>
            </a:r>
            <a:r>
              <a:rPr lang="es-ES" sz="2000" dirty="0" smtClean="0">
                <a:latin typeface="Gill Sans MT" pitchFamily="34" charset="0"/>
              </a:rPr>
              <a:t>de garganta</a:t>
            </a:r>
            <a:r>
              <a:rPr lang="es-ES" sz="2000" dirty="0">
                <a:latin typeface="Gill Sans MT" pitchFamily="34" charset="0"/>
              </a:rPr>
              <a:t>, dolor </a:t>
            </a:r>
            <a:r>
              <a:rPr lang="es-ES" sz="2000" dirty="0" smtClean="0">
                <a:latin typeface="Gill Sans MT" pitchFamily="34" charset="0"/>
              </a:rPr>
              <a:t>de cabeza</a:t>
            </a:r>
            <a:r>
              <a:rPr lang="es-ES" sz="2000" dirty="0">
                <a:latin typeface="Gill Sans MT" pitchFamily="34" charset="0"/>
              </a:rPr>
              <a:t>, náuseas y mareos.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03996" y="1075328"/>
            <a:ext cx="3020097" cy="824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Gill Sans MT" pitchFamily="34" charset="0"/>
              </a:rPr>
              <a:t>FUMADOR PASIVO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3979" y="1075328"/>
            <a:ext cx="19833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Gill Sans MT" pitchFamily="34" charset="0"/>
              </a:rPr>
              <a:t>Efectos inmediatos</a:t>
            </a:r>
            <a:endParaRPr lang="es-ES" sz="2000" b="1" dirty="0">
              <a:latin typeface="Gill Sans MT" pitchFamily="34" charset="0"/>
            </a:endParaRPr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445877" y="1075328"/>
            <a:ext cx="2356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Gill Sans MT" pitchFamily="34" charset="0"/>
              </a:rPr>
              <a:t>Efectos a largo plazo</a:t>
            </a:r>
            <a:endParaRPr lang="es-ES" sz="2000" dirty="0">
              <a:latin typeface="Gill Sans MT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445877" y="2095136"/>
            <a:ext cx="2279560" cy="12288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b="1" dirty="0"/>
              <a:t>Cáncer de </a:t>
            </a:r>
            <a:r>
              <a:rPr lang="es-ES" b="1" dirty="0" smtClean="0"/>
              <a:t>pulmón</a:t>
            </a:r>
            <a:endParaRPr lang="es-ES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/>
              <a:t>Asma</a:t>
            </a:r>
            <a:endParaRPr lang="es-ES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/>
              <a:t>Cáncer de mama</a:t>
            </a:r>
            <a:endParaRPr lang="es-ES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/>
              <a:t>Epoc</a:t>
            </a:r>
            <a:endParaRPr lang="es-ES" b="1" dirty="0"/>
          </a:p>
        </p:txBody>
      </p:sp>
      <p:sp>
        <p:nvSpPr>
          <p:cNvPr id="10" name="Rectángulo 9"/>
          <p:cNvSpPr/>
          <p:nvPr/>
        </p:nvSpPr>
        <p:spPr>
          <a:xfrm>
            <a:off x="3989230" y="4091772"/>
            <a:ext cx="4736207" cy="16782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dirty="0" smtClean="0">
                <a:latin typeface="Gill Sans MT" pitchFamily="34" charset="0"/>
              </a:rPr>
              <a:t>Los </a:t>
            </a:r>
            <a:r>
              <a:rPr lang="es-ES" sz="2000" dirty="0">
                <a:latin typeface="Gill Sans MT" pitchFamily="34" charset="0"/>
              </a:rPr>
              <a:t>niños expuestos al humo secundario durante el primer año de vida </a:t>
            </a:r>
            <a:r>
              <a:rPr lang="es-ES" sz="2000" dirty="0" smtClean="0">
                <a:latin typeface="Gill Sans MT" pitchFamily="34" charset="0"/>
              </a:rPr>
              <a:t>tienen mayores probabilidades de </a:t>
            </a:r>
            <a:r>
              <a:rPr lang="es-ES" sz="2000" dirty="0">
                <a:latin typeface="Gill Sans MT" pitchFamily="34" charset="0"/>
              </a:rPr>
              <a:t>sufrir asma, neumonía, bronquitis, bronquiolitis </a:t>
            </a:r>
            <a:r>
              <a:rPr lang="es-ES" sz="2000" dirty="0" smtClean="0">
                <a:latin typeface="Gill Sans MT" pitchFamily="34" charset="0"/>
              </a:rPr>
              <a:t>y otros </a:t>
            </a:r>
            <a:r>
              <a:rPr lang="es-ES" sz="2000" dirty="0">
                <a:latin typeface="Gill Sans MT" pitchFamily="34" charset="0"/>
              </a:rPr>
              <a:t>problemas respiratorios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610637" y="3491929"/>
            <a:ext cx="35288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Gill Sans MT" pitchFamily="34" charset="0"/>
              </a:rPr>
              <a:t>Efectos sobre los niños</a:t>
            </a:r>
            <a:endParaRPr lang="es-ES" sz="2000" b="1" dirty="0">
              <a:latin typeface="Gill Sans MT" pitchFamily="34" charset="0"/>
            </a:endParaRPr>
          </a:p>
          <a:p>
            <a:endParaRPr lang="es-ES" dirty="0"/>
          </a:p>
        </p:txBody>
      </p:sp>
      <p:cxnSp>
        <p:nvCxnSpPr>
          <p:cNvPr id="13" name="Conector recto de flecha 12"/>
          <p:cNvCxnSpPr>
            <a:stCxn id="6" idx="1"/>
          </p:cNvCxnSpPr>
          <p:nvPr/>
        </p:nvCxnSpPr>
        <p:spPr>
          <a:xfrm flipH="1">
            <a:off x="2137893" y="1487452"/>
            <a:ext cx="8661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1548683" y="1783214"/>
            <a:ext cx="0" cy="515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6024093" y="1519591"/>
            <a:ext cx="595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8" idx="2"/>
          </p:cNvCxnSpPr>
          <p:nvPr/>
        </p:nvCxnSpPr>
        <p:spPr>
          <a:xfrm>
            <a:off x="7624294" y="1783214"/>
            <a:ext cx="0" cy="311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/>
          <p:cNvCxnSpPr>
            <a:stCxn id="9" idx="1"/>
          </p:cNvCxnSpPr>
          <p:nvPr/>
        </p:nvCxnSpPr>
        <p:spPr>
          <a:xfrm flipH="1">
            <a:off x="6024093" y="2709538"/>
            <a:ext cx="421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6024093" y="2709538"/>
            <a:ext cx="0" cy="825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6024093" y="3830483"/>
            <a:ext cx="0" cy="261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4" y="4886949"/>
            <a:ext cx="3363345" cy="19710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922" y="5091767"/>
            <a:ext cx="2723078" cy="178580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6" y="5211909"/>
            <a:ext cx="2731060" cy="162861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73348" y="216308"/>
            <a:ext cx="71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Gill Sans MT" pitchFamily="34" charset="0"/>
              </a:rPr>
              <a:t>FORTALECIMIENTO DEL SER INDIVIDUAL Y SOCIAL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46597" y="735449"/>
            <a:ext cx="7289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Gill Sans MT" pitchFamily="34" charset="0"/>
              </a:rPr>
              <a:t>DIEZ CONSEJOS PRÁCTICOS PARA DEJAR DE FUMAR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38636" y="1326525"/>
            <a:ext cx="1815922" cy="10817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Prepararse para dejar el cigarrillo.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306123" y="1326524"/>
            <a:ext cx="1390918" cy="10817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2. Fijar una fecha.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373181" y="1322467"/>
            <a:ext cx="2047741" cy="10899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3. Comunicar la decisión de dejar de fumar.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6919175" y="1288350"/>
            <a:ext cx="1738648" cy="11307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4. Practicar ejercicio físico.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830911" y="2826205"/>
            <a:ext cx="1687131" cy="872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5. Cambiar su entorno.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3261360" y="2826385"/>
            <a:ext cx="2049780" cy="8788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6. Consumir agua, frutas, vegetales.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960280" y="2822627"/>
            <a:ext cx="1828801" cy="8984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7. Pensar positivamente.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557535" y="4095391"/>
            <a:ext cx="2705368" cy="12184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8. Evitar consumir cigarrillo, comprometerse con el gran día pactado.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4468164" y="4149231"/>
            <a:ext cx="2675587" cy="11646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9. Observar los cambios después de dejar de fumar.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3539276" y="5504172"/>
            <a:ext cx="1857776" cy="8405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10. Celebrar la despedida.</a:t>
            </a:r>
          </a:p>
        </p:txBody>
      </p:sp>
      <p:cxnSp>
        <p:nvCxnSpPr>
          <p:cNvPr id="16" name="Conector recto de flecha 15"/>
          <p:cNvCxnSpPr>
            <a:stCxn id="5" idx="3"/>
            <a:endCxn id="6" idx="1"/>
          </p:cNvCxnSpPr>
          <p:nvPr/>
        </p:nvCxnSpPr>
        <p:spPr>
          <a:xfrm flipV="1">
            <a:off x="1854558" y="1867424"/>
            <a:ext cx="45156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6" idx="3"/>
            <a:endCxn id="7" idx="1"/>
          </p:cNvCxnSpPr>
          <p:nvPr/>
        </p:nvCxnSpPr>
        <p:spPr>
          <a:xfrm flipV="1">
            <a:off x="3697041" y="1867423"/>
            <a:ext cx="6761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7" idx="3"/>
            <a:endCxn id="8" idx="1"/>
          </p:cNvCxnSpPr>
          <p:nvPr/>
        </p:nvCxnSpPr>
        <p:spPr>
          <a:xfrm flipV="1">
            <a:off x="6420922" y="1853720"/>
            <a:ext cx="498253" cy="13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stCxn id="8" idx="2"/>
          </p:cNvCxnSpPr>
          <p:nvPr/>
        </p:nvCxnSpPr>
        <p:spPr>
          <a:xfrm>
            <a:off x="7788499" y="2419089"/>
            <a:ext cx="16098" cy="9551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H="1">
            <a:off x="7518042" y="3374265"/>
            <a:ext cx="2704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9" idx="1"/>
            <a:endCxn id="10" idx="3"/>
          </p:cNvCxnSpPr>
          <p:nvPr/>
        </p:nvCxnSpPr>
        <p:spPr>
          <a:xfrm flipH="1">
            <a:off x="5310846" y="3262465"/>
            <a:ext cx="520065" cy="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0" idx="1"/>
            <a:endCxn id="11" idx="3"/>
          </p:cNvCxnSpPr>
          <p:nvPr/>
        </p:nvCxnSpPr>
        <p:spPr>
          <a:xfrm flipH="1">
            <a:off x="2789133" y="3265640"/>
            <a:ext cx="472440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1133341" y="3721068"/>
            <a:ext cx="0" cy="10569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>
            <a:off x="1133341" y="4778062"/>
            <a:ext cx="4241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stCxn id="12" idx="3"/>
            <a:endCxn id="13" idx="1"/>
          </p:cNvCxnSpPr>
          <p:nvPr/>
        </p:nvCxnSpPr>
        <p:spPr>
          <a:xfrm>
            <a:off x="4262903" y="4704615"/>
            <a:ext cx="205261" cy="26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6027313" y="5313838"/>
            <a:ext cx="12879" cy="713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 flipH="1">
            <a:off x="5397052" y="6027313"/>
            <a:ext cx="6431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 de texto 1"/>
          <p:cNvSpPr txBox="1"/>
          <p:nvPr/>
        </p:nvSpPr>
        <p:spPr>
          <a:xfrm>
            <a:off x="59055" y="69850"/>
            <a:ext cx="9088755" cy="1188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s-CO" altLang="es-CO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charset="0"/>
                <a:ea typeface="Arial" charset="0"/>
                <a:sym typeface="+mn-ea"/>
              </a:rPr>
              <a:t>RAZONES PARA DEJAR DE CONSUMIR TABACO</a:t>
            </a:r>
            <a:endParaRPr lang="es-CO" altLang="es-CO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charset="0"/>
              <a:ea typeface="Arial" charset="0"/>
              <a:sym typeface="+mn-ea"/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784225" y="1700530"/>
            <a:ext cx="7186295" cy="475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lvl="0" indent="-285750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CO" altLang="es-CO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sym typeface="+mn-ea"/>
              </a:rPr>
              <a:t>Con el humo del cigarrillo se inhalan hasta </a:t>
            </a:r>
            <a:r>
              <a:rPr lang="es-ES" altLang="es-CO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sym typeface="+mn-ea"/>
              </a:rPr>
              <a:t>7</a:t>
            </a:r>
            <a:r>
              <a:rPr lang="es-CO" altLang="es-CO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sym typeface="+mn-ea"/>
              </a:rPr>
              <a:t>000 sustancias químicas diferentes de las cuales al menos </a:t>
            </a:r>
            <a:r>
              <a:rPr lang="es-ES" altLang="es-CO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sym typeface="+mn-ea"/>
              </a:rPr>
              <a:t>50 </a:t>
            </a:r>
            <a:r>
              <a:rPr lang="es-CO" altLang="es-CO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sym typeface="+mn-ea"/>
              </a:rPr>
              <a:t>producen cáncer y enfermedad cardiovascular.</a:t>
            </a:r>
            <a:endParaRPr lang="es-CO" altLang="es-CO" b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sym typeface="+mn-ea"/>
            </a:endParaRPr>
          </a:p>
          <a:p>
            <a:pPr marL="285750" lvl="0" indent="-285750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CO" altLang="es-CO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sym typeface="+mn-ea"/>
              </a:rPr>
              <a:t>Uno de cada 8 fumadores muere de cáncer.</a:t>
            </a:r>
            <a:endParaRPr lang="es-CO" altLang="es-CO" b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sym typeface="+mn-ea"/>
            </a:endParaRPr>
          </a:p>
          <a:p>
            <a:pPr marL="285750" lvl="0" indent="-285750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CO" altLang="es-CO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sym typeface="+mn-ea"/>
              </a:rPr>
              <a:t>El humo del cigarrillo afecta al fumador y a quienes están a su alrededor.</a:t>
            </a:r>
            <a:endParaRPr lang="es-CO" altLang="es-CO" b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sym typeface="+mn-ea"/>
            </a:endParaRPr>
          </a:p>
          <a:p>
            <a:pPr marL="285750" lvl="0" indent="-285750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CO" altLang="es-CO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sym typeface="+mn-ea"/>
              </a:rPr>
              <a:t>Las mujeres fumadoras tienen menor probabilidad de quedar embarazadas y mayor riesgo de tener bebes prematuros o de bajo peso.</a:t>
            </a:r>
            <a:endParaRPr lang="es-CO" altLang="es-CO" b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sym typeface="+mn-ea"/>
            </a:endParaRPr>
          </a:p>
          <a:p>
            <a:pPr marL="285750" lvl="0" indent="-285750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CO" altLang="es-CO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sym typeface="+mn-ea"/>
              </a:rPr>
              <a:t>El 65% de los canceres de boca se deben al tabaco.</a:t>
            </a:r>
            <a:endParaRPr lang="es-CO" altLang="es-CO" b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sym typeface="+mn-ea"/>
            </a:endParaRPr>
          </a:p>
          <a:p>
            <a:pPr marL="285750" lvl="0" indent="-285750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CO" altLang="es-CO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sym typeface="+mn-ea"/>
              </a:rPr>
              <a:t>El tabaco es el responsable del 90% de los canceres de pulmón.</a:t>
            </a:r>
            <a:endParaRPr lang="es-CO" altLang="es-CO" b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sym typeface="+mn-ea"/>
            </a:endParaRPr>
          </a:p>
          <a:p>
            <a:pPr marL="285750" lvl="0" indent="-285750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CO" altLang="es-CO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sym typeface="+mn-ea"/>
              </a:rPr>
              <a:t>El habito de fumar a largo plazo se debe a los efectos poderosamente adictivos de los productos del tabaco.</a:t>
            </a:r>
            <a:endParaRPr lang="es-CO" altLang="es-CO" b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sym typeface="+mn-ea"/>
            </a:endParaRPr>
          </a:p>
          <a:p>
            <a:pPr marL="285750" lvl="0" indent="-285750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CO" altLang="es-CO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sym typeface="+mn-ea"/>
              </a:rPr>
              <a:t>Los cambios en el diseño o el contenido de los cigarrillos no reduce el riesgo de resultados adversos para la salud.</a:t>
            </a:r>
            <a:endParaRPr lang="es-CO" altLang="es-CO" b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sym typeface="+mn-ea"/>
            </a:endParaRPr>
          </a:p>
          <a:p>
            <a:pPr marL="285750" lvl="0" indent="-285750" algn="just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s-CO" altLang="es-CO" dirty="0">
              <a:solidFill>
                <a:schemeClr val="accent4"/>
              </a:solidFill>
              <a:latin typeface="Arial" charset="0"/>
              <a:ea typeface="Arial" charset="0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383540" y="736600"/>
            <a:ext cx="8308340" cy="4800600"/>
          </a:xfrm>
        </p:spPr>
        <p:txBody>
          <a:bodyPr/>
          <a:p>
            <a:pPr marL="0" indent="0" algn="ctr">
              <a:buNone/>
            </a:pPr>
            <a:r>
              <a:rPr lang="es-ES" altLang="en-US" sz="8800" b="1">
                <a:latin typeface="Arial Unicode MS" charset="0"/>
                <a:ea typeface="Arial Unicode MS" charset="0"/>
              </a:rPr>
              <a:t>  </a:t>
            </a:r>
            <a:endParaRPr lang="es-ES" altLang="en-US" sz="8800" b="1">
              <a:latin typeface="Arial Unicode MS" charset="0"/>
              <a:ea typeface="Arial Unicode MS" charset="0"/>
            </a:endParaRPr>
          </a:p>
          <a:p>
            <a:pPr marL="0" indent="0" algn="ctr">
              <a:buNone/>
            </a:pPr>
            <a:r>
              <a:rPr lang="es-ES" altLang="en-US" sz="8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Unicode MS" charset="0"/>
                <a:ea typeface="Arial Unicode MS" charset="0"/>
              </a:rPr>
              <a:t>GRACIAS </a:t>
            </a:r>
            <a:endParaRPr lang="es-ES" altLang="en-US" sz="88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Unicode MS" charset="0"/>
              <a:ea typeface="Arial Unicode MS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/>
          <p:nvPr/>
        </p:nvSpPr>
        <p:spPr>
          <a:xfrm>
            <a:off x="1555576" y="4378821"/>
            <a:ext cx="6400800" cy="566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prstClr val="white"/>
                </a:solidFill>
                <a:latin typeface="Century Gothic" pitchFamily="34" charset="0"/>
              </a:rPr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" y="701040"/>
            <a:ext cx="8357235" cy="565023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123" name="13 Rectángulo"/>
          <p:cNvSpPr/>
          <p:nvPr/>
        </p:nvSpPr>
        <p:spPr>
          <a:xfrm>
            <a:off x="1191260" y="332740"/>
            <a:ext cx="6567805" cy="3683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s-CO" altLang="es-ES" sz="1800" b="1" dirty="0">
                <a:ea typeface="Arial" charset="0"/>
              </a:rPr>
              <a:t>CAUSAS DE MORTALIDAD, TODAS LAS EDADES. MANIZALES. </a:t>
            </a:r>
            <a:r>
              <a:rPr lang="es-ES" altLang="es-CO" sz="1800" b="1" dirty="0">
                <a:ea typeface="Arial" charset="0"/>
              </a:rPr>
              <a:t>2016</a:t>
            </a:r>
            <a:r>
              <a:rPr lang="es-CO" altLang="es-ES" sz="1800" b="1" dirty="0">
                <a:ea typeface="Arial" charset="0"/>
              </a:rPr>
              <a:t> </a:t>
            </a:r>
            <a:endParaRPr lang="es-CO" altLang="es-ES" sz="1800" b="1" dirty="0">
              <a:ea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Rectángulo"/>
          <p:cNvSpPr/>
          <p:nvPr/>
        </p:nvSpPr>
        <p:spPr>
          <a:xfrm>
            <a:off x="100965" y="397510"/>
            <a:ext cx="8938895" cy="9486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s-CO" altLang="es-ES" sz="2800" b="1" dirty="0">
                <a:ea typeface="Arial" charset="0"/>
              </a:rPr>
              <a:t>ENFERMEDADES </a:t>
            </a:r>
            <a:r>
              <a:rPr lang="es-ES" altLang="es-CO" sz="2800" b="1" dirty="0">
                <a:ea typeface="Arial" charset="0"/>
              </a:rPr>
              <a:t>CRÒNICAS (CANCER - ENFERMEDADES CARDIOVASCULARES)</a:t>
            </a:r>
            <a:endParaRPr lang="es-ES" altLang="es-CO" sz="2800" b="1" dirty="0">
              <a:ea typeface="Arial" charset="0"/>
            </a:endParaRPr>
          </a:p>
        </p:txBody>
      </p:sp>
      <p:pic>
        <p:nvPicPr>
          <p:cNvPr id="6148" name="Picture 5" descr="C:\Users\AOCAMPOM\Desktop\descar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518" y="2357438"/>
            <a:ext cx="1571625" cy="16002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150" name="Picture 7" descr="C:\Users\AOCAMPOM\Desktop\infarto-agudo-de-miocardio-1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018" y="4471988"/>
            <a:ext cx="2524125" cy="18954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151" name="Picture 8" descr="C:\Users\AOCAMPOM\Desktop\enfermedad-renal-cronica-1-6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275" y="2003425"/>
            <a:ext cx="3022600" cy="233203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149" name="Picture 6" descr="C:\Users\AOCAMPOM\Desktop\descarga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465" y="4472305"/>
            <a:ext cx="2933700" cy="15621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Cuadro de texto 1"/>
          <p:cNvSpPr txBox="1"/>
          <p:nvPr/>
        </p:nvSpPr>
        <p:spPr>
          <a:xfrm>
            <a:off x="396875" y="1363345"/>
            <a:ext cx="835025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ES" altLang="es-ES" dirty="0">
                <a:latin typeface="Arial" charset="0"/>
                <a:ea typeface="Arial" charset="0"/>
                <a:sym typeface="+mn-ea"/>
              </a:rPr>
              <a:t>Las enfermedades cardiovasculares se deben  a trastornos  del corazòn y de los vasos sanguíneos.</a:t>
            </a:r>
            <a:endParaRPr lang="es-ES" altLang="en-US"/>
          </a:p>
        </p:txBody>
      </p:sp>
      <p:pic>
        <p:nvPicPr>
          <p:cNvPr id="3" name="Imagen 2" descr="Fotolia-30548371-Subscription-XXL-526x3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75" y="2357755"/>
            <a:ext cx="2578100" cy="14706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930" y="-7620"/>
            <a:ext cx="9142730" cy="6857365"/>
          </a:xfrm>
          <a:prstGeom prst="rect">
            <a:avLst/>
          </a:prstGeom>
        </p:spPr>
      </p:pic>
      <p:sp>
        <p:nvSpPr>
          <p:cNvPr id="2" name="Cuadro de texto 1"/>
          <p:cNvSpPr txBox="1"/>
          <p:nvPr/>
        </p:nvSpPr>
        <p:spPr>
          <a:xfrm>
            <a:off x="2652395" y="5262245"/>
            <a:ext cx="2020570" cy="4864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s-ES" altLang="en-US" sz="2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Unicode MS" charset="0"/>
                <a:ea typeface="Arial Unicode MS" charset="0"/>
              </a:rPr>
              <a:t>-</a:t>
            </a:r>
            <a:r>
              <a:rPr lang="es-ES" altLang="en-US" sz="2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charset="0"/>
                <a:ea typeface="Arial Unicode MS" charset="0"/>
              </a:rPr>
              <a:t>Alcohol</a:t>
            </a:r>
            <a:r>
              <a:rPr lang="es-ES" altLang="en-US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s-ES" alt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/>
          <a:srcRect l="15160" t="11543" r="14156" b="9991"/>
          <a:stretch>
            <a:fillRect/>
          </a:stretch>
        </p:blipFill>
        <p:spPr>
          <a:xfrm>
            <a:off x="74930" y="42545"/>
            <a:ext cx="9059545" cy="67945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23493" y="128789"/>
            <a:ext cx="6503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Gill Sans MT" pitchFamily="34" charset="0"/>
              </a:rPr>
              <a:t>GENERALIDADES DEL COSUMO DE CIGARRILLO</a:t>
            </a:r>
            <a:endParaRPr lang="es-ES" sz="2000" b="1" dirty="0">
              <a:latin typeface="Gill Sans MT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23493" y="682580"/>
            <a:ext cx="6503831" cy="811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En el Mundo el cigarrillo es la segunda causa de mortalidad y la primera de muerte prematura evitable.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223493" y="1706452"/>
            <a:ext cx="6503831" cy="772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Existen 1,3 mil millones de fumadores, 650 millones se morirán antes de tiempo.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223493" y="2691687"/>
            <a:ext cx="6503831" cy="1171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En Colombia, la cifra de adultos fumadores está alrededor de los 6 millones y anualmente mueren alrededor de 21.000 personas por enfermedades asociadas al consumo de cigarrillo.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223493" y="4076168"/>
            <a:ext cx="6503831" cy="89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Caldas </a:t>
            </a:r>
            <a:r>
              <a:rPr lang="es-ES" sz="2000" dirty="0" smtClean="0">
                <a:solidFill>
                  <a:schemeClr val="tx1"/>
                </a:solidFill>
                <a:latin typeface="Gill Sans MT" pitchFamily="34" charset="0"/>
              </a:rPr>
              <a:t>requiere </a:t>
            </a:r>
            <a:r>
              <a:rPr lang="es-ES" sz="2000" dirty="0">
                <a:solidFill>
                  <a:schemeClr val="tx1"/>
                </a:solidFill>
                <a:latin typeface="Gill Sans MT" pitchFamily="34" charset="0"/>
              </a:rPr>
              <a:t>trabajar especialmente con la población menor de 18 años para retardar la edad de inicio del consumo.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912" y="5179699"/>
            <a:ext cx="1658556" cy="16783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rcRect l="18521" t="16410" r="25582" b="14891"/>
          <a:stretch>
            <a:fillRect/>
          </a:stretch>
        </p:blipFill>
        <p:spPr>
          <a:xfrm>
            <a:off x="640715" y="231775"/>
            <a:ext cx="7991475" cy="61379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 de texto 2"/>
          <p:cNvSpPr txBox="1"/>
          <p:nvPr/>
        </p:nvSpPr>
        <p:spPr>
          <a:xfrm>
            <a:off x="78740" y="99060"/>
            <a:ext cx="8954770" cy="683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3600" b="1" err="1">
                <a:solidFill>
                  <a:srgbClr val="FF0000"/>
                </a:solidFill>
                <a:latin typeface="Arial Unicode MS" charset="0"/>
                <a:ea typeface="Arial Unicode MS" charset="0"/>
                <a:sym typeface="+mn-ea"/>
              </a:rPr>
              <a:t>La Nicotina Liber</a:t>
            </a:r>
            <a:r>
              <a:rPr lang="es-ES" sz="3600" b="1" err="1">
                <a:solidFill>
                  <a:srgbClr val="FF0000"/>
                </a:solidFill>
                <a:latin typeface="Arial Unicode MS" charset="0"/>
                <a:ea typeface="Arial Unicode MS" charset="0"/>
                <a:sym typeface="+mn-ea"/>
              </a:rPr>
              <a:t>a</a:t>
            </a:r>
            <a:r>
              <a:rPr sz="3600" b="1" err="1">
                <a:solidFill>
                  <a:srgbClr val="FF0000"/>
                </a:solidFill>
                <a:latin typeface="Arial Unicode MS" charset="0"/>
                <a:ea typeface="Arial Unicode MS" charset="0"/>
                <a:sym typeface="+mn-ea"/>
              </a:rPr>
              <a:t> Químicos en el Cerebro</a:t>
            </a:r>
            <a:endParaRPr lang="es-ES" altLang="en-US" sz="3600" b="1" err="1">
              <a:solidFill>
                <a:srgbClr val="FF0000"/>
              </a:solidFill>
              <a:latin typeface="Arial Unicode MS" charset="0"/>
              <a:ea typeface="Arial Unicode MS" charset="0"/>
              <a:sym typeface="+mn-ea"/>
            </a:endParaRPr>
          </a:p>
        </p:txBody>
      </p:sp>
      <p:graphicFrame>
        <p:nvGraphicFramePr>
          <p:cNvPr id="2" name="Tabla 1"/>
          <p:cNvGraphicFramePr/>
          <p:nvPr/>
        </p:nvGraphicFramePr>
        <p:xfrm>
          <a:off x="641350" y="782955"/>
          <a:ext cx="8168640" cy="455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820"/>
                <a:gridCol w="4528820"/>
              </a:tblGrid>
              <a:tr h="409575">
                <a:tc>
                  <a:txBody>
                    <a:bodyPr/>
                    <a:p>
                      <a:pPr>
                        <a:buNone/>
                      </a:p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</a:p>
                  </a:txBody>
                  <a:tcPr/>
                </a:tc>
              </a:tr>
              <a:tr h="466725">
                <a:tc>
                  <a:txBody>
                    <a:bodyPr/>
                    <a:p>
                      <a:pPr>
                        <a:buNone/>
                      </a:pPr>
                      <a:r>
                        <a:rPr lang="es-ES_tradnl" sz="2400" b="1" err="1">
                          <a:solidFill>
                            <a:schemeClr val="accent5">
                              <a:lumMod val="75000"/>
                            </a:schemeClr>
                          </a:solidFill>
                          <a:ea typeface="Times New Roman" charset="0"/>
                          <a:sym typeface="+mn-ea"/>
                        </a:rPr>
                        <a:t>Dopamina</a:t>
                      </a:r>
                      <a:endParaRPr lang="es-ES_tradnl" sz="2400" b="1" err="1">
                        <a:solidFill>
                          <a:schemeClr val="accent5">
                            <a:lumMod val="75000"/>
                          </a:schemeClr>
                        </a:solidFill>
                        <a:ea typeface="Times New Roman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s-ES_tradnl" sz="2400" b="1">
                          <a:solidFill>
                            <a:schemeClr val="accent5">
                              <a:lumMod val="75000"/>
                            </a:schemeClr>
                          </a:solidFill>
                          <a:ea typeface="Times New Roman" charset="0"/>
                          <a:sym typeface="+mn-ea"/>
                        </a:rPr>
                        <a:t>Placer, suprime el apetito</a:t>
                      </a:r>
                      <a:endParaRPr lang="es-ES_tradnl" sz="2400" b="1">
                        <a:solidFill>
                          <a:schemeClr val="accent5">
                            <a:lumMod val="75000"/>
                          </a:schemeClr>
                        </a:solidFill>
                        <a:ea typeface="Times New Roman" charset="0"/>
                        <a:sym typeface="+mn-ea"/>
                      </a:endParaRPr>
                    </a:p>
                  </a:txBody>
                  <a:tcPr/>
                </a:tc>
              </a:tr>
              <a:tr h="982980">
                <a:tc>
                  <a:txBody>
                    <a:bodyPr/>
                    <a:p>
                      <a:pPr>
                        <a:buNone/>
                      </a:pPr>
                      <a:r>
                        <a:rPr lang="es-ES_tradnl" sz="2400" b="1" err="1">
                          <a:solidFill>
                            <a:schemeClr val="accent5">
                              <a:lumMod val="75000"/>
                            </a:schemeClr>
                          </a:solidFill>
                          <a:ea typeface="Times New Roman" charset="0"/>
                          <a:sym typeface="+mn-ea"/>
                        </a:rPr>
                        <a:t>Norepinefrina	</a:t>
                      </a:r>
                      <a:endParaRPr lang="es-ES_tradnl" sz="2400" b="1" err="1">
                        <a:solidFill>
                          <a:schemeClr val="accent5">
                            <a:lumMod val="75000"/>
                          </a:schemeClr>
                        </a:solidFill>
                        <a:ea typeface="Times New Roman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s-ES_tradnl" sz="2400" b="1">
                          <a:solidFill>
                            <a:schemeClr val="accent5">
                              <a:lumMod val="75000"/>
                            </a:schemeClr>
                          </a:solidFill>
                          <a:ea typeface="Times New Roman" charset="0"/>
                          <a:sym typeface="+mn-ea"/>
                        </a:rPr>
                        <a:t>Estimula, suprime el apetito</a:t>
                      </a:r>
                      <a:endParaRPr lang="es-ES_tradnl" sz="2400" b="1">
                        <a:solidFill>
                          <a:schemeClr val="accent5">
                            <a:lumMod val="75000"/>
                          </a:schemeClr>
                        </a:solidFill>
                        <a:ea typeface="Times New Roman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s-ES_tradnl" sz="2400" b="1">
                        <a:solidFill>
                          <a:schemeClr val="accent5">
                            <a:lumMod val="75000"/>
                          </a:schemeClr>
                        </a:solidFill>
                        <a:ea typeface="Times New Roman" charset="0"/>
                        <a:sym typeface="+mn-ea"/>
                      </a:endParaRPr>
                    </a:p>
                  </a:txBody>
                  <a:tcPr/>
                </a:tc>
              </a:tr>
              <a:tr h="1083310">
                <a:tc>
                  <a:txBody>
                    <a:bodyPr/>
                    <a:p>
                      <a:pPr>
                        <a:buNone/>
                      </a:pPr>
                      <a:r>
                        <a:rPr lang="es-ES_tradnl" sz="2400" b="1" err="1">
                          <a:solidFill>
                            <a:schemeClr val="accent5">
                              <a:lumMod val="75000"/>
                            </a:schemeClr>
                          </a:solidFill>
                          <a:ea typeface="Times New Roman" charset="0"/>
                          <a:sym typeface="+mn-ea"/>
                        </a:rPr>
                        <a:t>Acetilcolina</a:t>
                      </a:r>
                      <a:endParaRPr lang="es-ES_tradnl" sz="2400" b="1" err="1">
                        <a:solidFill>
                          <a:schemeClr val="accent5">
                            <a:lumMod val="75000"/>
                          </a:schemeClr>
                        </a:solidFill>
                        <a:ea typeface="Times New Roman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lvl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s-ES_tradnl" sz="2400" b="1">
                          <a:solidFill>
                            <a:schemeClr val="accent5">
                              <a:lumMod val="75000"/>
                            </a:schemeClr>
                          </a:solidFill>
                          <a:ea typeface="Times New Roman" charset="0"/>
                          <a:sym typeface="+mn-ea"/>
                        </a:rPr>
                        <a:t>Estimula, intensifica el                                                                     conocimiento cognitivo</a:t>
                      </a:r>
                      <a:endParaRPr lang="es-ES_tradnl" sz="2400" b="1">
                        <a:solidFill>
                          <a:schemeClr val="accent5">
                            <a:lumMod val="75000"/>
                          </a:schemeClr>
                        </a:solidFill>
                        <a:ea typeface="Times New Roman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s-ES_tradnl" sz="2400" b="1">
                        <a:solidFill>
                          <a:schemeClr val="accent5">
                            <a:lumMod val="75000"/>
                          </a:schemeClr>
                        </a:solidFill>
                        <a:ea typeface="Times New Roman" charset="0"/>
                        <a:sym typeface="+mn-ea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s-ES_tradnl" sz="2400" b="1" err="1">
                          <a:solidFill>
                            <a:schemeClr val="accent5">
                              <a:lumMod val="75000"/>
                            </a:schemeClr>
                          </a:solidFill>
                          <a:ea typeface="Times New Roman" charset="0"/>
                          <a:sym typeface="+mn-ea"/>
                        </a:rPr>
                        <a:t>Vasopresina	</a:t>
                      </a:r>
                      <a:endParaRPr lang="es-ES_tradnl" sz="2400" b="1" err="1">
                        <a:solidFill>
                          <a:schemeClr val="accent5">
                            <a:lumMod val="75000"/>
                          </a:schemeClr>
                        </a:solidFill>
                        <a:ea typeface="Times New Roman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s-ES_tradnl" sz="2400" b="1">
                          <a:solidFill>
                            <a:schemeClr val="accent5">
                              <a:lumMod val="75000"/>
                            </a:schemeClr>
                          </a:solidFill>
                          <a:ea typeface="Times New Roman" charset="0"/>
                          <a:sym typeface="+mn-ea"/>
                        </a:rPr>
                        <a:t>Mejora la memoria </a:t>
                      </a:r>
                      <a:endParaRPr lang="es-ES_tradnl" altLang="es-ES_tradnl" sz="2400" b="1">
                        <a:solidFill>
                          <a:schemeClr val="accent5">
                            <a:lumMod val="75000"/>
                          </a:schemeClr>
                        </a:solidFill>
                        <a:ea typeface="Times New Roman" charset="0"/>
                        <a:sym typeface="+mn-ea"/>
                      </a:endParaRPr>
                    </a:p>
                  </a:txBody>
                  <a:tcPr/>
                </a:tc>
              </a:tr>
              <a:tr h="756285">
                <a:tc>
                  <a:txBody>
                    <a:bodyPr/>
                    <a:p>
                      <a:pPr>
                        <a:buNone/>
                      </a:pPr>
                      <a:r>
                        <a:rPr lang="es-ES_tradnl" sz="2400" b="1" err="1">
                          <a:solidFill>
                            <a:schemeClr val="accent5">
                              <a:lumMod val="75000"/>
                            </a:schemeClr>
                          </a:solidFill>
                          <a:ea typeface="Times New Roman" charset="0"/>
                          <a:sym typeface="+mn-ea"/>
                        </a:rPr>
                        <a:t>Serotonina</a:t>
                      </a:r>
                      <a:endParaRPr lang="es-ES_tradnl" sz="2400" b="1" err="1">
                        <a:solidFill>
                          <a:schemeClr val="accent5">
                            <a:lumMod val="75000"/>
                          </a:schemeClr>
                        </a:solidFill>
                        <a:ea typeface="Times New Roman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s-ES" altLang="es-ES_tradnl" sz="2400" b="1">
                          <a:solidFill>
                            <a:schemeClr val="accent5">
                              <a:lumMod val="75000"/>
                            </a:schemeClr>
                          </a:solidFill>
                          <a:ea typeface="Times New Roman" charset="0"/>
                          <a:sym typeface="+mn-ea"/>
                        </a:rPr>
                        <a:t>Cambia el humor, suprime el apetito</a:t>
                      </a:r>
                      <a:endParaRPr lang="es-ES" altLang="es-ES_tradnl" sz="2400" b="1">
                        <a:solidFill>
                          <a:schemeClr val="accent5">
                            <a:lumMod val="75000"/>
                          </a:schemeClr>
                        </a:solidFill>
                        <a:ea typeface="Times New Roman" charset="0"/>
                        <a:sym typeface="+mn-ea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s-ES" sz="2400" b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Beta-endormfina tensiòn</a:t>
                      </a:r>
                      <a:endParaRPr lang="es-ES" sz="2400" b="1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s-ES" sz="2400" b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reeduce la ansiedad </a:t>
                      </a:r>
                      <a:endParaRPr lang="es-ES" sz="2400" b="1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8077" cy="45498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3357</Words>
  <Application>WPS Presentation</Application>
  <PresentationFormat>Presentación en pantalla (4:3)</PresentationFormat>
  <Paragraphs>128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Tema de Office</vt:lpstr>
      <vt:lpstr>Diseño personalizado</vt:lpstr>
      <vt:lpstr>2_Tema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aocampom</cp:lastModifiedBy>
  <cp:revision>339</cp:revision>
  <dcterms:created xsi:type="dcterms:W3CDTF">2016-06-29T23:14:00Z</dcterms:created>
  <dcterms:modified xsi:type="dcterms:W3CDTF">2019-05-10T20:33:43Z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3082-10.1.0.5510</vt:lpwstr>
  </property>
</Properties>
</file>