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62" r:id="rId4"/>
    <p:sldId id="281" r:id="rId5"/>
    <p:sldId id="282" r:id="rId6"/>
    <p:sldId id="284" r:id="rId7"/>
    <p:sldId id="285" r:id="rId8"/>
    <p:sldId id="286" r:id="rId9"/>
    <p:sldId id="283" r:id="rId10"/>
    <p:sldId id="287" r:id="rId11"/>
    <p:sldId id="288" r:id="rId12"/>
    <p:sldId id="289" r:id="rId13"/>
    <p:sldId id="290" r:id="rId14"/>
    <p:sldId id="291" r:id="rId15"/>
    <p:sldId id="276" r:id="rId16"/>
    <p:sldId id="275" r:id="rId17"/>
    <p:sldId id="270" r:id="rId18"/>
    <p:sldId id="272" r:id="rId19"/>
    <p:sldId id="274" r:id="rId20"/>
    <p:sldId id="260" r:id="rId21"/>
  </p:sldIdLst>
  <p:sldSz cx="9144000" cy="5143500" type="screen16x9"/>
  <p:notesSz cx="6858000" cy="9144000"/>
  <p:embeddedFontLst>
    <p:embeddedFont>
      <p:font typeface="Montserrat Black" panose="020B0604020202020204" charset="0"/>
      <p:bold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1889" autoAdjust="0"/>
  </p:normalViewPr>
  <p:slideViewPr>
    <p:cSldViewPr snapToGrid="0">
      <p:cViewPr varScale="1">
        <p:scale>
          <a:sx n="140" d="100"/>
          <a:sy n="140" d="100"/>
        </p:scale>
        <p:origin x="10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9E891-CD25-429F-BCA8-A6385164C9F5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4857465C-EAB7-4AD2-ABBA-86F107A6E6F4}">
      <dgm:prSet phldrT="[Texto]" custT="1"/>
      <dgm:spPr>
        <a:noFill/>
      </dgm:spPr>
      <dgm:t>
        <a:bodyPr/>
        <a:lstStyle/>
        <a:p>
          <a:r>
            <a:rPr lang="es-MX" sz="1200" b="1" u="sng" dirty="0" smtClean="0">
              <a:solidFill>
                <a:srgbClr val="FF0000"/>
              </a:solidFill>
            </a:rPr>
            <a:t>TERRITORIO 1</a:t>
          </a:r>
        </a:p>
        <a:p>
          <a:r>
            <a:rPr lang="es-MX" sz="1100" b="1" dirty="0" smtClean="0">
              <a:solidFill>
                <a:schemeClr val="accent1">
                  <a:lumMod val="75000"/>
                </a:schemeClr>
              </a:solidFill>
            </a:rPr>
            <a:t>SAN JOSE / CUMANDAY </a:t>
          </a:r>
          <a:r>
            <a:rPr lang="es-MX" sz="1100" b="1" dirty="0" smtClean="0">
              <a:solidFill>
                <a:schemeClr val="accent4">
                  <a:lumMod val="75000"/>
                </a:schemeClr>
              </a:solidFill>
            </a:rPr>
            <a:t>/ CIUDADELA DEL NORTE / ESTACIÓN</a:t>
          </a:r>
        </a:p>
      </dgm:t>
    </dgm:pt>
    <dgm:pt modelId="{DEA7FC44-EF74-47D1-9325-A20C1BB268A5}" type="parTrans" cxnId="{AB788BBC-5957-4547-9C38-23D1CB445D2B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DF93E042-45E8-4A91-A101-8825CD34D85C}" type="sibTrans" cxnId="{AB788BBC-5957-4547-9C38-23D1CB445D2B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1699B0F3-F73A-42B7-A897-8CEEAB762102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800" b="1" dirty="0">
              <a:solidFill>
                <a:schemeClr val="tx1"/>
              </a:solidFill>
            </a:rPr>
            <a:t>EQUIPO </a:t>
          </a:r>
          <a:endParaRPr lang="es-MX" sz="800" b="1" dirty="0" smtClean="0">
            <a:solidFill>
              <a:schemeClr val="tx1"/>
            </a:solidFill>
          </a:endParaRPr>
        </a:p>
        <a:p>
          <a:r>
            <a:rPr lang="es-MX" sz="800" b="1" dirty="0" smtClean="0">
              <a:solidFill>
                <a:schemeClr val="tx1"/>
              </a:solidFill>
            </a:rPr>
            <a:t>COMPLEMENTARIO</a:t>
          </a:r>
          <a:endParaRPr lang="es-CO" sz="800" b="1" dirty="0">
            <a:solidFill>
              <a:schemeClr val="tx1"/>
            </a:solidFill>
          </a:endParaRPr>
        </a:p>
      </dgm:t>
    </dgm:pt>
    <dgm:pt modelId="{5B8C1628-A151-4E0A-B724-A47350EAB7F5}" type="parTrans" cxnId="{6CF205F5-C2F1-41F7-B494-BA87DC87CE0F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3469C937-9626-4BD0-BDEE-8AC1BD06D289}" type="sibTrans" cxnId="{6CF205F5-C2F1-41F7-B494-BA87DC87CE0F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22D74E8F-F94B-476F-8F32-9B99A5BB9DCF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EC CEC 1 </a:t>
          </a:r>
        </a:p>
        <a:p>
          <a:r>
            <a:rPr lang="es-ES" b="1" dirty="0" smtClean="0">
              <a:solidFill>
                <a:srgbClr val="0070C0"/>
              </a:solidFill>
            </a:rPr>
            <a:t>SAN</a:t>
          </a:r>
          <a:r>
            <a:rPr lang="es-ES" b="1" dirty="0" smtClean="0">
              <a:solidFill>
                <a:schemeClr val="tx1"/>
              </a:solidFill>
            </a:rPr>
            <a:t> </a:t>
          </a:r>
          <a:r>
            <a:rPr lang="es-ES" b="1" dirty="0" smtClean="0">
              <a:solidFill>
                <a:schemeClr val="accent1">
                  <a:lumMod val="75000"/>
                </a:schemeClr>
              </a:solidFill>
            </a:rPr>
            <a:t>JOSE / CUMANDAY</a:t>
          </a:r>
        </a:p>
      </dgm:t>
    </dgm:pt>
    <dgm:pt modelId="{202C63C4-45B7-4EEF-A272-2FDA486AF450}" type="parTrans" cxnId="{63AF411D-A1D9-4F0F-A172-4D1F88B54AC7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CF0F4D11-D32C-4CE3-8CFF-820C31FB88E1}" type="sibTrans" cxnId="{63AF411D-A1D9-4F0F-A172-4D1F88B54AC7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A0D1D8DE-74D7-48C6-BD6D-CD7CBF8F7819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EC 1</a:t>
          </a:r>
          <a:endParaRPr lang="es-CO" b="1" dirty="0">
            <a:solidFill>
              <a:schemeClr val="tx1"/>
            </a:solidFill>
          </a:endParaRPr>
        </a:p>
      </dgm:t>
    </dgm:pt>
    <dgm:pt modelId="{4D09BD0D-CEB0-4B9D-82BA-53799BD7109C}" type="parTrans" cxnId="{D774908F-1ED4-4271-ACD0-E66F4AE5C748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5F4CE51E-4F16-4299-8299-122AF1AC9CBA}" type="sibTrans" cxnId="{D774908F-1ED4-4271-ACD0-E66F4AE5C748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F96EB796-579F-41DC-ACE8-8681F9A0503F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MX" sz="600" b="1" dirty="0">
              <a:solidFill>
                <a:schemeClr val="bg1"/>
              </a:solidFill>
            </a:rPr>
            <a:t> </a:t>
          </a:r>
          <a:r>
            <a:rPr lang="es-MX" sz="900" b="1" dirty="0" smtClean="0">
              <a:solidFill>
                <a:schemeClr val="bg1"/>
              </a:solidFill>
            </a:rPr>
            <a:t>EQUIPOS BÁSICOS TERRITORIO</a:t>
          </a:r>
          <a:endParaRPr lang="es-CO" sz="900" b="1" dirty="0">
            <a:solidFill>
              <a:schemeClr val="bg1"/>
            </a:solidFill>
          </a:endParaRPr>
        </a:p>
      </dgm:t>
    </dgm:pt>
    <dgm:pt modelId="{877D4440-D363-4906-9A10-2113BE2F9DEC}" type="sibTrans" cxnId="{8707744F-D4DB-46A9-985A-DB3B10AC3C77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119B8D5B-3E64-4BFB-BF77-754CA7B5AB00}" type="parTrans" cxnId="{8707744F-D4DB-46A9-985A-DB3B10AC3C77}">
      <dgm:prSet/>
      <dgm:spPr/>
      <dgm:t>
        <a:bodyPr/>
        <a:lstStyle/>
        <a:p>
          <a:endParaRPr lang="es-CO" b="1">
            <a:solidFill>
              <a:schemeClr val="bg1"/>
            </a:solidFill>
          </a:endParaRPr>
        </a:p>
      </dgm:t>
    </dgm:pt>
    <dgm:pt modelId="{E16C5DD9-95E5-438C-A2A4-18A829F4F5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700" b="1" dirty="0" smtClean="0">
              <a:solidFill>
                <a:schemeClr val="bg1"/>
              </a:solidFill>
            </a:rPr>
            <a:t>EBS 2</a:t>
          </a:r>
        </a:p>
        <a:p>
          <a:r>
            <a:rPr lang="es-MX" sz="700" b="1" dirty="0" smtClean="0">
              <a:solidFill>
                <a:schemeClr val="bg1"/>
              </a:solidFill>
            </a:rPr>
            <a:t>MICROTERRITORIOS</a:t>
          </a:r>
          <a:endParaRPr lang="es-CO" sz="700" b="1" dirty="0">
            <a:solidFill>
              <a:schemeClr val="bg1"/>
            </a:solidFill>
          </a:endParaRPr>
        </a:p>
      </dgm:t>
    </dgm:pt>
    <dgm:pt modelId="{84D2CB2A-4D21-4522-BF5C-E936E98566F8}" type="parTrans" cxnId="{FF90EF3D-EA37-4C42-ABFC-DCF45BF10B7C}">
      <dgm:prSet/>
      <dgm:spPr/>
      <dgm:t>
        <a:bodyPr/>
        <a:lstStyle/>
        <a:p>
          <a:endParaRPr lang="es-CO"/>
        </a:p>
      </dgm:t>
    </dgm:pt>
    <dgm:pt modelId="{2DC138B9-0C22-46A3-8ABA-57EBC88C09F1}" type="sibTrans" cxnId="{FF90EF3D-EA37-4C42-ABFC-DCF45BF10B7C}">
      <dgm:prSet/>
      <dgm:spPr/>
      <dgm:t>
        <a:bodyPr/>
        <a:lstStyle/>
        <a:p>
          <a:endParaRPr lang="es-CO"/>
        </a:p>
      </dgm:t>
    </dgm:pt>
    <dgm:pt modelId="{57EF7212-7AC8-4DF2-8441-7D27E76D8FF0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sz="700" b="1" dirty="0" smtClean="0">
              <a:solidFill>
                <a:schemeClr val="bg1"/>
              </a:solidFill>
            </a:rPr>
            <a:t>EBS 1</a:t>
          </a:r>
        </a:p>
        <a:p>
          <a:r>
            <a:rPr lang="es-MX" sz="700" b="1" dirty="0" smtClean="0">
              <a:solidFill>
                <a:schemeClr val="bg1"/>
              </a:solidFill>
            </a:rPr>
            <a:t>MICROTERRITORIOS</a:t>
          </a:r>
          <a:endParaRPr lang="es-CO" sz="700" b="1" dirty="0">
            <a:solidFill>
              <a:schemeClr val="bg1"/>
            </a:solidFill>
          </a:endParaRPr>
        </a:p>
      </dgm:t>
    </dgm:pt>
    <dgm:pt modelId="{827E8407-27D8-4474-B8FA-EFFF3E4B07A3}" type="parTrans" cxnId="{39D586BB-5CAD-4266-8581-60D5B6AE5101}">
      <dgm:prSet/>
      <dgm:spPr/>
      <dgm:t>
        <a:bodyPr/>
        <a:lstStyle/>
        <a:p>
          <a:endParaRPr lang="es-CO"/>
        </a:p>
      </dgm:t>
    </dgm:pt>
    <dgm:pt modelId="{EDA32044-A8C1-4A4C-9636-4D27B292A7EE}" type="sibTrans" cxnId="{39D586BB-5CAD-4266-8581-60D5B6AE5101}">
      <dgm:prSet/>
      <dgm:spPr/>
      <dgm:t>
        <a:bodyPr/>
        <a:lstStyle/>
        <a:p>
          <a:endParaRPr lang="es-CO"/>
        </a:p>
      </dgm:t>
    </dgm:pt>
    <dgm:pt modelId="{900210DA-640E-41A2-BD28-2505242CEF01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EC CEC 2</a:t>
          </a:r>
        </a:p>
        <a:p>
          <a:r>
            <a:rPr lang="es-ES" b="1" dirty="0" smtClean="0">
              <a:solidFill>
                <a:schemeClr val="accent4">
                  <a:lumMod val="50000"/>
                </a:schemeClr>
              </a:solidFill>
            </a:rPr>
            <a:t>CIUDADELA DEL NORTE / ESTACIÓN</a:t>
          </a:r>
          <a:endParaRPr lang="es-CO" b="1" dirty="0">
            <a:solidFill>
              <a:schemeClr val="accent4">
                <a:lumMod val="50000"/>
              </a:schemeClr>
            </a:solidFill>
          </a:endParaRPr>
        </a:p>
      </dgm:t>
    </dgm:pt>
    <dgm:pt modelId="{1F091DB6-021C-4374-AC28-72D5357F3C7D}" type="parTrans" cxnId="{3A554233-8303-48E6-A4BD-68151CA30B24}">
      <dgm:prSet/>
      <dgm:spPr/>
      <dgm:t>
        <a:bodyPr/>
        <a:lstStyle/>
        <a:p>
          <a:endParaRPr lang="es-CO"/>
        </a:p>
      </dgm:t>
    </dgm:pt>
    <dgm:pt modelId="{6EC1152D-1178-4CF2-A35A-2830EF9C3141}" type="sibTrans" cxnId="{3A554233-8303-48E6-A4BD-68151CA30B24}">
      <dgm:prSet/>
      <dgm:spPr/>
      <dgm:t>
        <a:bodyPr/>
        <a:lstStyle/>
        <a:p>
          <a:endParaRPr lang="es-CO"/>
        </a:p>
      </dgm:t>
    </dgm:pt>
    <dgm:pt modelId="{AB1D693F-8991-4B8E-848F-7DA1490992A0}" type="pres">
      <dgm:prSet presAssocID="{1A49E891-CD25-429F-BCA8-A6385164C9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D2519FE-1199-4455-B843-FF0047B4AB92}" type="pres">
      <dgm:prSet presAssocID="{4857465C-EAB7-4AD2-ABBA-86F107A6E6F4}" presName="root1" presStyleCnt="0"/>
      <dgm:spPr/>
    </dgm:pt>
    <dgm:pt modelId="{84B921C0-67E6-4235-AC8C-1E0E38DBFBF5}" type="pres">
      <dgm:prSet presAssocID="{4857465C-EAB7-4AD2-ABBA-86F107A6E6F4}" presName="LevelOneTextNode" presStyleLbl="node0" presStyleIdx="0" presStyleCnt="1" custScaleX="97554" custScaleY="77172" custLinFactNeighborX="10292" custLinFactNeighborY="22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BD3169-A618-4057-B12F-11529D50EB28}" type="pres">
      <dgm:prSet presAssocID="{4857465C-EAB7-4AD2-ABBA-86F107A6E6F4}" presName="level2hierChild" presStyleCnt="0"/>
      <dgm:spPr/>
    </dgm:pt>
    <dgm:pt modelId="{5BE256EB-8A58-468C-8EBF-4A5B0339799E}" type="pres">
      <dgm:prSet presAssocID="{119B8D5B-3E64-4BFB-BF77-754CA7B5AB00}" presName="conn2-1" presStyleLbl="parChTrans1D2" presStyleIdx="0" presStyleCnt="2"/>
      <dgm:spPr/>
      <dgm:t>
        <a:bodyPr/>
        <a:lstStyle/>
        <a:p>
          <a:endParaRPr lang="es-CO"/>
        </a:p>
      </dgm:t>
    </dgm:pt>
    <dgm:pt modelId="{72226839-0F91-4A27-86F9-5CD07663562E}" type="pres">
      <dgm:prSet presAssocID="{119B8D5B-3E64-4BFB-BF77-754CA7B5AB00}" presName="connTx" presStyleLbl="parChTrans1D2" presStyleIdx="0" presStyleCnt="2"/>
      <dgm:spPr/>
      <dgm:t>
        <a:bodyPr/>
        <a:lstStyle/>
        <a:p>
          <a:endParaRPr lang="es-CO"/>
        </a:p>
      </dgm:t>
    </dgm:pt>
    <dgm:pt modelId="{668D9454-A111-433A-8203-ABDF6C2D243F}" type="pres">
      <dgm:prSet presAssocID="{F96EB796-579F-41DC-ACE8-8681F9A0503F}" presName="root2" presStyleCnt="0"/>
      <dgm:spPr/>
    </dgm:pt>
    <dgm:pt modelId="{3C5B2F2C-74A3-4D8A-8255-5FDE6DA12889}" type="pres">
      <dgm:prSet presAssocID="{F96EB796-579F-41DC-ACE8-8681F9A0503F}" presName="LevelTwoTextNode" presStyleLbl="node2" presStyleIdx="0" presStyleCnt="2" custScaleX="85206" custScaleY="9365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FD4FA7-5384-4976-A351-90D12F9FEB75}" type="pres">
      <dgm:prSet presAssocID="{F96EB796-579F-41DC-ACE8-8681F9A0503F}" presName="level3hierChild" presStyleCnt="0"/>
      <dgm:spPr/>
    </dgm:pt>
    <dgm:pt modelId="{B11A8D4B-7D1B-4789-A5FD-56A424A2264F}" type="pres">
      <dgm:prSet presAssocID="{827E8407-27D8-4474-B8FA-EFFF3E4B07A3}" presName="conn2-1" presStyleLbl="parChTrans1D3" presStyleIdx="0" presStyleCnt="5"/>
      <dgm:spPr/>
      <dgm:t>
        <a:bodyPr/>
        <a:lstStyle/>
        <a:p>
          <a:endParaRPr lang="es-CO"/>
        </a:p>
      </dgm:t>
    </dgm:pt>
    <dgm:pt modelId="{1E0C39A7-4D14-4395-8D5A-B110FE0F46EE}" type="pres">
      <dgm:prSet presAssocID="{827E8407-27D8-4474-B8FA-EFFF3E4B07A3}" presName="connTx" presStyleLbl="parChTrans1D3" presStyleIdx="0" presStyleCnt="5"/>
      <dgm:spPr/>
      <dgm:t>
        <a:bodyPr/>
        <a:lstStyle/>
        <a:p>
          <a:endParaRPr lang="es-CO"/>
        </a:p>
      </dgm:t>
    </dgm:pt>
    <dgm:pt modelId="{06625685-045A-4679-9A91-09CA2E332639}" type="pres">
      <dgm:prSet presAssocID="{57EF7212-7AC8-4DF2-8441-7D27E76D8FF0}" presName="root2" presStyleCnt="0"/>
      <dgm:spPr/>
    </dgm:pt>
    <dgm:pt modelId="{0A8993A2-190F-4F5D-AE52-73606A3CA932}" type="pres">
      <dgm:prSet presAssocID="{57EF7212-7AC8-4DF2-8441-7D27E76D8FF0}" presName="LevelTwoTextNode" presStyleLbl="node3" presStyleIdx="0" presStyleCnt="5" custScaleX="67348" custScaleY="7400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F82FAD-7DDD-4425-9C6A-3EF0DE08D7A8}" type="pres">
      <dgm:prSet presAssocID="{57EF7212-7AC8-4DF2-8441-7D27E76D8FF0}" presName="level3hierChild" presStyleCnt="0"/>
      <dgm:spPr/>
    </dgm:pt>
    <dgm:pt modelId="{49C2712B-E8A6-483E-A8C4-9AD05A1011D0}" type="pres">
      <dgm:prSet presAssocID="{84D2CB2A-4D21-4522-BF5C-E936E98566F8}" presName="conn2-1" presStyleLbl="parChTrans1D3" presStyleIdx="1" presStyleCnt="5"/>
      <dgm:spPr/>
      <dgm:t>
        <a:bodyPr/>
        <a:lstStyle/>
        <a:p>
          <a:endParaRPr lang="es-CO"/>
        </a:p>
      </dgm:t>
    </dgm:pt>
    <dgm:pt modelId="{F7FD6BD8-40C2-4B3F-891A-3F5A308DDD40}" type="pres">
      <dgm:prSet presAssocID="{84D2CB2A-4D21-4522-BF5C-E936E98566F8}" presName="connTx" presStyleLbl="parChTrans1D3" presStyleIdx="1" presStyleCnt="5"/>
      <dgm:spPr/>
      <dgm:t>
        <a:bodyPr/>
        <a:lstStyle/>
        <a:p>
          <a:endParaRPr lang="es-CO"/>
        </a:p>
      </dgm:t>
    </dgm:pt>
    <dgm:pt modelId="{43F45A9C-1824-4575-B54E-3F13D308F47D}" type="pres">
      <dgm:prSet presAssocID="{E16C5DD9-95E5-438C-A2A4-18A829F4F518}" presName="root2" presStyleCnt="0"/>
      <dgm:spPr/>
    </dgm:pt>
    <dgm:pt modelId="{E9AEE922-8808-4D16-8043-5CAF7EF088E4}" type="pres">
      <dgm:prSet presAssocID="{E16C5DD9-95E5-438C-A2A4-18A829F4F518}" presName="LevelTwoTextNode" presStyleLbl="node3" presStyleIdx="1" presStyleCnt="5" custScaleX="65456" custScaleY="57941" custLinFactNeighborX="-1312" custLinFactNeighborY="-94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8458BD-18B6-4543-AFC2-EBF68FB72FEC}" type="pres">
      <dgm:prSet presAssocID="{E16C5DD9-95E5-438C-A2A4-18A829F4F518}" presName="level3hierChild" presStyleCnt="0"/>
      <dgm:spPr/>
    </dgm:pt>
    <dgm:pt modelId="{F42C7CE9-6415-49DA-AC56-651EC54E59D4}" type="pres">
      <dgm:prSet presAssocID="{5B8C1628-A151-4E0A-B724-A47350EAB7F5}" presName="conn2-1" presStyleLbl="parChTrans1D2" presStyleIdx="1" presStyleCnt="2"/>
      <dgm:spPr/>
      <dgm:t>
        <a:bodyPr/>
        <a:lstStyle/>
        <a:p>
          <a:endParaRPr lang="es-CO"/>
        </a:p>
      </dgm:t>
    </dgm:pt>
    <dgm:pt modelId="{37C83AAC-C8CF-450E-BF0F-99A4A6B738D8}" type="pres">
      <dgm:prSet presAssocID="{5B8C1628-A151-4E0A-B724-A47350EAB7F5}" presName="connTx" presStyleLbl="parChTrans1D2" presStyleIdx="1" presStyleCnt="2"/>
      <dgm:spPr/>
      <dgm:t>
        <a:bodyPr/>
        <a:lstStyle/>
        <a:p>
          <a:endParaRPr lang="es-CO"/>
        </a:p>
      </dgm:t>
    </dgm:pt>
    <dgm:pt modelId="{F4BA12A6-27C8-4EFB-852F-1010E4D14F09}" type="pres">
      <dgm:prSet presAssocID="{1699B0F3-F73A-42B7-A897-8CEEAB762102}" presName="root2" presStyleCnt="0"/>
      <dgm:spPr/>
    </dgm:pt>
    <dgm:pt modelId="{2023ADEE-C9DA-4002-923C-FA50B3E2CACF}" type="pres">
      <dgm:prSet presAssocID="{1699B0F3-F73A-42B7-A897-8CEEAB762102}" presName="LevelTwoTextNode" presStyleLbl="node2" presStyleIdx="1" presStyleCnt="2" custScaleX="76648" custScaleY="8391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FB255FE-B097-43B0-8544-BCA1F6593975}" type="pres">
      <dgm:prSet presAssocID="{1699B0F3-F73A-42B7-A897-8CEEAB762102}" presName="level3hierChild" presStyleCnt="0"/>
      <dgm:spPr/>
    </dgm:pt>
    <dgm:pt modelId="{F903FDA4-D69B-487E-B0C7-9D4B1FF857E1}" type="pres">
      <dgm:prSet presAssocID="{202C63C4-45B7-4EEF-A272-2FDA486AF450}" presName="conn2-1" presStyleLbl="parChTrans1D3" presStyleIdx="2" presStyleCnt="5"/>
      <dgm:spPr/>
      <dgm:t>
        <a:bodyPr/>
        <a:lstStyle/>
        <a:p>
          <a:endParaRPr lang="es-CO"/>
        </a:p>
      </dgm:t>
    </dgm:pt>
    <dgm:pt modelId="{7083CCAC-208A-4DC2-99BA-320EBBB9B6DA}" type="pres">
      <dgm:prSet presAssocID="{202C63C4-45B7-4EEF-A272-2FDA486AF450}" presName="connTx" presStyleLbl="parChTrans1D3" presStyleIdx="2" presStyleCnt="5"/>
      <dgm:spPr/>
      <dgm:t>
        <a:bodyPr/>
        <a:lstStyle/>
        <a:p>
          <a:endParaRPr lang="es-CO"/>
        </a:p>
      </dgm:t>
    </dgm:pt>
    <dgm:pt modelId="{ACDC16D8-BF5D-416F-A936-3845F3765222}" type="pres">
      <dgm:prSet presAssocID="{22D74E8F-F94B-476F-8F32-9B99A5BB9DCF}" presName="root2" presStyleCnt="0"/>
      <dgm:spPr/>
    </dgm:pt>
    <dgm:pt modelId="{70DB0D29-8202-4968-838F-5D5B9A183EBC}" type="pres">
      <dgm:prSet presAssocID="{22D74E8F-F94B-476F-8F32-9B99A5BB9DCF}" presName="LevelTwoTextNode" presStyleLbl="node3" presStyleIdx="2" presStyleCnt="5" custScaleX="67957" custScaleY="6585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1A67EE-65F3-43F4-B5C9-E6FA9E69E1C4}" type="pres">
      <dgm:prSet presAssocID="{22D74E8F-F94B-476F-8F32-9B99A5BB9DCF}" presName="level3hierChild" presStyleCnt="0"/>
      <dgm:spPr/>
    </dgm:pt>
    <dgm:pt modelId="{0238F9E9-808A-4C5E-B1D3-9F74BD954F5D}" type="pres">
      <dgm:prSet presAssocID="{1F091DB6-021C-4374-AC28-72D5357F3C7D}" presName="conn2-1" presStyleLbl="parChTrans1D3" presStyleIdx="3" presStyleCnt="5"/>
      <dgm:spPr/>
      <dgm:t>
        <a:bodyPr/>
        <a:lstStyle/>
        <a:p>
          <a:endParaRPr lang="es-CO"/>
        </a:p>
      </dgm:t>
    </dgm:pt>
    <dgm:pt modelId="{F8CC8988-94BB-4E5B-BE04-73D5A6B7E2FC}" type="pres">
      <dgm:prSet presAssocID="{1F091DB6-021C-4374-AC28-72D5357F3C7D}" presName="connTx" presStyleLbl="parChTrans1D3" presStyleIdx="3" presStyleCnt="5"/>
      <dgm:spPr/>
      <dgm:t>
        <a:bodyPr/>
        <a:lstStyle/>
        <a:p>
          <a:endParaRPr lang="es-CO"/>
        </a:p>
      </dgm:t>
    </dgm:pt>
    <dgm:pt modelId="{E110AF5F-F9B1-4B91-966B-693AFCE502F5}" type="pres">
      <dgm:prSet presAssocID="{900210DA-640E-41A2-BD28-2505242CEF01}" presName="root2" presStyleCnt="0"/>
      <dgm:spPr/>
    </dgm:pt>
    <dgm:pt modelId="{C8EFA38E-ACE3-4138-A416-3890BE7BEDF2}" type="pres">
      <dgm:prSet presAssocID="{900210DA-640E-41A2-BD28-2505242CEF01}" presName="LevelTwoTextNode" presStyleLbl="node3" presStyleIdx="3" presStyleCnt="5" custScaleX="69239" custScaleY="6585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E1687-79B9-4D0B-8CB2-EFD5ED4ECC82}" type="pres">
      <dgm:prSet presAssocID="{900210DA-640E-41A2-BD28-2505242CEF01}" presName="level3hierChild" presStyleCnt="0"/>
      <dgm:spPr/>
    </dgm:pt>
    <dgm:pt modelId="{6204A4A4-C6E0-4273-9596-1D642F7D4471}" type="pres">
      <dgm:prSet presAssocID="{4D09BD0D-CEB0-4B9D-82BA-53799BD7109C}" presName="conn2-1" presStyleLbl="parChTrans1D3" presStyleIdx="4" presStyleCnt="5"/>
      <dgm:spPr/>
      <dgm:t>
        <a:bodyPr/>
        <a:lstStyle/>
        <a:p>
          <a:endParaRPr lang="es-CO"/>
        </a:p>
      </dgm:t>
    </dgm:pt>
    <dgm:pt modelId="{66C02BBC-B104-45BC-A32A-AB66A68479B1}" type="pres">
      <dgm:prSet presAssocID="{4D09BD0D-CEB0-4B9D-82BA-53799BD7109C}" presName="connTx" presStyleLbl="parChTrans1D3" presStyleIdx="4" presStyleCnt="5"/>
      <dgm:spPr/>
      <dgm:t>
        <a:bodyPr/>
        <a:lstStyle/>
        <a:p>
          <a:endParaRPr lang="es-CO"/>
        </a:p>
      </dgm:t>
    </dgm:pt>
    <dgm:pt modelId="{012A039B-82F8-4189-BD29-EAA1E8C9F347}" type="pres">
      <dgm:prSet presAssocID="{A0D1D8DE-74D7-48C6-BD6D-CD7CBF8F7819}" presName="root2" presStyleCnt="0"/>
      <dgm:spPr/>
    </dgm:pt>
    <dgm:pt modelId="{03EFDE16-6F30-4220-BDDE-5BB4B79A07E8}" type="pres">
      <dgm:prSet presAssocID="{A0D1D8DE-74D7-48C6-BD6D-CD7CBF8F7819}" presName="LevelTwoTextNode" presStyleLbl="node3" presStyleIdx="4" presStyleCnt="5" custScaleX="66616" custScaleY="526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55627B-A37D-43DA-8AC4-FBFE4CA125DF}" type="pres">
      <dgm:prSet presAssocID="{A0D1D8DE-74D7-48C6-BD6D-CD7CBF8F7819}" presName="level3hierChild" presStyleCnt="0"/>
      <dgm:spPr/>
    </dgm:pt>
  </dgm:ptLst>
  <dgm:cxnLst>
    <dgm:cxn modelId="{38299466-ACD5-4CAB-8AA3-BCB84D56C367}" type="presOf" srcId="{84D2CB2A-4D21-4522-BF5C-E936E98566F8}" destId="{49C2712B-E8A6-483E-A8C4-9AD05A1011D0}" srcOrd="0" destOrd="0" presId="urn:microsoft.com/office/officeart/2005/8/layout/hierarchy2"/>
    <dgm:cxn modelId="{97A308A9-9097-4A39-B35E-FCD181DE6437}" type="presOf" srcId="{84D2CB2A-4D21-4522-BF5C-E936E98566F8}" destId="{F7FD6BD8-40C2-4B3F-891A-3F5A308DDD40}" srcOrd="1" destOrd="0" presId="urn:microsoft.com/office/officeart/2005/8/layout/hierarchy2"/>
    <dgm:cxn modelId="{63711FFE-E8E6-4690-B270-7527AC4154DE}" type="presOf" srcId="{4857465C-EAB7-4AD2-ABBA-86F107A6E6F4}" destId="{84B921C0-67E6-4235-AC8C-1E0E38DBFBF5}" srcOrd="0" destOrd="0" presId="urn:microsoft.com/office/officeart/2005/8/layout/hierarchy2"/>
    <dgm:cxn modelId="{351B3098-05C1-4482-BBE7-94CE5802AF4A}" type="presOf" srcId="{A0D1D8DE-74D7-48C6-BD6D-CD7CBF8F7819}" destId="{03EFDE16-6F30-4220-BDDE-5BB4B79A07E8}" srcOrd="0" destOrd="0" presId="urn:microsoft.com/office/officeart/2005/8/layout/hierarchy2"/>
    <dgm:cxn modelId="{8707744F-D4DB-46A9-985A-DB3B10AC3C77}" srcId="{4857465C-EAB7-4AD2-ABBA-86F107A6E6F4}" destId="{F96EB796-579F-41DC-ACE8-8681F9A0503F}" srcOrd="0" destOrd="0" parTransId="{119B8D5B-3E64-4BFB-BF77-754CA7B5AB00}" sibTransId="{877D4440-D363-4906-9A10-2113BE2F9DEC}"/>
    <dgm:cxn modelId="{FF90EF3D-EA37-4C42-ABFC-DCF45BF10B7C}" srcId="{F96EB796-579F-41DC-ACE8-8681F9A0503F}" destId="{E16C5DD9-95E5-438C-A2A4-18A829F4F518}" srcOrd="1" destOrd="0" parTransId="{84D2CB2A-4D21-4522-BF5C-E936E98566F8}" sibTransId="{2DC138B9-0C22-46A3-8ABA-57EBC88C09F1}"/>
    <dgm:cxn modelId="{6CF205F5-C2F1-41F7-B494-BA87DC87CE0F}" srcId="{4857465C-EAB7-4AD2-ABBA-86F107A6E6F4}" destId="{1699B0F3-F73A-42B7-A897-8CEEAB762102}" srcOrd="1" destOrd="0" parTransId="{5B8C1628-A151-4E0A-B724-A47350EAB7F5}" sibTransId="{3469C937-9626-4BD0-BDEE-8AC1BD06D289}"/>
    <dgm:cxn modelId="{39D586BB-5CAD-4266-8581-60D5B6AE5101}" srcId="{F96EB796-579F-41DC-ACE8-8681F9A0503F}" destId="{57EF7212-7AC8-4DF2-8441-7D27E76D8FF0}" srcOrd="0" destOrd="0" parTransId="{827E8407-27D8-4474-B8FA-EFFF3E4B07A3}" sibTransId="{EDA32044-A8C1-4A4C-9636-4D27B292A7EE}"/>
    <dgm:cxn modelId="{6AF410C7-64F1-4B25-90FB-D9DDFA0CDAFE}" type="presOf" srcId="{5B8C1628-A151-4E0A-B724-A47350EAB7F5}" destId="{F42C7CE9-6415-49DA-AC56-651EC54E59D4}" srcOrd="0" destOrd="0" presId="urn:microsoft.com/office/officeart/2005/8/layout/hierarchy2"/>
    <dgm:cxn modelId="{25DCFB52-0F9E-446B-BF45-3D653CA62290}" type="presOf" srcId="{827E8407-27D8-4474-B8FA-EFFF3E4B07A3}" destId="{B11A8D4B-7D1B-4789-A5FD-56A424A2264F}" srcOrd="0" destOrd="0" presId="urn:microsoft.com/office/officeart/2005/8/layout/hierarchy2"/>
    <dgm:cxn modelId="{5FB43A78-002E-42C9-9E34-5C9159B1C8C4}" type="presOf" srcId="{1F091DB6-021C-4374-AC28-72D5357F3C7D}" destId="{0238F9E9-808A-4C5E-B1D3-9F74BD954F5D}" srcOrd="0" destOrd="0" presId="urn:microsoft.com/office/officeart/2005/8/layout/hierarchy2"/>
    <dgm:cxn modelId="{F799B531-7486-480E-933D-4F4BBAEBD079}" type="presOf" srcId="{22D74E8F-F94B-476F-8F32-9B99A5BB9DCF}" destId="{70DB0D29-8202-4968-838F-5D5B9A183EBC}" srcOrd="0" destOrd="0" presId="urn:microsoft.com/office/officeart/2005/8/layout/hierarchy2"/>
    <dgm:cxn modelId="{1CDFDF72-11AD-4368-9FC5-2B6B771FC734}" type="presOf" srcId="{1A49E891-CD25-429F-BCA8-A6385164C9F5}" destId="{AB1D693F-8991-4B8E-848F-7DA1490992A0}" srcOrd="0" destOrd="0" presId="urn:microsoft.com/office/officeart/2005/8/layout/hierarchy2"/>
    <dgm:cxn modelId="{BD390B54-4126-4869-BC44-F55B28C069E4}" type="presOf" srcId="{119B8D5B-3E64-4BFB-BF77-754CA7B5AB00}" destId="{5BE256EB-8A58-468C-8EBF-4A5B0339799E}" srcOrd="0" destOrd="0" presId="urn:microsoft.com/office/officeart/2005/8/layout/hierarchy2"/>
    <dgm:cxn modelId="{63AF411D-A1D9-4F0F-A172-4D1F88B54AC7}" srcId="{1699B0F3-F73A-42B7-A897-8CEEAB762102}" destId="{22D74E8F-F94B-476F-8F32-9B99A5BB9DCF}" srcOrd="0" destOrd="0" parTransId="{202C63C4-45B7-4EEF-A272-2FDA486AF450}" sibTransId="{CF0F4D11-D32C-4CE3-8CFF-820C31FB88E1}"/>
    <dgm:cxn modelId="{3A554233-8303-48E6-A4BD-68151CA30B24}" srcId="{1699B0F3-F73A-42B7-A897-8CEEAB762102}" destId="{900210DA-640E-41A2-BD28-2505242CEF01}" srcOrd="1" destOrd="0" parTransId="{1F091DB6-021C-4374-AC28-72D5357F3C7D}" sibTransId="{6EC1152D-1178-4CF2-A35A-2830EF9C3141}"/>
    <dgm:cxn modelId="{147F2B50-B33E-46C7-B98D-017E2EC3B23B}" type="presOf" srcId="{F96EB796-579F-41DC-ACE8-8681F9A0503F}" destId="{3C5B2F2C-74A3-4D8A-8255-5FDE6DA12889}" srcOrd="0" destOrd="0" presId="urn:microsoft.com/office/officeart/2005/8/layout/hierarchy2"/>
    <dgm:cxn modelId="{4DA3BB8B-2037-4B32-A28F-2D096FA773BE}" type="presOf" srcId="{202C63C4-45B7-4EEF-A272-2FDA486AF450}" destId="{F903FDA4-D69B-487E-B0C7-9D4B1FF857E1}" srcOrd="0" destOrd="0" presId="urn:microsoft.com/office/officeart/2005/8/layout/hierarchy2"/>
    <dgm:cxn modelId="{43BB9408-E923-4FAE-B267-165FA1E7B9C8}" type="presOf" srcId="{57EF7212-7AC8-4DF2-8441-7D27E76D8FF0}" destId="{0A8993A2-190F-4F5D-AE52-73606A3CA932}" srcOrd="0" destOrd="0" presId="urn:microsoft.com/office/officeart/2005/8/layout/hierarchy2"/>
    <dgm:cxn modelId="{BEC220AF-E354-4A84-8468-EB64E82C9E66}" type="presOf" srcId="{1F091DB6-021C-4374-AC28-72D5357F3C7D}" destId="{F8CC8988-94BB-4E5B-BE04-73D5A6B7E2FC}" srcOrd="1" destOrd="0" presId="urn:microsoft.com/office/officeart/2005/8/layout/hierarchy2"/>
    <dgm:cxn modelId="{D774908F-1ED4-4271-ACD0-E66F4AE5C748}" srcId="{1699B0F3-F73A-42B7-A897-8CEEAB762102}" destId="{A0D1D8DE-74D7-48C6-BD6D-CD7CBF8F7819}" srcOrd="2" destOrd="0" parTransId="{4D09BD0D-CEB0-4B9D-82BA-53799BD7109C}" sibTransId="{5F4CE51E-4F16-4299-8299-122AF1AC9CBA}"/>
    <dgm:cxn modelId="{6A7DEA38-1847-4A19-BED0-6E7816C030A0}" type="presOf" srcId="{4D09BD0D-CEB0-4B9D-82BA-53799BD7109C}" destId="{66C02BBC-B104-45BC-A32A-AB66A68479B1}" srcOrd="1" destOrd="0" presId="urn:microsoft.com/office/officeart/2005/8/layout/hierarchy2"/>
    <dgm:cxn modelId="{9B9B6A09-0EA5-42C7-8161-507C76ADB074}" type="presOf" srcId="{4D09BD0D-CEB0-4B9D-82BA-53799BD7109C}" destId="{6204A4A4-C6E0-4273-9596-1D642F7D4471}" srcOrd="0" destOrd="0" presId="urn:microsoft.com/office/officeart/2005/8/layout/hierarchy2"/>
    <dgm:cxn modelId="{53A4AEB2-2674-4CDD-BB99-B42FA4D0EB57}" type="presOf" srcId="{119B8D5B-3E64-4BFB-BF77-754CA7B5AB00}" destId="{72226839-0F91-4A27-86F9-5CD07663562E}" srcOrd="1" destOrd="0" presId="urn:microsoft.com/office/officeart/2005/8/layout/hierarchy2"/>
    <dgm:cxn modelId="{F63B13A5-C172-4931-AFB7-F4770D17BB9E}" type="presOf" srcId="{827E8407-27D8-4474-B8FA-EFFF3E4B07A3}" destId="{1E0C39A7-4D14-4395-8D5A-B110FE0F46EE}" srcOrd="1" destOrd="0" presId="urn:microsoft.com/office/officeart/2005/8/layout/hierarchy2"/>
    <dgm:cxn modelId="{05BC7E01-5478-4460-96C6-42F6C6829F9B}" type="presOf" srcId="{E16C5DD9-95E5-438C-A2A4-18A829F4F518}" destId="{E9AEE922-8808-4D16-8043-5CAF7EF088E4}" srcOrd="0" destOrd="0" presId="urn:microsoft.com/office/officeart/2005/8/layout/hierarchy2"/>
    <dgm:cxn modelId="{5EC1CB54-759E-446B-84A9-F297C3CCFC32}" type="presOf" srcId="{5B8C1628-A151-4E0A-B724-A47350EAB7F5}" destId="{37C83AAC-C8CF-450E-BF0F-99A4A6B738D8}" srcOrd="1" destOrd="0" presId="urn:microsoft.com/office/officeart/2005/8/layout/hierarchy2"/>
    <dgm:cxn modelId="{FD774716-F920-45F1-8D7D-BEE9A6E652D1}" type="presOf" srcId="{1699B0F3-F73A-42B7-A897-8CEEAB762102}" destId="{2023ADEE-C9DA-4002-923C-FA50B3E2CACF}" srcOrd="0" destOrd="0" presId="urn:microsoft.com/office/officeart/2005/8/layout/hierarchy2"/>
    <dgm:cxn modelId="{378FA860-A8D0-4C52-82DB-A62BEFFC7C34}" type="presOf" srcId="{202C63C4-45B7-4EEF-A272-2FDA486AF450}" destId="{7083CCAC-208A-4DC2-99BA-320EBBB9B6DA}" srcOrd="1" destOrd="0" presId="urn:microsoft.com/office/officeart/2005/8/layout/hierarchy2"/>
    <dgm:cxn modelId="{AB788BBC-5957-4547-9C38-23D1CB445D2B}" srcId="{1A49E891-CD25-429F-BCA8-A6385164C9F5}" destId="{4857465C-EAB7-4AD2-ABBA-86F107A6E6F4}" srcOrd="0" destOrd="0" parTransId="{DEA7FC44-EF74-47D1-9325-A20C1BB268A5}" sibTransId="{DF93E042-45E8-4A91-A101-8825CD34D85C}"/>
    <dgm:cxn modelId="{FEED991F-49DB-4EE7-B3FC-15BC8AAB00CC}" type="presOf" srcId="{900210DA-640E-41A2-BD28-2505242CEF01}" destId="{C8EFA38E-ACE3-4138-A416-3890BE7BEDF2}" srcOrd="0" destOrd="0" presId="urn:microsoft.com/office/officeart/2005/8/layout/hierarchy2"/>
    <dgm:cxn modelId="{75E22879-13E9-40D7-9E06-E5BF72A09187}" type="presParOf" srcId="{AB1D693F-8991-4B8E-848F-7DA1490992A0}" destId="{DD2519FE-1199-4455-B843-FF0047B4AB92}" srcOrd="0" destOrd="0" presId="urn:microsoft.com/office/officeart/2005/8/layout/hierarchy2"/>
    <dgm:cxn modelId="{BDE3BE6A-827F-44B3-96E8-D926B2359190}" type="presParOf" srcId="{DD2519FE-1199-4455-B843-FF0047B4AB92}" destId="{84B921C0-67E6-4235-AC8C-1E0E38DBFBF5}" srcOrd="0" destOrd="0" presId="urn:microsoft.com/office/officeart/2005/8/layout/hierarchy2"/>
    <dgm:cxn modelId="{F0B99118-3886-4F10-B0C1-FC8079AF63DD}" type="presParOf" srcId="{DD2519FE-1199-4455-B843-FF0047B4AB92}" destId="{40BD3169-A618-4057-B12F-11529D50EB28}" srcOrd="1" destOrd="0" presId="urn:microsoft.com/office/officeart/2005/8/layout/hierarchy2"/>
    <dgm:cxn modelId="{20B9160B-70B8-48FD-AC90-7B796C86D781}" type="presParOf" srcId="{40BD3169-A618-4057-B12F-11529D50EB28}" destId="{5BE256EB-8A58-468C-8EBF-4A5B0339799E}" srcOrd="0" destOrd="0" presId="urn:microsoft.com/office/officeart/2005/8/layout/hierarchy2"/>
    <dgm:cxn modelId="{DCA9DB30-E65D-4541-AA8B-EC912F22F09C}" type="presParOf" srcId="{5BE256EB-8A58-468C-8EBF-4A5B0339799E}" destId="{72226839-0F91-4A27-86F9-5CD07663562E}" srcOrd="0" destOrd="0" presId="urn:microsoft.com/office/officeart/2005/8/layout/hierarchy2"/>
    <dgm:cxn modelId="{50038301-BD90-40F3-B043-52A4D5F2D765}" type="presParOf" srcId="{40BD3169-A618-4057-B12F-11529D50EB28}" destId="{668D9454-A111-433A-8203-ABDF6C2D243F}" srcOrd="1" destOrd="0" presId="urn:microsoft.com/office/officeart/2005/8/layout/hierarchy2"/>
    <dgm:cxn modelId="{0931AFFC-0B4F-440F-B9DA-41DAA4B33509}" type="presParOf" srcId="{668D9454-A111-433A-8203-ABDF6C2D243F}" destId="{3C5B2F2C-74A3-4D8A-8255-5FDE6DA12889}" srcOrd="0" destOrd="0" presId="urn:microsoft.com/office/officeart/2005/8/layout/hierarchy2"/>
    <dgm:cxn modelId="{4F99D735-FDC2-460B-893C-84977948098B}" type="presParOf" srcId="{668D9454-A111-433A-8203-ABDF6C2D243F}" destId="{4DFD4FA7-5384-4976-A351-90D12F9FEB75}" srcOrd="1" destOrd="0" presId="urn:microsoft.com/office/officeart/2005/8/layout/hierarchy2"/>
    <dgm:cxn modelId="{99D5F119-B3D6-431C-BA39-3744AB8070CB}" type="presParOf" srcId="{4DFD4FA7-5384-4976-A351-90D12F9FEB75}" destId="{B11A8D4B-7D1B-4789-A5FD-56A424A2264F}" srcOrd="0" destOrd="0" presId="urn:microsoft.com/office/officeart/2005/8/layout/hierarchy2"/>
    <dgm:cxn modelId="{705EB163-6411-42ED-A443-77ACD74CB581}" type="presParOf" srcId="{B11A8D4B-7D1B-4789-A5FD-56A424A2264F}" destId="{1E0C39A7-4D14-4395-8D5A-B110FE0F46EE}" srcOrd="0" destOrd="0" presId="urn:microsoft.com/office/officeart/2005/8/layout/hierarchy2"/>
    <dgm:cxn modelId="{CFA27789-6316-4F55-AACC-07BE9E9FA37A}" type="presParOf" srcId="{4DFD4FA7-5384-4976-A351-90D12F9FEB75}" destId="{06625685-045A-4679-9A91-09CA2E332639}" srcOrd="1" destOrd="0" presId="urn:microsoft.com/office/officeart/2005/8/layout/hierarchy2"/>
    <dgm:cxn modelId="{7A39A044-10AA-42E1-A1C8-0CEC74DAA769}" type="presParOf" srcId="{06625685-045A-4679-9A91-09CA2E332639}" destId="{0A8993A2-190F-4F5D-AE52-73606A3CA932}" srcOrd="0" destOrd="0" presId="urn:microsoft.com/office/officeart/2005/8/layout/hierarchy2"/>
    <dgm:cxn modelId="{9A47027F-5782-4770-8153-BADFDF0E9E02}" type="presParOf" srcId="{06625685-045A-4679-9A91-09CA2E332639}" destId="{30F82FAD-7DDD-4425-9C6A-3EF0DE08D7A8}" srcOrd="1" destOrd="0" presId="urn:microsoft.com/office/officeart/2005/8/layout/hierarchy2"/>
    <dgm:cxn modelId="{130C341B-A3B7-45CC-A226-F9828E20A88A}" type="presParOf" srcId="{4DFD4FA7-5384-4976-A351-90D12F9FEB75}" destId="{49C2712B-E8A6-483E-A8C4-9AD05A1011D0}" srcOrd="2" destOrd="0" presId="urn:microsoft.com/office/officeart/2005/8/layout/hierarchy2"/>
    <dgm:cxn modelId="{54093F5C-A01E-4718-BB01-769803BA1103}" type="presParOf" srcId="{49C2712B-E8A6-483E-A8C4-9AD05A1011D0}" destId="{F7FD6BD8-40C2-4B3F-891A-3F5A308DDD40}" srcOrd="0" destOrd="0" presId="urn:microsoft.com/office/officeart/2005/8/layout/hierarchy2"/>
    <dgm:cxn modelId="{75675935-FC08-4CDB-A16D-084928D7238B}" type="presParOf" srcId="{4DFD4FA7-5384-4976-A351-90D12F9FEB75}" destId="{43F45A9C-1824-4575-B54E-3F13D308F47D}" srcOrd="3" destOrd="0" presId="urn:microsoft.com/office/officeart/2005/8/layout/hierarchy2"/>
    <dgm:cxn modelId="{D8337427-E886-419D-B056-BFB9B9377645}" type="presParOf" srcId="{43F45A9C-1824-4575-B54E-3F13D308F47D}" destId="{E9AEE922-8808-4D16-8043-5CAF7EF088E4}" srcOrd="0" destOrd="0" presId="urn:microsoft.com/office/officeart/2005/8/layout/hierarchy2"/>
    <dgm:cxn modelId="{CAAAF5E9-2139-4342-A819-02F01C2C8357}" type="presParOf" srcId="{43F45A9C-1824-4575-B54E-3F13D308F47D}" destId="{F98458BD-18B6-4543-AFC2-EBF68FB72FEC}" srcOrd="1" destOrd="0" presId="urn:microsoft.com/office/officeart/2005/8/layout/hierarchy2"/>
    <dgm:cxn modelId="{764AAF05-B49A-466F-8A3A-5E61D4A8F4FD}" type="presParOf" srcId="{40BD3169-A618-4057-B12F-11529D50EB28}" destId="{F42C7CE9-6415-49DA-AC56-651EC54E59D4}" srcOrd="2" destOrd="0" presId="urn:microsoft.com/office/officeart/2005/8/layout/hierarchy2"/>
    <dgm:cxn modelId="{DB781F32-EE73-447F-B903-736A4C6F266C}" type="presParOf" srcId="{F42C7CE9-6415-49DA-AC56-651EC54E59D4}" destId="{37C83AAC-C8CF-450E-BF0F-99A4A6B738D8}" srcOrd="0" destOrd="0" presId="urn:microsoft.com/office/officeart/2005/8/layout/hierarchy2"/>
    <dgm:cxn modelId="{C13D626A-AE8F-4A12-8CB0-B5B04731A586}" type="presParOf" srcId="{40BD3169-A618-4057-B12F-11529D50EB28}" destId="{F4BA12A6-27C8-4EFB-852F-1010E4D14F09}" srcOrd="3" destOrd="0" presId="urn:microsoft.com/office/officeart/2005/8/layout/hierarchy2"/>
    <dgm:cxn modelId="{5588F18C-8249-4C33-BF50-BE6452885F1F}" type="presParOf" srcId="{F4BA12A6-27C8-4EFB-852F-1010E4D14F09}" destId="{2023ADEE-C9DA-4002-923C-FA50B3E2CACF}" srcOrd="0" destOrd="0" presId="urn:microsoft.com/office/officeart/2005/8/layout/hierarchy2"/>
    <dgm:cxn modelId="{7AA697F2-3EBA-45A0-8C1D-7F5263DD821E}" type="presParOf" srcId="{F4BA12A6-27C8-4EFB-852F-1010E4D14F09}" destId="{3FB255FE-B097-43B0-8544-BCA1F6593975}" srcOrd="1" destOrd="0" presId="urn:microsoft.com/office/officeart/2005/8/layout/hierarchy2"/>
    <dgm:cxn modelId="{20454700-0B74-478B-9FB7-0D41A64B08CE}" type="presParOf" srcId="{3FB255FE-B097-43B0-8544-BCA1F6593975}" destId="{F903FDA4-D69B-487E-B0C7-9D4B1FF857E1}" srcOrd="0" destOrd="0" presId="urn:microsoft.com/office/officeart/2005/8/layout/hierarchy2"/>
    <dgm:cxn modelId="{A52D0600-5682-424F-80E4-00578C4BECC1}" type="presParOf" srcId="{F903FDA4-D69B-487E-B0C7-9D4B1FF857E1}" destId="{7083CCAC-208A-4DC2-99BA-320EBBB9B6DA}" srcOrd="0" destOrd="0" presId="urn:microsoft.com/office/officeart/2005/8/layout/hierarchy2"/>
    <dgm:cxn modelId="{7EAD25CF-4072-44FE-BC49-0BD8D931BA56}" type="presParOf" srcId="{3FB255FE-B097-43B0-8544-BCA1F6593975}" destId="{ACDC16D8-BF5D-416F-A936-3845F3765222}" srcOrd="1" destOrd="0" presId="urn:microsoft.com/office/officeart/2005/8/layout/hierarchy2"/>
    <dgm:cxn modelId="{76C0F6D3-A3A2-47F1-A1EB-29E90D99BF25}" type="presParOf" srcId="{ACDC16D8-BF5D-416F-A936-3845F3765222}" destId="{70DB0D29-8202-4968-838F-5D5B9A183EBC}" srcOrd="0" destOrd="0" presId="urn:microsoft.com/office/officeart/2005/8/layout/hierarchy2"/>
    <dgm:cxn modelId="{3268438A-99F6-445D-86CF-46C05A36CF52}" type="presParOf" srcId="{ACDC16D8-BF5D-416F-A936-3845F3765222}" destId="{B41A67EE-65F3-43F4-B5C9-E6FA9E69E1C4}" srcOrd="1" destOrd="0" presId="urn:microsoft.com/office/officeart/2005/8/layout/hierarchy2"/>
    <dgm:cxn modelId="{A4981C4B-58E3-40A1-839C-8297A89FD2D5}" type="presParOf" srcId="{3FB255FE-B097-43B0-8544-BCA1F6593975}" destId="{0238F9E9-808A-4C5E-B1D3-9F74BD954F5D}" srcOrd="2" destOrd="0" presId="urn:microsoft.com/office/officeart/2005/8/layout/hierarchy2"/>
    <dgm:cxn modelId="{C4705D65-1DAB-43D5-8110-83035379B0C3}" type="presParOf" srcId="{0238F9E9-808A-4C5E-B1D3-9F74BD954F5D}" destId="{F8CC8988-94BB-4E5B-BE04-73D5A6B7E2FC}" srcOrd="0" destOrd="0" presId="urn:microsoft.com/office/officeart/2005/8/layout/hierarchy2"/>
    <dgm:cxn modelId="{997D863E-7951-4377-945D-5CADFDB0EF7D}" type="presParOf" srcId="{3FB255FE-B097-43B0-8544-BCA1F6593975}" destId="{E110AF5F-F9B1-4B91-966B-693AFCE502F5}" srcOrd="3" destOrd="0" presId="urn:microsoft.com/office/officeart/2005/8/layout/hierarchy2"/>
    <dgm:cxn modelId="{95CE6678-17E0-4478-8C4D-DF7F2B36F026}" type="presParOf" srcId="{E110AF5F-F9B1-4B91-966B-693AFCE502F5}" destId="{C8EFA38E-ACE3-4138-A416-3890BE7BEDF2}" srcOrd="0" destOrd="0" presId="urn:microsoft.com/office/officeart/2005/8/layout/hierarchy2"/>
    <dgm:cxn modelId="{3178D6B5-FE4E-4D39-B9D1-8C43552833C8}" type="presParOf" srcId="{E110AF5F-F9B1-4B91-966B-693AFCE502F5}" destId="{8A8E1687-79B9-4D0B-8CB2-EFD5ED4ECC82}" srcOrd="1" destOrd="0" presId="urn:microsoft.com/office/officeart/2005/8/layout/hierarchy2"/>
    <dgm:cxn modelId="{1241B151-6B90-481D-9165-01272E0C4FFA}" type="presParOf" srcId="{3FB255FE-B097-43B0-8544-BCA1F6593975}" destId="{6204A4A4-C6E0-4273-9596-1D642F7D4471}" srcOrd="4" destOrd="0" presId="urn:microsoft.com/office/officeart/2005/8/layout/hierarchy2"/>
    <dgm:cxn modelId="{2FFD33F0-F79B-4164-86E3-C90F45446703}" type="presParOf" srcId="{6204A4A4-C6E0-4273-9596-1D642F7D4471}" destId="{66C02BBC-B104-45BC-A32A-AB66A68479B1}" srcOrd="0" destOrd="0" presId="urn:microsoft.com/office/officeart/2005/8/layout/hierarchy2"/>
    <dgm:cxn modelId="{A5910085-43DD-4BDA-85EA-5AC650AED351}" type="presParOf" srcId="{3FB255FE-B097-43B0-8544-BCA1F6593975}" destId="{012A039B-82F8-4189-BD29-EAA1E8C9F347}" srcOrd="5" destOrd="0" presId="urn:microsoft.com/office/officeart/2005/8/layout/hierarchy2"/>
    <dgm:cxn modelId="{6772BA9F-2FD2-4906-B12F-C27EDF783735}" type="presParOf" srcId="{012A039B-82F8-4189-BD29-EAA1E8C9F347}" destId="{03EFDE16-6F30-4220-BDDE-5BB4B79A07E8}" srcOrd="0" destOrd="0" presId="urn:microsoft.com/office/officeart/2005/8/layout/hierarchy2"/>
    <dgm:cxn modelId="{9571D437-40CC-4A69-B671-EB769C291095}" type="presParOf" srcId="{012A039B-82F8-4189-BD29-EAA1E8C9F347}" destId="{8A55627B-A37D-43DA-8AC4-FBFE4CA125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921C0-67E6-4235-AC8C-1E0E38DBFBF5}">
      <dsp:nvSpPr>
        <dsp:cNvPr id="0" name=""/>
        <dsp:cNvSpPr/>
      </dsp:nvSpPr>
      <dsp:spPr>
        <a:xfrm>
          <a:off x="768812" y="943770"/>
          <a:ext cx="1408006" cy="55691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u="sng" kern="1200" dirty="0" smtClean="0">
              <a:solidFill>
                <a:srgbClr val="FF0000"/>
              </a:solidFill>
            </a:rPr>
            <a:t>TERRITORIO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accent1">
                  <a:lumMod val="75000"/>
                </a:schemeClr>
              </a:solidFill>
            </a:rPr>
            <a:t>SAN JOSE / CUMANDAY </a:t>
          </a:r>
          <a:r>
            <a:rPr lang="es-MX" sz="1100" b="1" kern="1200" dirty="0" smtClean="0">
              <a:solidFill>
                <a:schemeClr val="accent4">
                  <a:lumMod val="75000"/>
                </a:schemeClr>
              </a:solidFill>
            </a:rPr>
            <a:t>/ CIUDADELA DEL NORTE / ESTACIÓN</a:t>
          </a:r>
        </a:p>
      </dsp:txBody>
      <dsp:txXfrm>
        <a:off x="785123" y="960081"/>
        <a:ext cx="1375384" cy="524293"/>
      </dsp:txXfrm>
    </dsp:sp>
    <dsp:sp modelId="{5BE256EB-8A58-468C-8EBF-4A5B0339799E}">
      <dsp:nvSpPr>
        <dsp:cNvPr id="0" name=""/>
        <dsp:cNvSpPr/>
      </dsp:nvSpPr>
      <dsp:spPr>
        <a:xfrm rot="18111515">
          <a:off x="1985033" y="853358"/>
          <a:ext cx="812350" cy="47765"/>
        </a:xfrm>
        <a:custGeom>
          <a:avLst/>
          <a:gdLst/>
          <a:ahLst/>
          <a:cxnLst/>
          <a:rect l="0" t="0" r="0" b="0"/>
          <a:pathLst>
            <a:path>
              <a:moveTo>
                <a:pt x="0" y="23882"/>
              </a:moveTo>
              <a:lnTo>
                <a:pt x="812350" y="2388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b="1" kern="1200">
            <a:solidFill>
              <a:schemeClr val="bg1"/>
            </a:solidFill>
          </a:endParaRPr>
        </a:p>
      </dsp:txBody>
      <dsp:txXfrm>
        <a:off x="2370899" y="856932"/>
        <a:ext cx="40617" cy="40617"/>
      </dsp:txXfrm>
    </dsp:sp>
    <dsp:sp modelId="{3C5B2F2C-74A3-4D8A-8255-5FDE6DA12889}">
      <dsp:nvSpPr>
        <dsp:cNvPr id="0" name=""/>
        <dsp:cNvSpPr/>
      </dsp:nvSpPr>
      <dsp:spPr>
        <a:xfrm>
          <a:off x="2605597" y="194307"/>
          <a:ext cx="1229786" cy="675894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chemeClr val="bg1"/>
              </a:solidFill>
            </a:rPr>
            <a:t> </a:t>
          </a:r>
          <a:r>
            <a:rPr lang="es-MX" sz="900" b="1" kern="1200" dirty="0" smtClean="0">
              <a:solidFill>
                <a:schemeClr val="bg1"/>
              </a:solidFill>
            </a:rPr>
            <a:t>EQUIPOS BÁSICOS TERRITORIO</a:t>
          </a:r>
          <a:endParaRPr lang="es-CO" sz="900" b="1" kern="1200" dirty="0">
            <a:solidFill>
              <a:schemeClr val="bg1"/>
            </a:solidFill>
          </a:endParaRPr>
        </a:p>
      </dsp:txBody>
      <dsp:txXfrm>
        <a:off x="2625393" y="214103"/>
        <a:ext cx="1190194" cy="636302"/>
      </dsp:txXfrm>
    </dsp:sp>
    <dsp:sp modelId="{B11A8D4B-7D1B-4789-A5FD-56A424A2264F}">
      <dsp:nvSpPr>
        <dsp:cNvPr id="0" name=""/>
        <dsp:cNvSpPr/>
      </dsp:nvSpPr>
      <dsp:spPr>
        <a:xfrm rot="20129559">
          <a:off x="3806803" y="376776"/>
          <a:ext cx="634486" cy="47765"/>
        </a:xfrm>
        <a:custGeom>
          <a:avLst/>
          <a:gdLst/>
          <a:ahLst/>
          <a:cxnLst/>
          <a:rect l="0" t="0" r="0" b="0"/>
          <a:pathLst>
            <a:path>
              <a:moveTo>
                <a:pt x="0" y="23882"/>
              </a:moveTo>
              <a:lnTo>
                <a:pt x="634486" y="2388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108184" y="384797"/>
        <a:ext cx="31724" cy="31724"/>
      </dsp:txXfrm>
    </dsp:sp>
    <dsp:sp modelId="{0A8993A2-190F-4F5D-AE52-73606A3CA932}">
      <dsp:nvSpPr>
        <dsp:cNvPr id="0" name=""/>
        <dsp:cNvSpPr/>
      </dsp:nvSpPr>
      <dsp:spPr>
        <a:xfrm>
          <a:off x="4412708" y="2044"/>
          <a:ext cx="972040" cy="53403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bg1"/>
              </a:solidFill>
            </a:rPr>
            <a:t>EBS 1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bg1"/>
              </a:solidFill>
            </a:rPr>
            <a:t>MICROTERRITORIOS</a:t>
          </a:r>
          <a:endParaRPr lang="es-CO" sz="700" b="1" kern="1200" dirty="0">
            <a:solidFill>
              <a:schemeClr val="bg1"/>
            </a:solidFill>
          </a:endParaRPr>
        </a:p>
      </dsp:txBody>
      <dsp:txXfrm>
        <a:off x="4428349" y="17685"/>
        <a:ext cx="940758" cy="502757"/>
      </dsp:txXfrm>
    </dsp:sp>
    <dsp:sp modelId="{49C2712B-E8A6-483E-A8C4-9AD05A1011D0}">
      <dsp:nvSpPr>
        <dsp:cNvPr id="0" name=""/>
        <dsp:cNvSpPr/>
      </dsp:nvSpPr>
      <dsp:spPr>
        <a:xfrm rot="1762511">
          <a:off x="3794191" y="665530"/>
          <a:ext cx="640774" cy="47765"/>
        </a:xfrm>
        <a:custGeom>
          <a:avLst/>
          <a:gdLst/>
          <a:ahLst/>
          <a:cxnLst/>
          <a:rect l="0" t="0" r="0" b="0"/>
          <a:pathLst>
            <a:path>
              <a:moveTo>
                <a:pt x="0" y="23882"/>
              </a:moveTo>
              <a:lnTo>
                <a:pt x="640774" y="2388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098559" y="673394"/>
        <a:ext cx="32038" cy="32038"/>
      </dsp:txXfrm>
    </dsp:sp>
    <dsp:sp modelId="{E9AEE922-8808-4D16-8043-5CAF7EF088E4}">
      <dsp:nvSpPr>
        <dsp:cNvPr id="0" name=""/>
        <dsp:cNvSpPr/>
      </dsp:nvSpPr>
      <dsp:spPr>
        <a:xfrm>
          <a:off x="4393772" y="637505"/>
          <a:ext cx="944733" cy="41813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bg1"/>
              </a:solidFill>
            </a:rPr>
            <a:t>EBS 2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bg1"/>
              </a:solidFill>
            </a:rPr>
            <a:t>MICROTERRITORIOS</a:t>
          </a:r>
          <a:endParaRPr lang="es-CO" sz="700" b="1" kern="1200" dirty="0">
            <a:solidFill>
              <a:schemeClr val="bg1"/>
            </a:solidFill>
          </a:endParaRPr>
        </a:p>
      </dsp:txBody>
      <dsp:txXfrm>
        <a:off x="4406019" y="649752"/>
        <a:ext cx="920239" cy="393640"/>
      </dsp:txXfrm>
    </dsp:sp>
    <dsp:sp modelId="{F42C7CE9-6415-49DA-AC56-651EC54E59D4}">
      <dsp:nvSpPr>
        <dsp:cNvPr id="0" name=""/>
        <dsp:cNvSpPr/>
      </dsp:nvSpPr>
      <dsp:spPr>
        <a:xfrm rot="3557371">
          <a:off x="1971413" y="1559267"/>
          <a:ext cx="839589" cy="47765"/>
        </a:xfrm>
        <a:custGeom>
          <a:avLst/>
          <a:gdLst/>
          <a:ahLst/>
          <a:cxnLst/>
          <a:rect l="0" t="0" r="0" b="0"/>
          <a:pathLst>
            <a:path>
              <a:moveTo>
                <a:pt x="0" y="23882"/>
              </a:moveTo>
              <a:lnTo>
                <a:pt x="839589" y="2388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b="1" kern="1200">
            <a:solidFill>
              <a:schemeClr val="bg1"/>
            </a:solidFill>
          </a:endParaRPr>
        </a:p>
      </dsp:txBody>
      <dsp:txXfrm>
        <a:off x="2370218" y="1562160"/>
        <a:ext cx="41979" cy="41979"/>
      </dsp:txXfrm>
    </dsp:sp>
    <dsp:sp modelId="{2023ADEE-C9DA-4002-923C-FA50B3E2CACF}">
      <dsp:nvSpPr>
        <dsp:cNvPr id="0" name=""/>
        <dsp:cNvSpPr/>
      </dsp:nvSpPr>
      <dsp:spPr>
        <a:xfrm>
          <a:off x="2605597" y="1641302"/>
          <a:ext cx="1106268" cy="60554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>
              <a:solidFill>
                <a:schemeClr val="tx1"/>
              </a:solidFill>
            </a:rPr>
            <a:t>EQUIPO </a:t>
          </a:r>
          <a:endParaRPr lang="es-MX" sz="800" b="1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COMPLEMENTARIO</a:t>
          </a:r>
          <a:endParaRPr lang="es-CO" sz="800" b="1" kern="1200" dirty="0">
            <a:solidFill>
              <a:schemeClr val="tx1"/>
            </a:solidFill>
          </a:endParaRPr>
        </a:p>
      </dsp:txBody>
      <dsp:txXfrm>
        <a:off x="2623333" y="1659038"/>
        <a:ext cx="1070796" cy="570068"/>
      </dsp:txXfrm>
    </dsp:sp>
    <dsp:sp modelId="{F903FDA4-D69B-487E-B0C7-9D4B1FF857E1}">
      <dsp:nvSpPr>
        <dsp:cNvPr id="0" name=""/>
        <dsp:cNvSpPr/>
      </dsp:nvSpPr>
      <dsp:spPr>
        <a:xfrm rot="19028390">
          <a:off x="3606727" y="1652322"/>
          <a:ext cx="787600" cy="47765"/>
        </a:xfrm>
        <a:custGeom>
          <a:avLst/>
          <a:gdLst/>
          <a:ahLst/>
          <a:cxnLst/>
          <a:rect l="0" t="0" r="0" b="0"/>
          <a:pathLst>
            <a:path>
              <a:moveTo>
                <a:pt x="0" y="23882"/>
              </a:moveTo>
              <a:lnTo>
                <a:pt x="787600" y="2388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b="1" kern="1200">
            <a:solidFill>
              <a:schemeClr val="bg1"/>
            </a:solidFill>
          </a:endParaRPr>
        </a:p>
      </dsp:txBody>
      <dsp:txXfrm>
        <a:off x="3980838" y="1656514"/>
        <a:ext cx="39380" cy="39380"/>
      </dsp:txXfrm>
    </dsp:sp>
    <dsp:sp modelId="{70DB0D29-8202-4968-838F-5D5B9A183EBC}">
      <dsp:nvSpPr>
        <dsp:cNvPr id="0" name=""/>
        <dsp:cNvSpPr/>
      </dsp:nvSpPr>
      <dsp:spPr>
        <a:xfrm>
          <a:off x="4289190" y="1170714"/>
          <a:ext cx="980830" cy="47524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chemeClr val="tx1"/>
              </a:solidFill>
            </a:rPr>
            <a:t>EC CEC 1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rgbClr val="0070C0"/>
              </a:solidFill>
            </a:rPr>
            <a:t>SAN</a:t>
          </a:r>
          <a:r>
            <a:rPr lang="es-ES" sz="700" b="1" kern="1200" dirty="0" smtClean="0">
              <a:solidFill>
                <a:schemeClr val="tx1"/>
              </a:solidFill>
            </a:rPr>
            <a:t> </a:t>
          </a:r>
          <a:r>
            <a:rPr lang="es-ES" sz="700" b="1" kern="1200" dirty="0" smtClean="0">
              <a:solidFill>
                <a:schemeClr val="accent1">
                  <a:lumMod val="75000"/>
                </a:schemeClr>
              </a:solidFill>
            </a:rPr>
            <a:t>JOSE / CUMANDAY</a:t>
          </a:r>
        </a:p>
      </dsp:txBody>
      <dsp:txXfrm>
        <a:off x="4303109" y="1184633"/>
        <a:ext cx="952992" cy="447407"/>
      </dsp:txXfrm>
    </dsp:sp>
    <dsp:sp modelId="{0238F9E9-808A-4C5E-B1D3-9F74BD954F5D}">
      <dsp:nvSpPr>
        <dsp:cNvPr id="0" name=""/>
        <dsp:cNvSpPr/>
      </dsp:nvSpPr>
      <dsp:spPr>
        <a:xfrm rot="283742">
          <a:off x="3710880" y="1944069"/>
          <a:ext cx="579296" cy="47765"/>
        </a:xfrm>
        <a:custGeom>
          <a:avLst/>
          <a:gdLst/>
          <a:ahLst/>
          <a:cxnLst/>
          <a:rect l="0" t="0" r="0" b="0"/>
          <a:pathLst>
            <a:path>
              <a:moveTo>
                <a:pt x="0" y="23882"/>
              </a:moveTo>
              <a:lnTo>
                <a:pt x="579296" y="2388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986045" y="1953469"/>
        <a:ext cx="28964" cy="28964"/>
      </dsp:txXfrm>
    </dsp:sp>
    <dsp:sp modelId="{C8EFA38E-ACE3-4138-A416-3890BE7BEDF2}">
      <dsp:nvSpPr>
        <dsp:cNvPr id="0" name=""/>
        <dsp:cNvSpPr/>
      </dsp:nvSpPr>
      <dsp:spPr>
        <a:xfrm>
          <a:off x="4289190" y="1754208"/>
          <a:ext cx="999333" cy="47524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chemeClr val="tx1"/>
              </a:solidFill>
            </a:rPr>
            <a:t>EC CEC 2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>
              <a:solidFill>
                <a:schemeClr val="accent4">
                  <a:lumMod val="50000"/>
                </a:schemeClr>
              </a:solidFill>
            </a:rPr>
            <a:t>CIUDADELA DEL NORTE / ESTACIÓN</a:t>
          </a:r>
          <a:endParaRPr lang="es-CO" sz="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303109" y="1768127"/>
        <a:ext cx="971495" cy="447407"/>
      </dsp:txXfrm>
    </dsp:sp>
    <dsp:sp modelId="{6204A4A4-C6E0-4273-9596-1D642F7D4471}">
      <dsp:nvSpPr>
        <dsp:cNvPr id="0" name=""/>
        <dsp:cNvSpPr/>
      </dsp:nvSpPr>
      <dsp:spPr>
        <a:xfrm rot="2718273">
          <a:off x="3590111" y="2211936"/>
          <a:ext cx="820834" cy="47765"/>
        </a:xfrm>
        <a:custGeom>
          <a:avLst/>
          <a:gdLst/>
          <a:ahLst/>
          <a:cxnLst/>
          <a:rect l="0" t="0" r="0" b="0"/>
          <a:pathLst>
            <a:path>
              <a:moveTo>
                <a:pt x="0" y="23882"/>
              </a:moveTo>
              <a:lnTo>
                <a:pt x="820834" y="2388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b="1" kern="1200">
            <a:solidFill>
              <a:schemeClr val="bg1"/>
            </a:solidFill>
          </a:endParaRPr>
        </a:p>
      </dsp:txBody>
      <dsp:txXfrm>
        <a:off x="3980007" y="2215298"/>
        <a:ext cx="41041" cy="41041"/>
      </dsp:txXfrm>
    </dsp:sp>
    <dsp:sp modelId="{03EFDE16-6F30-4220-BDDE-5BB4B79A07E8}">
      <dsp:nvSpPr>
        <dsp:cNvPr id="0" name=""/>
        <dsp:cNvSpPr/>
      </dsp:nvSpPr>
      <dsp:spPr>
        <a:xfrm>
          <a:off x="4289190" y="2337702"/>
          <a:ext cx="961475" cy="37972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EC 1</a:t>
          </a:r>
          <a:endParaRPr lang="es-CO" sz="700" b="1" kern="1200" dirty="0">
            <a:solidFill>
              <a:schemeClr val="tx1"/>
            </a:solidFill>
          </a:endParaRPr>
        </a:p>
      </dsp:txBody>
      <dsp:txXfrm>
        <a:off x="4300312" y="2348824"/>
        <a:ext cx="939231" cy="35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79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74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12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442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68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343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30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9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0E9CDD65-81EA-4BC4-03D5-EE91EF187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60C07871-017B-7EFA-845B-CD281A487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833C144-D03C-1B09-7D6A-9DD151190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35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57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294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9A2B1291-16B2-941E-7D05-8006ECBD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944F7FBA-92E4-2D60-5E05-E63E2D80A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50E84BCC-B115-FFBD-996E-E45605418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87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23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30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49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40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34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0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57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12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f.santateresita0024@gmail.com" TargetMode="External"/><Relationship Id="rId13" Type="http://schemas.openxmlformats.org/officeDocument/2006/relationships/hyperlink" Target="mailto:jmjdjmlm62@gmail.com" TargetMode="External"/><Relationship Id="rId3" Type="http://schemas.openxmlformats.org/officeDocument/2006/relationships/image" Target="../media/image4.jpg"/><Relationship Id="rId7" Type="http://schemas.openxmlformats.org/officeDocument/2006/relationships/hyperlink" Target="mailto:tiernalina10@hotmail.com" TargetMode="External"/><Relationship Id="rId12" Type="http://schemas.openxmlformats.org/officeDocument/2006/relationships/hyperlink" Target="mailto:gloriahogar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rlosleonrestrepo@hotmail.com" TargetMode="External"/><Relationship Id="rId11" Type="http://schemas.openxmlformats.org/officeDocument/2006/relationships/hyperlink" Target="mailto:hogardepasomijesus@hotmail.es" TargetMode="External"/><Relationship Id="rId5" Type="http://schemas.openxmlformats.org/officeDocument/2006/relationships/hyperlink" Target="mailto:hogarparceritos@gmail.com" TargetMode="External"/><Relationship Id="rId10" Type="http://schemas.openxmlformats.org/officeDocument/2006/relationships/hyperlink" Target="mailto:fundacion_sanfrancisco@hotmail.com" TargetMode="External"/><Relationship Id="rId4" Type="http://schemas.openxmlformats.org/officeDocument/2006/relationships/hyperlink" Target="mailto:hogargeriatricotejiendoamor@gmail.com" TargetMode="External"/><Relationship Id="rId9" Type="http://schemas.openxmlformats.org/officeDocument/2006/relationships/hyperlink" Target="mailto:hdivinamisericordia@hotmail.com" TargetMode="External"/><Relationship Id="rId14" Type="http://schemas.openxmlformats.org/officeDocument/2006/relationships/hyperlink" Target="mailto:sandilakes@hot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696937" y="1143228"/>
            <a:ext cx="4117225" cy="179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defTabSz="457200"/>
            <a:r>
              <a:rPr lang="es-CO" altLang="es-CO" sz="28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rPr>
              <a:t>OPERATIVIZACIÓN </a:t>
            </a:r>
          </a:p>
          <a:p>
            <a:pPr lvl="0" algn="ctr" defTabSz="457200"/>
            <a:r>
              <a:rPr lang="es-CO" altLang="es-CO" sz="28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rPr>
              <a:t>DEL PLAN DE INTERVENCIONES COLECTIVAS – PIC </a:t>
            </a:r>
            <a:r>
              <a:rPr lang="es-ES" sz="28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  <a:sym typeface="Montserrat Black"/>
              </a:rPr>
              <a:t>2025</a:t>
            </a:r>
            <a:endParaRPr sz="2800" b="1" kern="1200" dirty="0">
              <a:solidFill>
                <a:schemeClr val="tx1"/>
              </a:solidFill>
              <a:latin typeface="Rockwell" panose="02060603020205020403" pitchFamily="18" charset="0"/>
              <a:ea typeface="+mn-ea"/>
              <a:cs typeface="+mn-cs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79" y="365306"/>
            <a:ext cx="4138609" cy="349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6507" y="491319"/>
            <a:ext cx="30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METAS TERRITORIO</a:t>
            </a:r>
            <a:endParaRPr lang="es-C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315A045F-D213-40CF-704D-69CE21B6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51511"/>
              </p:ext>
            </p:extLst>
          </p:nvPr>
        </p:nvGraphicFramePr>
        <p:xfrm>
          <a:off x="432168" y="1389939"/>
          <a:ext cx="7412180" cy="2514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2436">
                  <a:extLst>
                    <a:ext uri="{9D8B030D-6E8A-4147-A177-3AD203B41FA5}">
                      <a16:colId xmlns:a16="http://schemas.microsoft.com/office/drawing/2014/main" xmlns="" val="1406911820"/>
                    </a:ext>
                  </a:extLst>
                </a:gridCol>
                <a:gridCol w="1482436">
                  <a:extLst>
                    <a:ext uri="{9D8B030D-6E8A-4147-A177-3AD203B41FA5}">
                      <a16:colId xmlns:a16="http://schemas.microsoft.com/office/drawing/2014/main" xmlns="" val="982159339"/>
                    </a:ext>
                  </a:extLst>
                </a:gridCol>
                <a:gridCol w="1482436">
                  <a:extLst>
                    <a:ext uri="{9D8B030D-6E8A-4147-A177-3AD203B41FA5}">
                      <a16:colId xmlns:a16="http://schemas.microsoft.com/office/drawing/2014/main" xmlns="" val="2523582551"/>
                    </a:ext>
                  </a:extLst>
                </a:gridCol>
                <a:gridCol w="1482436"/>
                <a:gridCol w="1482436">
                  <a:extLst>
                    <a:ext uri="{9D8B030D-6E8A-4147-A177-3AD203B41FA5}">
                      <a16:colId xmlns:a16="http://schemas.microsoft.com/office/drawing/2014/main" xmlns="" val="36467932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Abril a Junio</a:t>
                      </a:r>
                    </a:p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Julio a Agosto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Criterio</a:t>
                      </a:r>
                      <a:endParaRPr lang="es-CO" sz="1600" b="1" i="0" u="none" strike="noStrike" cap="none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– Octubre</a:t>
                      </a:r>
                    </a:p>
                    <a:p>
                      <a:pPr algn="ctr" fontAlgn="ctr"/>
                      <a:r>
                        <a:rPr lang="es-ES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9276838"/>
                  </a:ext>
                </a:extLst>
              </a:tr>
              <a:tr h="20173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>
                          <a:effectLst/>
                        </a:rPr>
                        <a:t>13 Centros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de larga estancia con el programa de cuidado del cuidador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# </a:t>
                      </a:r>
                      <a:r>
                        <a:rPr lang="es-MX" sz="1600" u="none" strike="noStrike" dirty="0" smtClean="0">
                          <a:effectLst/>
                        </a:rPr>
                        <a:t>Centros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de larga estancia en el programa de cuidado del cuidador</a:t>
                      </a:r>
                      <a:endParaRPr lang="es-MX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Primera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sesión educativa por centro de larga estancia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0" i="0" u="sng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Segunda</a:t>
                      </a:r>
                      <a:r>
                        <a:rPr lang="es-MX" sz="1600" b="0" i="0" u="sng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MX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sesión educativa por centro de larga estancia</a:t>
                      </a: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Tercera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sesión educativa por centro de larga estancia</a:t>
                      </a: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9987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500652" y="408068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PSICOLOGIA 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EC 1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44019" y="408068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PSICOLOGIA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EC 1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72252" y="4080681"/>
            <a:ext cx="1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FISIOTERAPIA</a:t>
            </a:r>
          </a:p>
          <a:p>
            <a:r>
              <a:rPr lang="es-ES" dirty="0" smtClean="0">
                <a:solidFill>
                  <a:srgbClr val="00B050"/>
                </a:solidFill>
              </a:rPr>
              <a:t>EBS 1 Y 2</a:t>
            </a:r>
            <a:endParaRPr lang="es-C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8991" y="498143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LINEAMIENTO</a:t>
            </a:r>
            <a:endParaRPr lang="es-C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17998"/>
              </p:ext>
            </p:extLst>
          </p:nvPr>
        </p:nvGraphicFramePr>
        <p:xfrm>
          <a:off x="470849" y="1120466"/>
          <a:ext cx="7980861" cy="3608482"/>
        </p:xfrm>
        <a:graphic>
          <a:graphicData uri="http://schemas.openxmlformats.org/drawingml/2006/table">
            <a:tbl>
              <a:tblPr/>
              <a:tblGrid>
                <a:gridCol w="600750"/>
                <a:gridCol w="379161"/>
                <a:gridCol w="393934"/>
                <a:gridCol w="1181803"/>
                <a:gridCol w="498573"/>
                <a:gridCol w="649991"/>
                <a:gridCol w="585977"/>
                <a:gridCol w="305299"/>
                <a:gridCol w="379161"/>
                <a:gridCol w="561357"/>
                <a:gridCol w="1167030"/>
                <a:gridCol w="409938"/>
                <a:gridCol w="457949"/>
                <a:gridCol w="409938"/>
              </a:tblGrid>
              <a:tr h="744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ENTORNO-LUGAR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INSTITUCIONAL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44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PROBLEMÁTICA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SÍNDROME DE BURNOUT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44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 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44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CENTROS DE LARGA ESTANCIA CON  PROGRAMA DE CUIDADO DEL CUIDADOR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44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CURSO DE VIDA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JUVENTUD-ADULTEZ - VEJEZ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97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DURACION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PERFIL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TEMATICA (ASPECTOS GENERALES A DESARROLLAR)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POBLACIÓN A LA QUE VA DIRIGIDA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DOCUMENTOS ANEXOS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DENOMINACION CUPS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CODIGO CUPS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SUBCODIGO (AREA-PERFIL-TIEMPO-ACTIVIDAD)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TECNOLOGIA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OBSERVACIONES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MODULO SICAPS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076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Coordinadora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Concertación de sesiones a desarrollar dirigidas a los cuidadores de los Centros de Larga Estancia ubicados en el Territorio</a:t>
                      </a:r>
                      <a:br>
                        <a:rPr lang="es-E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Focalizar 13 Centros de Larga Estancia en los cuales se realizarán 3 sesiones dirigidas a los cuidadores. Se debe realizar una buena planeación de las actividades que garantice la presencia de todo el personal  o un porcentaje alto del mismo.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 Institucionales 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3280/2018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Lineamientos PIC SSP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Documentos tecnicos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Planeación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A11003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1-4-4-17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-Acta de reunión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-Cromograma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 Interna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Psicologia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1:GESTION DE EMOCIONES - AUTOESTIMA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Promover el autocontrol ante las diferentes situaciones que se presentan en su rol de cuidadores, establecer metas cumplibles  y potenciar  su autoconfianza y desarrollo personal.Visibilizar y dar respuesta a las necesidades propias.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 Institucionales 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3280/2018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Lineamientos PIC SSP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Documentos tecnicos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y comunicacion en practicas para el cuidado de la salud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I11603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1-4-5-6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en salud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fotografica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 se identifica dentro de las personas del grupo alguna situación que requiera intervención, se deriva al Centro de Escucha  para posterior activación de ruta de atención.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Fisioterapia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2: HIGIENE POSTURAL- PAUSAS ACTIVAS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Recomendaciones acerca de las posturas adecuadas que deben mantener durante la realización de todas sus actividades, con el fín de evitar la sobrecarga en la columna vertebral y a su vez mitigar el riesgo de lesiones. Pausas activas, importancia y recomendaciones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 Institucionales 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3280/2018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Lineamientos PIC SSP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Documentos tecnicos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y comunicacion en practicas para el cuidado de la salud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I11603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1-4-5-6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en salud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3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Psicologia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3: HABILIDADES PARA LA VIDA*                                                                                             - Comunicación asertiva- Relaciones Interpersonales  - Toma de decisiones - Solución de problemas.                                                                    Prevenir el aislamiento y mantener  relaciones sociales gratificantes que le proporcionen diversión, entretenimiento, comprensión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apoyo emocional.Planificación de las actividades.Uso de la tecnología.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 Institucionales 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3280/2018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Lineamientos PIC SSP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Documentos tecnicos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y comunicacion en practicas para el cuidado de la salud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I11603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1-4-5-6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en salud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3592" marR="3592" marT="3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0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608" y="493038"/>
            <a:ext cx="34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RELACIÓN DE METAS, INDICADORES Y CRITERIOS, POR TERRITORIO </a:t>
            </a:r>
            <a:endParaRPr lang="es-CO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51778"/>
              </p:ext>
            </p:extLst>
          </p:nvPr>
        </p:nvGraphicFramePr>
        <p:xfrm>
          <a:off x="323850" y="1460310"/>
          <a:ext cx="8521701" cy="2374713"/>
        </p:xfrm>
        <a:graphic>
          <a:graphicData uri="http://schemas.openxmlformats.org/drawingml/2006/table">
            <a:tbl>
              <a:tblPr/>
              <a:tblGrid>
                <a:gridCol w="211895"/>
                <a:gridCol w="63568"/>
                <a:gridCol w="63568"/>
                <a:gridCol w="63568"/>
                <a:gridCol w="63568"/>
                <a:gridCol w="63568"/>
                <a:gridCol w="65923"/>
                <a:gridCol w="955881"/>
                <a:gridCol w="1035930"/>
                <a:gridCol w="819326"/>
                <a:gridCol w="706316"/>
                <a:gridCol w="70632"/>
                <a:gridCol w="70632"/>
                <a:gridCol w="70632"/>
                <a:gridCol w="70632"/>
                <a:gridCol w="70632"/>
                <a:gridCol w="180111"/>
                <a:gridCol w="946463"/>
                <a:gridCol w="208363"/>
                <a:gridCol w="872300"/>
                <a:gridCol w="137732"/>
                <a:gridCol w="1064182"/>
                <a:gridCol w="646279"/>
              </a:tblGrid>
              <a:tr h="158738"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RELACIÓN DE METAS, INDICADORES Y CRITERIOS, POR TERRITORIO</a:t>
                      </a:r>
                    </a:p>
                  </a:txBody>
                  <a:tcPr marL="3529" marR="3529" marT="3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0801"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87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CODIGO</a:t>
                      </a:r>
                    </a:p>
                  </a:txBody>
                  <a:tcPr marL="3529" marR="3529" marT="35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TERRITORIO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RESULTADO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ENTORNO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CORTE 1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CORTE 2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CORTE 3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LINEAMIENTO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87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Abril a Junio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Julio - Ago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 Oct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73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CRITERIO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CRITERIO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CRITERIO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52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529" marR="3529" marT="35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centros día con actividades de información en salud bucal e identificación de riesgo periodontal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centros día con actividad de información en salud en salud bucal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Primera sesión educativa por centro día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Segunda sesión educativa por centro día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Tercera sesión educativa por centro día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día con intervencion en salud oral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529" marR="3529" marT="35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centros de larga estancia con el programa de cuidado del cuidador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de centros de larga estancia en el programa de cuidado a cuidador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Primera sesión educativa por centro de larga estancia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Segunda sesión educativa por centro de larga estancia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Tercera sesión educativa por centro de larga estancia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32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529" marR="3529" marT="35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grupos de vida saludable 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grupos de vida saludable conformados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 de las personas intervenidas disminuyen los factores de riesgo cardiovascular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las personas intervenidas con disminución de los factores de riesgo cardiovascular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Tres sesiones por grupo de vida saludable, obligatoria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1 (tamizacion)</a:t>
                      </a:r>
                      <a:b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Siete sesiones por grupo de vida saludable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Diez sesiones por grupo de vida saludable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vida saludable</a:t>
                      </a:r>
                    </a:p>
                  </a:txBody>
                  <a:tcPr marL="3529" marR="3529" marT="3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9125" y="1338262"/>
            <a:ext cx="5479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200" b="1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chemeClr val="tx1"/>
                </a:solidFill>
              </a:rPr>
              <a:t>Concertación de sesiones a desarrollar dirigidas a los cuidadores de los Centros de Larga Estancia ubicados en el Territorio</a:t>
            </a:r>
          </a:p>
          <a:p>
            <a:pPr algn="just"/>
            <a:endParaRPr lang="es-ES" sz="1200" b="1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chemeClr val="tx1"/>
                </a:solidFill>
              </a:rPr>
              <a:t>Focalizar 13 Centros de Larga Estancia en los cuales se realizarán 3 sesiones dirigidas a los cuidadores. </a:t>
            </a:r>
            <a:endParaRPr lang="es-ES" sz="1200" b="1" dirty="0" smtClean="0">
              <a:solidFill>
                <a:schemeClr val="tx1"/>
              </a:solidFill>
            </a:endParaRPr>
          </a:p>
          <a:p>
            <a:pPr algn="just"/>
            <a:endParaRPr lang="es-ES" sz="1200" b="1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200" b="1" dirty="0" smtClean="0">
                <a:solidFill>
                  <a:schemeClr val="tx1"/>
                </a:solidFill>
              </a:rPr>
              <a:t>Se </a:t>
            </a:r>
            <a:r>
              <a:rPr lang="es-ES" sz="1200" b="1" dirty="0">
                <a:solidFill>
                  <a:schemeClr val="tx1"/>
                </a:solidFill>
              </a:rPr>
              <a:t>debe realizar una buena planeación de las actividades que garantice la presencia de todo el personal  o un porcentaje alto del mismo.</a:t>
            </a:r>
            <a:endParaRPr lang="es-ES" sz="1200" b="1" dirty="0" smtClean="0">
              <a:solidFill>
                <a:schemeClr val="tx1"/>
              </a:solidFill>
            </a:endParaRPr>
          </a:p>
          <a:p>
            <a:pPr algn="just"/>
            <a:endParaRPr lang="es-ES" sz="1200" b="1" dirty="0">
              <a:solidFill>
                <a:schemeClr val="tx1"/>
              </a:solidFill>
            </a:endParaRPr>
          </a:p>
          <a:p>
            <a:pPr algn="just"/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9125" y="509587"/>
            <a:ext cx="271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</a:rPr>
              <a:t>CONCERTACIÓN</a:t>
            </a:r>
            <a:endParaRPr lang="es-C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472" y="1221072"/>
            <a:ext cx="547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200" b="1" dirty="0">
              <a:solidFill>
                <a:schemeClr val="tx1"/>
              </a:solidFill>
            </a:endParaRPr>
          </a:p>
          <a:p>
            <a:pPr algn="just"/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5823" y="509587"/>
            <a:ext cx="361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</a:rPr>
              <a:t>ACTIVIDAD Y METODOLOGIA</a:t>
            </a:r>
            <a:endParaRPr lang="es-CO" sz="18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9684" y="1338262"/>
            <a:ext cx="4865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* VISITA DOMICILIARIA</a:t>
            </a:r>
          </a:p>
          <a:p>
            <a:r>
              <a:rPr lang="es-ES" dirty="0">
                <a:solidFill>
                  <a:schemeClr val="tx1"/>
                </a:solidFill>
              </a:rPr>
              <a:t>* CONSEJERÍA</a:t>
            </a:r>
          </a:p>
          <a:p>
            <a:r>
              <a:rPr lang="es-ES" dirty="0">
                <a:solidFill>
                  <a:schemeClr val="tx1"/>
                </a:solidFill>
              </a:rPr>
              <a:t>* TAMIZACIÓN</a:t>
            </a:r>
          </a:p>
          <a:p>
            <a:r>
              <a:rPr lang="es-ES" dirty="0">
                <a:solidFill>
                  <a:schemeClr val="tx1"/>
                </a:solidFill>
              </a:rPr>
              <a:t>* ACTIVIDAD TELEFÓNICA O VIRTUAL</a:t>
            </a:r>
          </a:p>
          <a:p>
            <a:r>
              <a:rPr lang="es-ES" dirty="0">
                <a:solidFill>
                  <a:schemeClr val="tx1"/>
                </a:solidFill>
              </a:rPr>
              <a:t>* TOMA EN ENTORNOS</a:t>
            </a:r>
          </a:p>
          <a:p>
            <a:r>
              <a:rPr lang="es-ES" dirty="0">
                <a:solidFill>
                  <a:srgbClr val="FF0000"/>
                </a:solidFill>
              </a:rPr>
              <a:t>* ACTIVIDAD EDUCATIVA GRUPAL</a:t>
            </a:r>
          </a:p>
          <a:p>
            <a:r>
              <a:rPr lang="es-ES" dirty="0">
                <a:solidFill>
                  <a:schemeClr val="tx1"/>
                </a:solidFill>
              </a:rPr>
              <a:t>* CAPACITACIÓN TALENTO HUMANO</a:t>
            </a:r>
          </a:p>
          <a:p>
            <a:r>
              <a:rPr lang="es-ES" dirty="0">
                <a:solidFill>
                  <a:schemeClr val="tx1"/>
                </a:solidFill>
              </a:rPr>
              <a:t>* ASISTENCIA TÉCNICA</a:t>
            </a:r>
          </a:p>
          <a:p>
            <a:r>
              <a:rPr lang="es-ES" dirty="0">
                <a:solidFill>
                  <a:schemeClr val="tx1"/>
                </a:solidFill>
              </a:rPr>
              <a:t>* IDENTIFICACIÓN Y ARTICULACIÓN CON LÍDERES COMUNITARIOS</a:t>
            </a:r>
          </a:p>
          <a:p>
            <a:r>
              <a:rPr lang="es-ES" dirty="0">
                <a:solidFill>
                  <a:schemeClr val="tx1"/>
                </a:solidFill>
              </a:rPr>
              <a:t>* MONITOREO RÁPIDO DE COBERTURA DE VACUNACIÓN</a:t>
            </a:r>
          </a:p>
          <a:p>
            <a:r>
              <a:rPr lang="es-ES" dirty="0">
                <a:solidFill>
                  <a:schemeClr val="tx1"/>
                </a:solidFill>
              </a:rPr>
              <a:t>* ESTUDIOS DE CASO</a:t>
            </a:r>
          </a:p>
          <a:p>
            <a:r>
              <a:rPr lang="es-ES" dirty="0">
                <a:solidFill>
                  <a:schemeClr val="tx1"/>
                </a:solidFill>
              </a:rPr>
              <a:t>* GESTIÓN DE LA PRESTACIÓN DE SERVICIOS INDIVIDUALES</a:t>
            </a:r>
            <a:endParaRPr lang="es-CO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5" name="Picture 2" descr="Qué es la gestión de proyectos?">
            <a:extLst>
              <a:ext uri="{FF2B5EF4-FFF2-40B4-BE49-F238E27FC236}">
                <a16:creationId xmlns:a16="http://schemas.microsoft.com/office/drawing/2014/main" xmlns="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8" y="2024890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039134" y="1451904"/>
            <a:ext cx="172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METODOLOGÍA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358" y="552734"/>
            <a:ext cx="407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DESARROLLO DE LA ACTIVIDAD</a:t>
            </a:r>
            <a:endParaRPr lang="es-CO" sz="18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808" y="1324534"/>
            <a:ext cx="5456908" cy="36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7DE56D42-3CDF-FAAB-8A66-295EC9ED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381AEFA-7EBB-9C75-BC60-E6586095A3AB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CARGUE A SICAPS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D47D7DD-9FCF-69E9-F2EC-5612457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79" y="1103642"/>
            <a:ext cx="3280214" cy="38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534D254-40E4-3601-3067-E96947481DE4}"/>
              </a:ext>
            </a:extLst>
          </p:cNvPr>
          <p:cNvSpPr txBox="1"/>
          <p:nvPr/>
        </p:nvSpPr>
        <p:spPr>
          <a:xfrm>
            <a:off x="0" y="463361"/>
            <a:ext cx="417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SOPORTE PARA AUDITORIA Y EVALUACIÓN TÉCNICA, ADMINISTRATIVA Y FINANCIERA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0578" y="1574401"/>
            <a:ext cx="8123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FF0000"/>
                </a:solidFill>
              </a:rPr>
              <a:t>* </a:t>
            </a:r>
            <a:r>
              <a:rPr lang="es-ES" dirty="0">
                <a:solidFill>
                  <a:srgbClr val="FF0000"/>
                </a:solidFill>
              </a:rPr>
              <a:t>FORMATO DE ASISTENCIA GRUPAL O INDIVIDUAL DILIGENCIADO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 REGISTRO DIGITAL EN INSTRUMENTO PROPORCIONADO POR LA SECRETARÍA DE SALUD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 FORMATO DE TAMIZAJES DILIGENCIADO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 FORMATO PRE TEST Y POS TES DILIGENCIADO E INFORME CONSOLIDADO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 UNIDADES DIDACTICAS DE TEMATICAS A DESARROLLAR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 INFORME CONSOLIDADO DE </a:t>
            </a:r>
            <a:r>
              <a:rPr lang="es-ES" dirty="0" smtClean="0">
                <a:solidFill>
                  <a:schemeClr val="tx1"/>
                </a:solidFill>
              </a:rPr>
              <a:t>ACTIVIDADES </a:t>
            </a:r>
            <a:r>
              <a:rPr lang="es-ES" dirty="0">
                <a:solidFill>
                  <a:schemeClr val="tx1"/>
                </a:solidFill>
              </a:rPr>
              <a:t>EN EL FORMATO PROPORCIONADO POR LA SECRETARÍA DE SALUD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 REGISTRO FOTOGRÁFICO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 INFORME DE CUMPLIMIENTO DE METAS E INDICADORES</a:t>
            </a:r>
          </a:p>
          <a:p>
            <a:pPr algn="just"/>
            <a:r>
              <a:rPr lang="es-ES" dirty="0">
                <a:solidFill>
                  <a:srgbClr val="FF0000"/>
                </a:solidFill>
              </a:rPr>
              <a:t>* ACTAS DE REUNIÓN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* </a:t>
            </a:r>
            <a:r>
              <a:rPr lang="es-ES" dirty="0">
                <a:solidFill>
                  <a:schemeClr val="tx1"/>
                </a:solidFill>
              </a:rPr>
              <a:t>CERTIFICADOS DE PARTICIPACIÓN O ASISTENCIA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 CRONOGRAMA DE ACTIVIDADES </a:t>
            </a:r>
            <a:r>
              <a:rPr lang="es-ES" dirty="0" smtClean="0">
                <a:solidFill>
                  <a:schemeClr val="tx1"/>
                </a:solidFill>
              </a:rPr>
              <a:t>SEMANAL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97443" y="1541652"/>
            <a:ext cx="2482403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rgbClr val="FF0000"/>
                </a:solidFill>
              </a:rPr>
              <a:t>LO IMPORTANTE </a:t>
            </a:r>
          </a:p>
          <a:p>
            <a:pPr algn="just"/>
            <a:r>
              <a:rPr lang="es-CO" sz="1050" b="1" dirty="0">
                <a:solidFill>
                  <a:srgbClr val="FF0000"/>
                </a:solidFill>
              </a:rPr>
              <a:t>LOS SOPORTES FISICOS NO DEBEN TENER TACHONES, NI ENMENDADURAS, NI CORRECTOR, DILIGENCIADOS COMPLETAMENTE, CON LETRA LEGIBLE, COHERENTES, </a:t>
            </a:r>
            <a:r>
              <a:rPr lang="es-CO" sz="1050" b="1" dirty="0">
                <a:solidFill>
                  <a:srgbClr val="7030A0"/>
                </a:solidFill>
              </a:rPr>
              <a:t>SIN FIRMAS FALSIFICADAS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14080" y="1541652"/>
            <a:ext cx="2482403" cy="12234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rgbClr val="FF0000"/>
                </a:solidFill>
              </a:rPr>
              <a:t>LO IMPORTANTE </a:t>
            </a:r>
          </a:p>
          <a:p>
            <a:pPr algn="just"/>
            <a:r>
              <a:rPr lang="es-CO" sz="1050" b="1" dirty="0">
                <a:solidFill>
                  <a:srgbClr val="FF0000"/>
                </a:solidFill>
              </a:rPr>
              <a:t>EL REGISTRO FOTROGRÁFICO DEBE CORRESPONDER A LA ACTIVIDAD DE SE MOMENTO, QUE SE OBSERVE LA ACTIVIDAD, CON MARCA Y ROTULADO CON EL NOMBRE DE LA ACTIVIDAD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89996" y="3266588"/>
            <a:ext cx="2482403" cy="90024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rgbClr val="FF0000"/>
                </a:solidFill>
              </a:rPr>
              <a:t>LO IMPORTANTE </a:t>
            </a:r>
          </a:p>
          <a:p>
            <a:pPr algn="just"/>
            <a:r>
              <a:rPr lang="es-CO" sz="1050" b="1" dirty="0">
                <a:solidFill>
                  <a:srgbClr val="FF0000"/>
                </a:solidFill>
              </a:rPr>
              <a:t>LOS SOPORTES DIGITALES, DEBEN SER DILIGENCIADOS COMPLETAMENTE, COHERENTES CON EL REGISTRO FÍSICO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930717" y="1363294"/>
            <a:ext cx="2405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>
                <a:solidFill>
                  <a:schemeClr val="tx1"/>
                </a:solidFill>
              </a:rPr>
              <a:t>LOS SOPORTES SON LA EVIDENCIA DE LA REALIZACIÓN DE LAS ACTIVIDADES Y LA RESPECTIVA MATERIALIZACIÓN DEL PAGO PARA LA ENTIDAD, SIN SOPORTES O SOPORTES NO ADECUADOS ESTOS NO SERAN TENIDOS ENCUENTA EN EL MOMENTO DEL PAGO AFECTADO EL CUMPLIMIENTO DE LA CANTIDAD A EJECUTAR POR CADA PERFIL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239447" y="421802"/>
            <a:ext cx="461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SOPORTE PARA AUDITORIA Y EVALUACIÓN TÉCNICA, ADMINISTRATIVA Y FINANCIERA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3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A6673434-39A1-D281-5114-164A2BE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280FB67-02BC-CC55-5E7F-367E01D43198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218" name="Picture 2" descr="El poder de las preguntas: Cómo usarlas para obtener respuestas valiosas –  Signo De Interrogacion">
            <a:extLst>
              <a:ext uri="{FF2B5EF4-FFF2-40B4-BE49-F238E27FC236}">
                <a16:creationId xmlns:a16="http://schemas.microsoft.com/office/drawing/2014/main" xmlns="" id="{476B1A9E-2C6B-881B-0B53-C1C2785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7" y="634716"/>
            <a:ext cx="3583781" cy="35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2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E5AC763-79C4-F70E-BFF9-30D2EB14D1FC}"/>
              </a:ext>
            </a:extLst>
          </p:cNvPr>
          <p:cNvSpPr txBox="1"/>
          <p:nvPr/>
        </p:nvSpPr>
        <p:spPr>
          <a:xfrm>
            <a:off x="533916" y="375934"/>
            <a:ext cx="325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RANGO DE ACCIÓN Y DISTRIBUCIÓN</a:t>
            </a:r>
            <a:endParaRPr lang="es-CO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2B1A8F6-D918-102B-6E00-E70B0A2B7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460343"/>
              </p:ext>
            </p:extLst>
          </p:nvPr>
        </p:nvGraphicFramePr>
        <p:xfrm>
          <a:off x="1214650" y="1777462"/>
          <a:ext cx="6005016" cy="271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lipse 2"/>
          <p:cNvSpPr/>
          <p:nvPr/>
        </p:nvSpPr>
        <p:spPr>
          <a:xfrm>
            <a:off x="293427" y="1139589"/>
            <a:ext cx="8331959" cy="3951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2764952" y="1574853"/>
            <a:ext cx="776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HOGAR</a:t>
            </a:r>
            <a:endParaRPr lang="es-CO" sz="1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459406" y="1337480"/>
            <a:ext cx="90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59743" y="1926134"/>
            <a:ext cx="921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LABORAL</a:t>
            </a:r>
            <a:endParaRPr lang="es-CO" sz="1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34153" y="3870869"/>
            <a:ext cx="946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ESCOLAR</a:t>
            </a:r>
            <a:endParaRPr lang="es-CO" sz="1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531057" y="4633415"/>
            <a:ext cx="1057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105987" y="1451743"/>
            <a:ext cx="1328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COMUNITARIO</a:t>
            </a:r>
            <a:endParaRPr lang="es-CO" sz="1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380966" y="4302750"/>
            <a:ext cx="1267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INSTITUCIONAL</a:t>
            </a:r>
            <a:endParaRPr lang="es-CO" sz="1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16223" y="2735664"/>
            <a:ext cx="9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rgbClr val="7030A0"/>
                </a:solidFill>
              </a:rPr>
              <a:t>ENFOQUE DIFERENCIAL</a:t>
            </a:r>
            <a:endParaRPr lang="es-CO" sz="900" dirty="0">
              <a:solidFill>
                <a:srgbClr val="7030A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667609" y="2094072"/>
            <a:ext cx="9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PRIMERA INFANCIA</a:t>
            </a:r>
            <a:endParaRPr lang="es-CO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649384" y="2522175"/>
            <a:ext cx="766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INFANCIA</a:t>
            </a:r>
            <a:endParaRPr lang="es-CO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635054" y="3123976"/>
            <a:ext cx="10033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ADOLESENCIA</a:t>
            </a:r>
            <a:endParaRPr lang="es-CO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649384" y="2834373"/>
            <a:ext cx="796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JUVENTUD</a:t>
            </a:r>
            <a:endParaRPr lang="es-CO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667609" y="3436174"/>
            <a:ext cx="970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ADULTEZ</a:t>
            </a:r>
            <a:endParaRPr lang="es-CO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27183" y="3720193"/>
            <a:ext cx="670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VEJEZ</a:t>
            </a:r>
            <a:endParaRPr lang="es-CO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27143" y="4271972"/>
            <a:ext cx="982639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C00000"/>
                </a:solidFill>
              </a:rPr>
              <a:t>EQUIPO TRASVERSAL</a:t>
            </a:r>
          </a:p>
          <a:p>
            <a:pPr algn="ctr"/>
            <a:r>
              <a:rPr lang="es-ES" sz="600" dirty="0" smtClean="0">
                <a:solidFill>
                  <a:schemeClr val="tx1"/>
                </a:solidFill>
              </a:rPr>
              <a:t>TODAS LAS COMUNA Y CORREGIMIENTOS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91318" y="2644864"/>
            <a:ext cx="1279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METAS</a:t>
            </a:r>
            <a:endParaRPr lang="es-C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36218" y="3077075"/>
            <a:ext cx="1568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LINEAMIENTOS</a:t>
            </a:r>
            <a:endParaRPr lang="es-C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Flecha arriba y abajo 8"/>
          <p:cNvSpPr/>
          <p:nvPr/>
        </p:nvSpPr>
        <p:spPr>
          <a:xfrm>
            <a:off x="4508197" y="2902959"/>
            <a:ext cx="45719" cy="22280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/>
          <p:cNvSpPr txBox="1"/>
          <p:nvPr/>
        </p:nvSpPr>
        <p:spPr>
          <a:xfrm>
            <a:off x="7416217" y="2902959"/>
            <a:ext cx="1209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u="sng" dirty="0" smtClean="0"/>
              <a:t>PROBLEMATICAS</a:t>
            </a:r>
            <a:endParaRPr lang="es-CO" sz="9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7F95998B-3C9B-0775-876E-EF3855257803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34F624D-E6E7-E814-AC72-7B221919693A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236575" y="1495699"/>
            <a:ext cx="6395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tx1"/>
                </a:solidFill>
              </a:rPr>
              <a:t>¿</a:t>
            </a:r>
            <a:r>
              <a:rPr lang="es-CO" sz="4400" b="1" dirty="0" smtClean="0">
                <a:solidFill>
                  <a:schemeClr val="tx1"/>
                </a:solidFill>
              </a:rPr>
              <a:t>QUE VAMOS A REALIZAR?</a:t>
            </a:r>
            <a:endParaRPr lang="es-CO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6478" y="601770"/>
            <a:ext cx="397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LINEAMIENTO DE ACCIONES GLOBALES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2026" y="1119116"/>
            <a:ext cx="76598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FF0000"/>
                </a:solidFill>
              </a:rPr>
              <a:t>Inducción/</a:t>
            </a:r>
            <a:r>
              <a:rPr lang="es-CO" sz="1200" dirty="0" err="1">
                <a:solidFill>
                  <a:srgbClr val="FF0000"/>
                </a:solidFill>
              </a:rPr>
              <a:t>Reinducción</a:t>
            </a:r>
            <a:r>
              <a:rPr lang="es-CO" sz="12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CO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Asistencia a capacitaciones. Participación en actividades de formación concertadas con el equipo de supervisión, las cuales </a:t>
            </a:r>
            <a:r>
              <a:rPr lang="es-ES" sz="1200" dirty="0" smtClean="0"/>
              <a:t>están </a:t>
            </a:r>
            <a:r>
              <a:rPr lang="es-ES" sz="1200" dirty="0"/>
              <a:t>relacionadas con los componentes técnicos en el marco del contrato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Sesiones para el </a:t>
            </a:r>
            <a:r>
              <a:rPr lang="es-ES" sz="1200" dirty="0" smtClean="0"/>
              <a:t>análisis </a:t>
            </a:r>
            <a:r>
              <a:rPr lang="es-ES" sz="1200" dirty="0"/>
              <a:t>de casos, que requieran una evaluación interdisciplinaria para monitorear o potenciar las intervenciones realizadas, en las que se genera la respectiva conducta y plan de intervención interdisciplinario </a:t>
            </a:r>
            <a:r>
              <a:rPr lang="es-ES" sz="1200" dirty="0" smtClean="0"/>
              <a:t>concertado.</a:t>
            </a:r>
          </a:p>
          <a:p>
            <a:pPr algn="just"/>
            <a:endParaRPr lang="es-ES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Reuniones de equipo. Espacio semanal de planeación, seguimiento, coordinación y retroalimentación que se establezca según la dinámica de los equipos operativos y deberán tener el respectivo soporte de la gestión adelantada. Durante el espacio, se podrán coordinar en articulación con la supervisión espacios de capacitación, revisión de casos y construcción del plan de acción </a:t>
            </a:r>
            <a:r>
              <a:rPr lang="es-ES" sz="1200" dirty="0" smtClean="0"/>
              <a:t>semanal.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FF0000"/>
                </a:solidFill>
              </a:rPr>
              <a:t>Reconocimiento de terreno. Actividad que se genera  </a:t>
            </a:r>
            <a:r>
              <a:rPr lang="es-ES" sz="1200" u="sng" dirty="0">
                <a:solidFill>
                  <a:srgbClr val="FF0000"/>
                </a:solidFill>
              </a:rPr>
              <a:t>posterior al proceso de inducción y corresponde a la visita al territorio o escenario </a:t>
            </a:r>
            <a:r>
              <a:rPr lang="es-ES" sz="1200" dirty="0">
                <a:solidFill>
                  <a:srgbClr val="FF0000"/>
                </a:solidFill>
              </a:rPr>
              <a:t>previamente definido por la entidad, donde se asignaran los territorios y </a:t>
            </a:r>
            <a:r>
              <a:rPr lang="es-ES" sz="1200" dirty="0" err="1">
                <a:solidFill>
                  <a:srgbClr val="FF0000"/>
                </a:solidFill>
              </a:rPr>
              <a:t>microterritorios</a:t>
            </a:r>
            <a:r>
              <a:rPr lang="es-ES" sz="1200" dirty="0">
                <a:solidFill>
                  <a:srgbClr val="FF0000"/>
                </a:solidFill>
              </a:rPr>
              <a:t> a cada equipo y de la ubicación para el componente de salud mental, se identifican actores clave, instituciones presentes en el territorio, entre otros aspectos relevantes para el desarrollo de las intervenciones.</a:t>
            </a:r>
            <a:endParaRPr lang="es-CO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6478" y="601770"/>
            <a:ext cx="397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LINEAMIENTO DE ACCIONES GLOBALES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9196" y="1248770"/>
            <a:ext cx="7659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u="sng" dirty="0">
                <a:solidFill>
                  <a:srgbClr val="FF0000"/>
                </a:solidFill>
              </a:rPr>
              <a:t>Planeación Operativa</a:t>
            </a:r>
            <a:r>
              <a:rPr lang="es-ES" sz="1200" dirty="0">
                <a:solidFill>
                  <a:srgbClr val="FF0000"/>
                </a:solidFill>
              </a:rPr>
              <a:t>. Actividad que se deriva del </a:t>
            </a:r>
            <a:r>
              <a:rPr lang="es-ES" sz="1200" u="sng" dirty="0">
                <a:solidFill>
                  <a:srgbClr val="FF0000"/>
                </a:solidFill>
              </a:rPr>
              <a:t>proceso de inducción </a:t>
            </a:r>
            <a:r>
              <a:rPr lang="es-ES" sz="1200" dirty="0">
                <a:solidFill>
                  <a:srgbClr val="FF0000"/>
                </a:solidFill>
              </a:rPr>
              <a:t>y corresponde al reconocimiento y planeación inicial de trabajo en campo. Espacio generado para que el equipo de trabajo, teniendo como referencia los territorios y </a:t>
            </a:r>
            <a:r>
              <a:rPr lang="es-ES" sz="1200" dirty="0" err="1">
                <a:solidFill>
                  <a:srgbClr val="FF0000"/>
                </a:solidFill>
              </a:rPr>
              <a:t>microterritorios</a:t>
            </a:r>
            <a:r>
              <a:rPr lang="es-ES" sz="1200" dirty="0">
                <a:solidFill>
                  <a:srgbClr val="FF0000"/>
                </a:solidFill>
              </a:rPr>
              <a:t> definidos, realice la revisión de los registros de CAPS e identifique las familias en riesgo y con eventos de acuerdo a las prioridades definidas, generando su respectivo plan de acción. Así mismo establezca las dinámicas de planeación operativa a desarrollar según entornos, revisen la documentación técnica, bases de datos, herramientas e instrumentos, y  adelanten gestiones de coordinación con otros actores, entre otros aspectos operativos requeridos</a:t>
            </a:r>
            <a:r>
              <a:rPr lang="es-ES" sz="1200" dirty="0" smtClean="0">
                <a:solidFill>
                  <a:srgbClr val="FF0000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Reuniones administrativas. Espacio disponible para la interacción entre el equipo coordinador de la ESE y el talento humano de los equipos de salud. Se </a:t>
            </a:r>
            <a:r>
              <a:rPr lang="es-ES" sz="1200" dirty="0" smtClean="0">
                <a:solidFill>
                  <a:schemeClr val="tx1"/>
                </a:solidFill>
              </a:rPr>
              <a:t>podrán </a:t>
            </a:r>
            <a:r>
              <a:rPr lang="es-ES" sz="1200" dirty="0">
                <a:solidFill>
                  <a:schemeClr val="tx1"/>
                </a:solidFill>
              </a:rPr>
              <a:t>realizar entre otras acciones: gestiones internas, retroalimentación y entrega de la información correspondiente a la ejecución por parte del talento humano de los equipos de salud al equipo administrativo de la ESE</a:t>
            </a:r>
            <a:r>
              <a:rPr lang="es-ES" sz="12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Construcción de herramientas para el desarrollo de las actividades. Los miembros del equipo, podrán documentar la revisión de documentos, y presentar propuestas relacionadas con ajustes, retroalimentación o elaboración de los documentos del PIC, según su rol. </a:t>
            </a:r>
            <a:endParaRPr lang="es-CO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6478" y="601770"/>
            <a:ext cx="397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PLANEACIÓN OPERATIVA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57702" y="1173708"/>
            <a:ext cx="67556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Relación de actores por entorno y territorio.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La </a:t>
            </a:r>
            <a:r>
              <a:rPr lang="es-ES" dirty="0">
                <a:solidFill>
                  <a:schemeClr val="tx1"/>
                </a:solidFill>
              </a:rPr>
              <a:t>revisión de los registros de CAPS e identifique las familias en riesgo y con eventos de acuerdo a las prioridades </a:t>
            </a:r>
            <a:r>
              <a:rPr lang="es-ES" dirty="0" smtClean="0">
                <a:solidFill>
                  <a:schemeClr val="tx1"/>
                </a:solidFill>
              </a:rPr>
              <a:t>definidas.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Meta.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Lineamiento.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Concertación (fecha, logística, etc.)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</a:t>
            </a:r>
            <a:r>
              <a:rPr lang="es-ES" dirty="0" smtClean="0"/>
              <a:t>a metodología.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Desarrollo de la actividad.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Cargue en el SICAPS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93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0597" y="465292"/>
            <a:ext cx="397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ACTORES POR EL ENTORNO Y TERRITORIO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67134" y="1610436"/>
            <a:ext cx="4653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Directorio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Instituciones educativas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CDI / Jardines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HCB / DIMF / FAMI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Centros penitenciarios y centros de protección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Centros de larga estancia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Centros día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Centros comerciales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Universidades / Institutos técnicos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Lideres comunitarios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20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0597" y="465292"/>
            <a:ext cx="397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ACTORES POR EL ENTORNO Y TERRITORIO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18103"/>
              </p:ext>
            </p:extLst>
          </p:nvPr>
        </p:nvGraphicFramePr>
        <p:xfrm>
          <a:off x="229264" y="1326389"/>
          <a:ext cx="8521700" cy="3068572"/>
        </p:xfrm>
        <a:graphic>
          <a:graphicData uri="http://schemas.openxmlformats.org/drawingml/2006/table">
            <a:tbl>
              <a:tblPr/>
              <a:tblGrid>
                <a:gridCol w="1549785"/>
                <a:gridCol w="796064"/>
                <a:gridCol w="575876"/>
                <a:gridCol w="711377"/>
                <a:gridCol w="923096"/>
                <a:gridCol w="779127"/>
                <a:gridCol w="516595"/>
                <a:gridCol w="889221"/>
                <a:gridCol w="882869"/>
                <a:gridCol w="897690"/>
              </a:tblGrid>
              <a:tr h="6353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Equipo Básico de Salud (EBS)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INSTITUCIONES EDUCATIVAS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CDI / JARDINES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HCB / DIMF / FAMI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PENITENCIARIOS / CENTROS DE PROTECCION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CENTROS DE LARGA ESTANCIA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CENTROS DIA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CENTROS COMERCIALES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/ INSTITUTOS TECNICOS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LIDERES COMUNITARIOS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082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Territorio 1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/ Cumanday / Ciudadela del Norte / Estación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1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082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Territorio 2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Universitaria / Palogrande / Nuevo Horizonte / Ecoturisco 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1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082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Territorio 3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Macarena / Atardeceres / La Fuente / Tesorito 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1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082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Territorio 4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Corregimiento El Remanso / Manantial / Colombia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364" y="586854"/>
            <a:ext cx="3732663" cy="313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85013"/>
              </p:ext>
            </p:extLst>
          </p:nvPr>
        </p:nvGraphicFramePr>
        <p:xfrm>
          <a:off x="300252" y="-11829"/>
          <a:ext cx="8679977" cy="5158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455"/>
                <a:gridCol w="1190455"/>
                <a:gridCol w="1190455"/>
                <a:gridCol w="1190455"/>
                <a:gridCol w="1190455"/>
                <a:gridCol w="1071412"/>
                <a:gridCol w="1071412"/>
                <a:gridCol w="584878"/>
              </a:tblGrid>
              <a:tr h="23954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Territorio 1</a:t>
                      </a:r>
                      <a:br>
                        <a:rPr lang="es-ES" sz="800" u="none" strike="noStrike" dirty="0">
                          <a:effectLst/>
                        </a:rPr>
                      </a:br>
                      <a:r>
                        <a:rPr lang="es-ES" sz="800" u="none" strike="noStrike" dirty="0">
                          <a:effectLst/>
                        </a:rPr>
                        <a:t>San </a:t>
                      </a:r>
                      <a:r>
                        <a:rPr lang="es-ES" sz="800" u="none" strike="noStrike" dirty="0" err="1">
                          <a:effectLst/>
                        </a:rPr>
                        <a:t>Jose</a:t>
                      </a:r>
                      <a:r>
                        <a:rPr lang="es-ES" sz="800" u="none" strike="noStrike" dirty="0">
                          <a:effectLst/>
                        </a:rPr>
                        <a:t> / </a:t>
                      </a:r>
                      <a:r>
                        <a:rPr lang="es-ES" sz="800" u="none" strike="noStrike" dirty="0" err="1">
                          <a:effectLst/>
                        </a:rPr>
                        <a:t>Cumanday</a:t>
                      </a:r>
                      <a:r>
                        <a:rPr lang="es-ES" sz="800" u="none" strike="noStrike" dirty="0">
                          <a:effectLst/>
                        </a:rPr>
                        <a:t> / Ciudadela del Norte / Estación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8" marR="4188" marT="4188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72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</a:rPr>
                        <a:t>COMUNA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INSTITUCION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DIRECCION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BARRIO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NUMERO DE CONTACTO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NOMBRE DE CONTACTO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CORREO ELECTRONICO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NUMERO DE</a:t>
                      </a:r>
                      <a:br>
                        <a:rPr lang="es-CO" sz="800" u="none" strike="noStrike">
                          <a:effectLst/>
                        </a:rPr>
                      </a:br>
                      <a:r>
                        <a:rPr lang="es-CO" sz="800" u="none" strike="noStrike">
                          <a:effectLst/>
                        </a:rPr>
                        <a:t> ADULTOS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35729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COMUNA CUMANDAY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HOGAR GERIATRICO TEJIENDO LAZOS DE AMOR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CLLE 23 N. 24 - 27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CENTRO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3182745803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DIANA MILENA GOMEZ MARTINEZ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4"/>
                        </a:rPr>
                        <a:t>hogargeriatricotejiendoamor@gmail.com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22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239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HOGAR PARCERITOS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CRA 23  N. 18-42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CENTRO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3156848895 - 3023419975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JOAN ALEXIS REINOSA DUQUE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5"/>
                        </a:rPr>
                        <a:t>hogarparceritos@gmail.com 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3572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CASA HOGAR LOS CONSENTIDOS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CLLE 37 N. 23 - 68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FUNDADORES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3233068749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LUCY YANETH AGUIRRE GRANADOS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estebangarciaaguirre70@gmail.com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12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239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FUNDACIÓN SOCIAL RENACER DE DIOS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CRA 21 N. 26-12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CENTRO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3154419497 -3216376329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CARLOS  MARIO RESTREPO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6"/>
                        </a:rPr>
                        <a:t>carlosleonrestrepo@hotmail.com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29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239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HOGAR SAN JUDAS TADEO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CRA 24 N. 23-56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SAN JOAQUIN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3207619908 . 6068704332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LINA MARIA VALENCIA ORTIZ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7"/>
                        </a:rPr>
                        <a:t>tiernalina10@hotmail.com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13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2395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COMUNA SAN JOSÉ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FUNDACIÓN SANTA TERESITA DE JESÚS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CRA 17 N. 21-49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GALERIA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3195455134 . 3133573603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ANDREA FLOREZ MARIN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8"/>
                        </a:rPr>
                        <a:t>f.santateresita0024@gmail.com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14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35729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</a:rPr>
                        <a:t>COMUNA LA ESTACION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ASOCIACIÓN DE LAS LUISAS DE MARILLAC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CRA 25 N. 49-08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LLERAS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6068851619- 3128015479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BLANCA RESTREPO GIRALDO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luisasmarillac@hotmail.com.co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475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CENTRO DE PROMOCION INTEGRAL SAN PEDRO CLAVER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CLLE 50 N. 28 -10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VERSALLES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6068855170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HNA ADELA ESTRADA PANTOJA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trabajosocial@hogarsanpedroclaver.org </a:t>
                      </a:r>
                      <a:br>
                        <a:rPr lang="es-CO" sz="800" u="none" strike="noStrike">
                          <a:effectLst/>
                        </a:rPr>
                      </a:br>
                      <a:r>
                        <a:rPr lang="es-CO" sz="800" u="none" strike="noStrike">
                          <a:effectLst/>
                        </a:rPr>
                        <a:t>cpispc@hotmail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68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3572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FUNDACION HOGAR DE LA DIVINA MISERICORDIA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CLLE 49 N. 24 - 36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LLERAS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3212798390   -3219903933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GLORIA MATILDE RESTREPO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9"/>
                        </a:rPr>
                        <a:t>hdivinamisericordia@hotmail.com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50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475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FUNDACION HOGAR SAN FRANCISCO DE ASIS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CRA 24  N. 45-70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</a:rPr>
                        <a:t>LLERAS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6068859800 - 3135916175  3116473856 – 3107232697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ANDRES FELIPE GIRALDO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10"/>
                        </a:rPr>
                        <a:t>fundacion_sanfrancisco@hotmail.com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239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HOGAR DE PASO MI JESÙS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CLLE 50A N. 26 B -02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VERSALLES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3206451831- 3135298779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MARIA NHORA ARIAS ARCINIEGAS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11"/>
                        </a:rPr>
                        <a:t>hogardepasomijesus@hotmail.es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74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239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HOGAR DEL ADULTO MAYOR LUZ DE VIDA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CLLE 49A N. 21- 21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VERSALLES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3116475186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GLORIA VINASCO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12"/>
                        </a:rPr>
                        <a:t>gloriahogar@gmail.com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3572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HOGAR SANTA MARIA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CRA 24 N. 46-47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LLERAS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3104469933 - 3207011772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ANGELA MARIA BETANCOURTH ACUÑA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13"/>
                        </a:rPr>
                        <a:t>jmjdjmlm62@gmail.com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18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  <a:tr h="239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DULCE HOGAR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CLLE 48 N. 20-111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SAN JORGE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3217225762 -3122723445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SANDRA JOHANA LAGOS PEREZ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  <a:hlinkClick r:id="rId14"/>
                        </a:rPr>
                        <a:t>sandilakes@hotmail.com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</a:rPr>
                        <a:t>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9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1911</Words>
  <Application>Microsoft Office PowerPoint</Application>
  <PresentationFormat>Presentación en pantalla (16:9)</PresentationFormat>
  <Paragraphs>489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Montserrat Black</vt:lpstr>
      <vt:lpstr>Calibri</vt:lpstr>
      <vt:lpstr>Rockwell</vt:lpstr>
      <vt:lpstr>Arial</vt:lpstr>
      <vt:lpstr>Wingdings</vt:lpstr>
      <vt:lpstr>Montserrat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cp:lastModifiedBy>Julian Esteban Linares Montes</cp:lastModifiedBy>
  <cp:revision>39</cp:revision>
  <dcterms:modified xsi:type="dcterms:W3CDTF">2025-04-02T17:19:45Z</dcterms:modified>
</cp:coreProperties>
</file>