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73" r:id="rId3"/>
    <p:sldId id="272" r:id="rId4"/>
    <p:sldId id="289" r:id="rId5"/>
    <p:sldId id="290" r:id="rId6"/>
    <p:sldId id="280" r:id="rId7"/>
    <p:sldId id="295" r:id="rId8"/>
    <p:sldId id="294" r:id="rId9"/>
    <p:sldId id="278" r:id="rId10"/>
    <p:sldId id="292" r:id="rId11"/>
    <p:sldId id="261" r:id="rId12"/>
    <p:sldId id="260" r:id="rId13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15"/>
      <p:bold r:id="rId16"/>
    </p:embeddedFont>
    <p:embeddedFont>
      <p:font typeface="Bodoni MT Black" panose="02070A03080606020203" pitchFamily="18" charset="0"/>
      <p:bold r:id="rId17"/>
      <p:boldItalic r:id="rId18"/>
    </p:embeddedFont>
    <p:embeddedFont>
      <p:font typeface="Century Schoolbook" panose="02040604050505020304" pitchFamily="18" charset="0"/>
      <p:regular r:id="rId19"/>
      <p:bold r:id="rId20"/>
      <p:italic r:id="rId21"/>
      <p:boldItalic r:id="rId22"/>
    </p:embeddedFont>
    <p:embeddedFont>
      <p:font typeface="Montserrat Black" panose="00000A00000000000000" pitchFamily="2" charset="0"/>
      <p:bold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29C7FF"/>
    <a:srgbClr val="E3F3EE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5B77B3-1B28-4EA1-B198-76A2CFEE42B2}" v="247" dt="2025-04-02T17:13:08.252"/>
    <p1510:client id="{07037568-7977-477E-159F-8C7DC8970695}" v="601" dt="2025-04-03T02:33:20.889"/>
    <p1510:client id="{AE6E932D-3D8F-D40B-AEEF-14CE4975326F}" v="1" dt="2025-04-03T21:43:03.333"/>
    <p1510:client id="{D7054A52-9D71-A50F-8A33-738E25038BD3}" v="223" dt="2025-04-03T19:21:10.9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73" autoAdjust="0"/>
  </p:normalViewPr>
  <p:slideViewPr>
    <p:cSldViewPr snapToGrid="0">
      <p:cViewPr varScale="1">
        <p:scale>
          <a:sx n="137" d="100"/>
          <a:sy n="137" d="100"/>
        </p:scale>
        <p:origin x="198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92E80D-5EFE-4B75-BC98-54F3AB4C8859}" type="doc">
      <dgm:prSet loTypeId="urn:microsoft.com/office/officeart/2005/8/layout/cycle2" loCatId="cycle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9E77E46B-DA57-471B-B077-3AA624107B62}">
      <dgm:prSet phldrT="[Texto]" custT="1"/>
      <dgm:spPr>
        <a:gradFill flip="none" rotWithShape="0">
          <a:gsLst>
            <a:gs pos="0">
              <a:srgbClr val="C00000">
                <a:tint val="66000"/>
                <a:satMod val="160000"/>
              </a:srgbClr>
            </a:gs>
            <a:gs pos="50000">
              <a:srgbClr val="C00000">
                <a:tint val="44500"/>
                <a:satMod val="160000"/>
              </a:srgbClr>
            </a:gs>
            <a:gs pos="100000">
              <a:srgbClr val="C00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s-CO" sz="1000" b="1" dirty="0">
              <a:solidFill>
                <a:schemeClr val="tx1"/>
              </a:solidFill>
            </a:rPr>
            <a:t>IDENTIFICAR SIGNOS DE ALARMA -  PELIGRO</a:t>
          </a:r>
        </a:p>
      </dgm:t>
    </dgm:pt>
    <dgm:pt modelId="{9AD7DC62-4FED-40D2-9773-CA13F4E6A73D}" type="parTrans" cxnId="{55253AD7-281D-4236-88EC-59982EA5C5A1}">
      <dgm:prSet/>
      <dgm:spPr/>
      <dgm:t>
        <a:bodyPr/>
        <a:lstStyle/>
        <a:p>
          <a:endParaRPr lang="es-CO"/>
        </a:p>
      </dgm:t>
    </dgm:pt>
    <dgm:pt modelId="{E0FF04F3-D1A8-470E-979E-502B9EE95F18}" type="sibTrans" cxnId="{55253AD7-281D-4236-88EC-59982EA5C5A1}">
      <dgm:prSet/>
      <dgm:spPr/>
      <dgm:t>
        <a:bodyPr/>
        <a:lstStyle/>
        <a:p>
          <a:endParaRPr lang="es-CO"/>
        </a:p>
      </dgm:t>
    </dgm:pt>
    <dgm:pt modelId="{BD678C98-62B9-4DB4-B5EE-5C04B90C5934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CO" sz="1000" b="1" dirty="0">
              <a:solidFill>
                <a:schemeClr val="accent5">
                  <a:lumMod val="75000"/>
                </a:schemeClr>
              </a:solidFill>
            </a:rPr>
            <a:t>EVALUAR Y CLASIFICAR AL NIÑO</a:t>
          </a:r>
        </a:p>
      </dgm:t>
    </dgm:pt>
    <dgm:pt modelId="{43F3B4E0-A3A7-445A-AB92-4DB2DAA6282B}" type="parTrans" cxnId="{1C3C3595-5FD3-433F-9AB0-2BBBD9A232FA}">
      <dgm:prSet/>
      <dgm:spPr/>
      <dgm:t>
        <a:bodyPr/>
        <a:lstStyle/>
        <a:p>
          <a:endParaRPr lang="es-CO"/>
        </a:p>
      </dgm:t>
    </dgm:pt>
    <dgm:pt modelId="{CD1E4571-1544-4E05-AFB3-E3D7502AC557}" type="sibTrans" cxnId="{1C3C3595-5FD3-433F-9AB0-2BBBD9A232FA}">
      <dgm:prSet/>
      <dgm:spPr/>
      <dgm:t>
        <a:bodyPr/>
        <a:lstStyle/>
        <a:p>
          <a:endParaRPr lang="es-CO"/>
        </a:p>
      </dgm:t>
    </dgm:pt>
    <dgm:pt modelId="{F0F571BD-4B38-4AB0-BB12-80FA04C51ED2}">
      <dgm:prSet phldrT="[Texto]" custT="1"/>
      <dgm:spPr>
        <a:solidFill>
          <a:schemeClr val="accent4">
            <a:lumMod val="75000"/>
            <a:alpha val="57000"/>
          </a:schemeClr>
        </a:solidFill>
      </dgm:spPr>
      <dgm:t>
        <a:bodyPr/>
        <a:lstStyle/>
        <a:p>
          <a:r>
            <a:rPr lang="es-CO" sz="1000" b="1" dirty="0">
              <a:solidFill>
                <a:srgbClr val="339933"/>
              </a:solidFill>
            </a:rPr>
            <a:t>VERIFICAR ESTADO NUTRICIONAL</a:t>
          </a:r>
        </a:p>
      </dgm:t>
    </dgm:pt>
    <dgm:pt modelId="{77A8F01B-C26D-4C86-985F-466C6E8C1949}" type="parTrans" cxnId="{994FE23E-34AB-41ED-9773-8AC921CBF712}">
      <dgm:prSet/>
      <dgm:spPr/>
      <dgm:t>
        <a:bodyPr/>
        <a:lstStyle/>
        <a:p>
          <a:endParaRPr lang="es-CO"/>
        </a:p>
      </dgm:t>
    </dgm:pt>
    <dgm:pt modelId="{71D0AAF9-8C29-4CDC-9B55-A9DC4A3534B6}" type="sibTrans" cxnId="{994FE23E-34AB-41ED-9773-8AC921CBF712}">
      <dgm:prSet/>
      <dgm:spPr>
        <a:solidFill>
          <a:srgbClr val="29C7FF"/>
        </a:solidFill>
      </dgm:spPr>
      <dgm:t>
        <a:bodyPr/>
        <a:lstStyle/>
        <a:p>
          <a:endParaRPr lang="es-CO"/>
        </a:p>
      </dgm:t>
    </dgm:pt>
    <dgm:pt modelId="{1C868E0A-BDBB-4FE7-910C-9721A04A6668}">
      <dgm:prSet phldrT="[Texto]" custT="1"/>
      <dgm:spPr>
        <a:solidFill>
          <a:schemeClr val="accent5">
            <a:alpha val="55000"/>
          </a:schemeClr>
        </a:solidFill>
      </dgm:spPr>
      <dgm:t>
        <a:bodyPr/>
        <a:lstStyle/>
        <a:p>
          <a:r>
            <a:rPr lang="es-CO" sz="900" b="1" dirty="0">
              <a:solidFill>
                <a:srgbClr val="7030A0"/>
              </a:solidFill>
            </a:rPr>
            <a:t>CANALIZACION RUTA DE ATENCION PI - I</a:t>
          </a:r>
        </a:p>
      </dgm:t>
    </dgm:pt>
    <dgm:pt modelId="{8A3134A6-37B0-40F9-A1F5-70EA72D76675}" type="parTrans" cxnId="{A781438F-D9BD-44C0-9054-B394860260D8}">
      <dgm:prSet/>
      <dgm:spPr/>
      <dgm:t>
        <a:bodyPr/>
        <a:lstStyle/>
        <a:p>
          <a:endParaRPr lang="es-CO"/>
        </a:p>
      </dgm:t>
    </dgm:pt>
    <dgm:pt modelId="{E6770496-6356-4D97-98D3-AF3A0FC0B535}" type="sibTrans" cxnId="{A781438F-D9BD-44C0-9054-B394860260D8}">
      <dgm:prSet/>
      <dgm:spPr/>
      <dgm:t>
        <a:bodyPr/>
        <a:lstStyle/>
        <a:p>
          <a:endParaRPr lang="es-CO"/>
        </a:p>
      </dgm:t>
    </dgm:pt>
    <dgm:pt modelId="{0927C0A3-7DE9-4CFA-958F-056B1EB9A806}">
      <dgm:prSet phldrT="[Texto]"/>
      <dgm:spPr>
        <a:solidFill>
          <a:srgbClr val="29C7FF"/>
        </a:solidFill>
      </dgm:spPr>
      <dgm:t>
        <a:bodyPr/>
        <a:lstStyle/>
        <a:p>
          <a:r>
            <a:rPr lang="es-CO" dirty="0"/>
            <a:t>CUIDADO EN EL HOGAR </a:t>
          </a:r>
        </a:p>
      </dgm:t>
    </dgm:pt>
    <dgm:pt modelId="{85EAE150-C711-455C-A9DC-B796357020E3}" type="parTrans" cxnId="{09E59870-420D-4A72-96DD-BF51272D41D4}">
      <dgm:prSet/>
      <dgm:spPr/>
      <dgm:t>
        <a:bodyPr/>
        <a:lstStyle/>
        <a:p>
          <a:endParaRPr lang="es-CO"/>
        </a:p>
      </dgm:t>
    </dgm:pt>
    <dgm:pt modelId="{B1F1A740-03AD-472B-B942-D6D3CC3AE864}" type="sibTrans" cxnId="{09E59870-420D-4A72-96DD-BF51272D41D4}">
      <dgm:prSet/>
      <dgm:spPr/>
      <dgm:t>
        <a:bodyPr/>
        <a:lstStyle/>
        <a:p>
          <a:endParaRPr lang="es-CO"/>
        </a:p>
      </dgm:t>
    </dgm:pt>
    <dgm:pt modelId="{E3D4A9CA-8CC4-41C8-8422-71A8EC3CD64E}" type="pres">
      <dgm:prSet presAssocID="{5D92E80D-5EFE-4B75-BC98-54F3AB4C8859}" presName="cycle" presStyleCnt="0">
        <dgm:presLayoutVars>
          <dgm:dir/>
          <dgm:resizeHandles val="exact"/>
        </dgm:presLayoutVars>
      </dgm:prSet>
      <dgm:spPr/>
    </dgm:pt>
    <dgm:pt modelId="{11C1F647-F95C-4E1C-90AF-A10C9C7397DD}" type="pres">
      <dgm:prSet presAssocID="{9E77E46B-DA57-471B-B077-3AA624107B62}" presName="node" presStyleLbl="node1" presStyleIdx="0" presStyleCnt="5" custScaleX="106428" custScaleY="100065">
        <dgm:presLayoutVars>
          <dgm:bulletEnabled val="1"/>
        </dgm:presLayoutVars>
      </dgm:prSet>
      <dgm:spPr/>
    </dgm:pt>
    <dgm:pt modelId="{1338246E-48C4-4CCE-B0EA-F58610AB04FD}" type="pres">
      <dgm:prSet presAssocID="{E0FF04F3-D1A8-470E-979E-502B9EE95F18}" presName="sibTrans" presStyleLbl="sibTrans2D1" presStyleIdx="0" presStyleCnt="5" custScaleX="149029"/>
      <dgm:spPr/>
    </dgm:pt>
    <dgm:pt modelId="{9CC5EEFA-383F-4515-81F6-4530A212FA81}" type="pres">
      <dgm:prSet presAssocID="{E0FF04F3-D1A8-470E-979E-502B9EE95F18}" presName="connectorText" presStyleLbl="sibTrans2D1" presStyleIdx="0" presStyleCnt="5"/>
      <dgm:spPr/>
    </dgm:pt>
    <dgm:pt modelId="{82A75CFD-449F-4FDB-AF75-44FDBB376D72}" type="pres">
      <dgm:prSet presAssocID="{BD678C98-62B9-4DB4-B5EE-5C04B90C5934}" presName="node" presStyleLbl="node1" presStyleIdx="1" presStyleCnt="5" custScaleX="108045">
        <dgm:presLayoutVars>
          <dgm:bulletEnabled val="1"/>
        </dgm:presLayoutVars>
      </dgm:prSet>
      <dgm:spPr/>
    </dgm:pt>
    <dgm:pt modelId="{3DF5F062-B404-459E-86A5-689C3F69CFE0}" type="pres">
      <dgm:prSet presAssocID="{CD1E4571-1544-4E05-AFB3-E3D7502AC557}" presName="sibTrans" presStyleLbl="sibTrans2D1" presStyleIdx="1" presStyleCnt="5" custScaleX="115896"/>
      <dgm:spPr/>
    </dgm:pt>
    <dgm:pt modelId="{FCE2B91D-4BDC-48F0-8782-512C93DC7EA7}" type="pres">
      <dgm:prSet presAssocID="{CD1E4571-1544-4E05-AFB3-E3D7502AC557}" presName="connectorText" presStyleLbl="sibTrans2D1" presStyleIdx="1" presStyleCnt="5"/>
      <dgm:spPr/>
    </dgm:pt>
    <dgm:pt modelId="{C6A2F2DB-11CA-48F0-A499-690ABC110628}" type="pres">
      <dgm:prSet presAssocID="{F0F571BD-4B38-4AB0-BB12-80FA04C51ED2}" presName="node" presStyleLbl="node1" presStyleIdx="2" presStyleCnt="5" custScaleX="115798">
        <dgm:presLayoutVars>
          <dgm:bulletEnabled val="1"/>
        </dgm:presLayoutVars>
      </dgm:prSet>
      <dgm:spPr/>
    </dgm:pt>
    <dgm:pt modelId="{9FD4DF80-D7C1-4E9D-B439-C95199D377F3}" type="pres">
      <dgm:prSet presAssocID="{71D0AAF9-8C29-4CDC-9B55-A9DC4A3534B6}" presName="sibTrans" presStyleLbl="sibTrans2D1" presStyleIdx="2" presStyleCnt="5" custScaleX="136873"/>
      <dgm:spPr/>
    </dgm:pt>
    <dgm:pt modelId="{DDE2F7EE-06E4-4704-B9D4-A4C019DC0128}" type="pres">
      <dgm:prSet presAssocID="{71D0AAF9-8C29-4CDC-9B55-A9DC4A3534B6}" presName="connectorText" presStyleLbl="sibTrans2D1" presStyleIdx="2" presStyleCnt="5"/>
      <dgm:spPr/>
    </dgm:pt>
    <dgm:pt modelId="{2A642A68-F5FC-4631-9271-65EEA5ABDCD4}" type="pres">
      <dgm:prSet presAssocID="{1C868E0A-BDBB-4FE7-910C-9721A04A6668}" presName="node" presStyleLbl="node1" presStyleIdx="3" presStyleCnt="5" custScaleX="113872" custScaleY="97524" custRadScaleRad="103387" custRadScaleInc="446">
        <dgm:presLayoutVars>
          <dgm:bulletEnabled val="1"/>
        </dgm:presLayoutVars>
      </dgm:prSet>
      <dgm:spPr/>
    </dgm:pt>
    <dgm:pt modelId="{6FE085FE-0025-4D61-9B7C-37540A9170A1}" type="pres">
      <dgm:prSet presAssocID="{E6770496-6356-4D97-98D3-AF3A0FC0B535}" presName="sibTrans" presStyleLbl="sibTrans2D1" presStyleIdx="3" presStyleCnt="5" custScaleX="142517" custLinFactNeighborX="-33912" custLinFactNeighborY="10118"/>
      <dgm:spPr/>
    </dgm:pt>
    <dgm:pt modelId="{CA142A0C-392C-4CE2-B2CB-7C2B41F6CD89}" type="pres">
      <dgm:prSet presAssocID="{E6770496-6356-4D97-98D3-AF3A0FC0B535}" presName="connectorText" presStyleLbl="sibTrans2D1" presStyleIdx="3" presStyleCnt="5"/>
      <dgm:spPr/>
    </dgm:pt>
    <dgm:pt modelId="{F1AB50D4-057E-49D1-BABE-C31A28491492}" type="pres">
      <dgm:prSet presAssocID="{0927C0A3-7DE9-4CFA-958F-056B1EB9A806}" presName="node" presStyleLbl="node1" presStyleIdx="4" presStyleCnt="5" custScaleX="114570" custScaleY="105697" custRadScaleRad="111558" custRadScaleInc="-7309">
        <dgm:presLayoutVars>
          <dgm:bulletEnabled val="1"/>
        </dgm:presLayoutVars>
      </dgm:prSet>
      <dgm:spPr/>
    </dgm:pt>
    <dgm:pt modelId="{086299FF-743E-4A58-8E81-77C3C8F654F8}" type="pres">
      <dgm:prSet presAssocID="{B1F1A740-03AD-472B-B942-D6D3CC3AE864}" presName="sibTrans" presStyleLbl="sibTrans2D1" presStyleIdx="4" presStyleCnt="5" custAng="5045556" custScaleY="142473"/>
      <dgm:spPr>
        <a:prstGeom prst="upDownArrow">
          <a:avLst/>
        </a:prstGeom>
      </dgm:spPr>
    </dgm:pt>
    <dgm:pt modelId="{ECA2529B-845A-4CC3-85BE-C7A9C586FEE3}" type="pres">
      <dgm:prSet presAssocID="{B1F1A740-03AD-472B-B942-D6D3CC3AE864}" presName="connectorText" presStyleLbl="sibTrans2D1" presStyleIdx="4" presStyleCnt="5"/>
      <dgm:spPr/>
    </dgm:pt>
  </dgm:ptLst>
  <dgm:cxnLst>
    <dgm:cxn modelId="{C5A9D00D-FADB-49EC-AFE9-0D4613FEC7F9}" type="presOf" srcId="{CD1E4571-1544-4E05-AFB3-E3D7502AC557}" destId="{FCE2B91D-4BDC-48F0-8782-512C93DC7EA7}" srcOrd="1" destOrd="0" presId="urn:microsoft.com/office/officeart/2005/8/layout/cycle2"/>
    <dgm:cxn modelId="{9ADE2D15-D561-44DC-86D6-17104A85B264}" type="presOf" srcId="{B1F1A740-03AD-472B-B942-D6D3CC3AE864}" destId="{086299FF-743E-4A58-8E81-77C3C8F654F8}" srcOrd="0" destOrd="0" presId="urn:microsoft.com/office/officeart/2005/8/layout/cycle2"/>
    <dgm:cxn modelId="{75DA3B18-2361-435B-830D-AF60AD7D30DE}" type="presOf" srcId="{5D92E80D-5EFE-4B75-BC98-54F3AB4C8859}" destId="{E3D4A9CA-8CC4-41C8-8422-71A8EC3CD64E}" srcOrd="0" destOrd="0" presId="urn:microsoft.com/office/officeart/2005/8/layout/cycle2"/>
    <dgm:cxn modelId="{99C8C129-EECE-462E-8B77-8950C8BE361B}" type="presOf" srcId="{E6770496-6356-4D97-98D3-AF3A0FC0B535}" destId="{6FE085FE-0025-4D61-9B7C-37540A9170A1}" srcOrd="0" destOrd="0" presId="urn:microsoft.com/office/officeart/2005/8/layout/cycle2"/>
    <dgm:cxn modelId="{4CEDE039-43C9-42C3-B71D-FB344CC29A57}" type="presOf" srcId="{F0F571BD-4B38-4AB0-BB12-80FA04C51ED2}" destId="{C6A2F2DB-11CA-48F0-A499-690ABC110628}" srcOrd="0" destOrd="0" presId="urn:microsoft.com/office/officeart/2005/8/layout/cycle2"/>
    <dgm:cxn modelId="{994FE23E-34AB-41ED-9773-8AC921CBF712}" srcId="{5D92E80D-5EFE-4B75-BC98-54F3AB4C8859}" destId="{F0F571BD-4B38-4AB0-BB12-80FA04C51ED2}" srcOrd="2" destOrd="0" parTransId="{77A8F01B-C26D-4C86-985F-466C6E8C1949}" sibTransId="{71D0AAF9-8C29-4CDC-9B55-A9DC4A3534B6}"/>
    <dgm:cxn modelId="{F2400665-6711-4A48-BA61-08336166F19E}" type="presOf" srcId="{71D0AAF9-8C29-4CDC-9B55-A9DC4A3534B6}" destId="{9FD4DF80-D7C1-4E9D-B439-C95199D377F3}" srcOrd="0" destOrd="0" presId="urn:microsoft.com/office/officeart/2005/8/layout/cycle2"/>
    <dgm:cxn modelId="{09E59870-420D-4A72-96DD-BF51272D41D4}" srcId="{5D92E80D-5EFE-4B75-BC98-54F3AB4C8859}" destId="{0927C0A3-7DE9-4CFA-958F-056B1EB9A806}" srcOrd="4" destOrd="0" parTransId="{85EAE150-C711-455C-A9DC-B796357020E3}" sibTransId="{B1F1A740-03AD-472B-B942-D6D3CC3AE864}"/>
    <dgm:cxn modelId="{A5458057-00AF-4A81-9A66-327195B0050D}" type="presOf" srcId="{E6770496-6356-4D97-98D3-AF3A0FC0B535}" destId="{CA142A0C-392C-4CE2-B2CB-7C2B41F6CD89}" srcOrd="1" destOrd="0" presId="urn:microsoft.com/office/officeart/2005/8/layout/cycle2"/>
    <dgm:cxn modelId="{A781438F-D9BD-44C0-9054-B394860260D8}" srcId="{5D92E80D-5EFE-4B75-BC98-54F3AB4C8859}" destId="{1C868E0A-BDBB-4FE7-910C-9721A04A6668}" srcOrd="3" destOrd="0" parTransId="{8A3134A6-37B0-40F9-A1F5-70EA72D76675}" sibTransId="{E6770496-6356-4D97-98D3-AF3A0FC0B535}"/>
    <dgm:cxn modelId="{1C3C3595-5FD3-433F-9AB0-2BBBD9A232FA}" srcId="{5D92E80D-5EFE-4B75-BC98-54F3AB4C8859}" destId="{BD678C98-62B9-4DB4-B5EE-5C04B90C5934}" srcOrd="1" destOrd="0" parTransId="{43F3B4E0-A3A7-445A-AB92-4DB2DAA6282B}" sibTransId="{CD1E4571-1544-4E05-AFB3-E3D7502AC557}"/>
    <dgm:cxn modelId="{8FE7579A-B39F-4B6C-A947-6A8B587039A4}" type="presOf" srcId="{B1F1A740-03AD-472B-B942-D6D3CC3AE864}" destId="{ECA2529B-845A-4CC3-85BE-C7A9C586FEE3}" srcOrd="1" destOrd="0" presId="urn:microsoft.com/office/officeart/2005/8/layout/cycle2"/>
    <dgm:cxn modelId="{BA7668AF-330C-4D01-9B3B-5B2F14BC552C}" type="presOf" srcId="{1C868E0A-BDBB-4FE7-910C-9721A04A6668}" destId="{2A642A68-F5FC-4631-9271-65EEA5ABDCD4}" srcOrd="0" destOrd="0" presId="urn:microsoft.com/office/officeart/2005/8/layout/cycle2"/>
    <dgm:cxn modelId="{ADE533C3-DEDF-49D2-8927-449DDD90B067}" type="presOf" srcId="{0927C0A3-7DE9-4CFA-958F-056B1EB9A806}" destId="{F1AB50D4-057E-49D1-BABE-C31A28491492}" srcOrd="0" destOrd="0" presId="urn:microsoft.com/office/officeart/2005/8/layout/cycle2"/>
    <dgm:cxn modelId="{A137A9C3-7C85-4FF5-AE67-F3A731F2F443}" type="presOf" srcId="{71D0AAF9-8C29-4CDC-9B55-A9DC4A3534B6}" destId="{DDE2F7EE-06E4-4704-B9D4-A4C019DC0128}" srcOrd="1" destOrd="0" presId="urn:microsoft.com/office/officeart/2005/8/layout/cycle2"/>
    <dgm:cxn modelId="{91A471D5-3894-4675-A381-9D38DCBEF279}" type="presOf" srcId="{CD1E4571-1544-4E05-AFB3-E3D7502AC557}" destId="{3DF5F062-B404-459E-86A5-689C3F69CFE0}" srcOrd="0" destOrd="0" presId="urn:microsoft.com/office/officeart/2005/8/layout/cycle2"/>
    <dgm:cxn modelId="{55253AD7-281D-4236-88EC-59982EA5C5A1}" srcId="{5D92E80D-5EFE-4B75-BC98-54F3AB4C8859}" destId="{9E77E46B-DA57-471B-B077-3AA624107B62}" srcOrd="0" destOrd="0" parTransId="{9AD7DC62-4FED-40D2-9773-CA13F4E6A73D}" sibTransId="{E0FF04F3-D1A8-470E-979E-502B9EE95F18}"/>
    <dgm:cxn modelId="{AC079FDD-5615-4EF9-8F33-594745A34992}" type="presOf" srcId="{9E77E46B-DA57-471B-B077-3AA624107B62}" destId="{11C1F647-F95C-4E1C-90AF-A10C9C7397DD}" srcOrd="0" destOrd="0" presId="urn:microsoft.com/office/officeart/2005/8/layout/cycle2"/>
    <dgm:cxn modelId="{D1E2DBE2-F91A-4AD9-A760-4356EF9E76BB}" type="presOf" srcId="{E0FF04F3-D1A8-470E-979E-502B9EE95F18}" destId="{9CC5EEFA-383F-4515-81F6-4530A212FA81}" srcOrd="1" destOrd="0" presId="urn:microsoft.com/office/officeart/2005/8/layout/cycle2"/>
    <dgm:cxn modelId="{14515DE5-F38A-4A07-9A37-3D2F036450DD}" type="presOf" srcId="{BD678C98-62B9-4DB4-B5EE-5C04B90C5934}" destId="{82A75CFD-449F-4FDB-AF75-44FDBB376D72}" srcOrd="0" destOrd="0" presId="urn:microsoft.com/office/officeart/2005/8/layout/cycle2"/>
    <dgm:cxn modelId="{93E126F8-51CF-4DC8-A189-EE10BF9058FE}" type="presOf" srcId="{E0FF04F3-D1A8-470E-979E-502B9EE95F18}" destId="{1338246E-48C4-4CCE-B0EA-F58610AB04FD}" srcOrd="0" destOrd="0" presId="urn:microsoft.com/office/officeart/2005/8/layout/cycle2"/>
    <dgm:cxn modelId="{FD94E6A6-9BED-458E-BFF5-554E7003BC0F}" type="presParOf" srcId="{E3D4A9CA-8CC4-41C8-8422-71A8EC3CD64E}" destId="{11C1F647-F95C-4E1C-90AF-A10C9C7397DD}" srcOrd="0" destOrd="0" presId="urn:microsoft.com/office/officeart/2005/8/layout/cycle2"/>
    <dgm:cxn modelId="{F1E35398-11AD-42BC-B477-DA40BBF4DF39}" type="presParOf" srcId="{E3D4A9CA-8CC4-41C8-8422-71A8EC3CD64E}" destId="{1338246E-48C4-4CCE-B0EA-F58610AB04FD}" srcOrd="1" destOrd="0" presId="urn:microsoft.com/office/officeart/2005/8/layout/cycle2"/>
    <dgm:cxn modelId="{30E5EE35-C481-4AFB-90A2-3BB9AE3A93A0}" type="presParOf" srcId="{1338246E-48C4-4CCE-B0EA-F58610AB04FD}" destId="{9CC5EEFA-383F-4515-81F6-4530A212FA81}" srcOrd="0" destOrd="0" presId="urn:microsoft.com/office/officeart/2005/8/layout/cycle2"/>
    <dgm:cxn modelId="{E31D05D0-D14C-4968-B4E7-DA3BB2753A04}" type="presParOf" srcId="{E3D4A9CA-8CC4-41C8-8422-71A8EC3CD64E}" destId="{82A75CFD-449F-4FDB-AF75-44FDBB376D72}" srcOrd="2" destOrd="0" presId="urn:microsoft.com/office/officeart/2005/8/layout/cycle2"/>
    <dgm:cxn modelId="{513AD88A-0734-41AC-98BD-9AA25C9A20AD}" type="presParOf" srcId="{E3D4A9CA-8CC4-41C8-8422-71A8EC3CD64E}" destId="{3DF5F062-B404-459E-86A5-689C3F69CFE0}" srcOrd="3" destOrd="0" presId="urn:microsoft.com/office/officeart/2005/8/layout/cycle2"/>
    <dgm:cxn modelId="{99D783A1-7E21-4A23-B987-622EF414B1A6}" type="presParOf" srcId="{3DF5F062-B404-459E-86A5-689C3F69CFE0}" destId="{FCE2B91D-4BDC-48F0-8782-512C93DC7EA7}" srcOrd="0" destOrd="0" presId="urn:microsoft.com/office/officeart/2005/8/layout/cycle2"/>
    <dgm:cxn modelId="{AA3DCAC9-5140-47EF-99B8-59292DE936B1}" type="presParOf" srcId="{E3D4A9CA-8CC4-41C8-8422-71A8EC3CD64E}" destId="{C6A2F2DB-11CA-48F0-A499-690ABC110628}" srcOrd="4" destOrd="0" presId="urn:microsoft.com/office/officeart/2005/8/layout/cycle2"/>
    <dgm:cxn modelId="{B5C77E19-13D1-4C36-B8C2-AD09625C8AC9}" type="presParOf" srcId="{E3D4A9CA-8CC4-41C8-8422-71A8EC3CD64E}" destId="{9FD4DF80-D7C1-4E9D-B439-C95199D377F3}" srcOrd="5" destOrd="0" presId="urn:microsoft.com/office/officeart/2005/8/layout/cycle2"/>
    <dgm:cxn modelId="{47278B3C-21D3-4EB2-8C9F-AC75101ED4C6}" type="presParOf" srcId="{9FD4DF80-D7C1-4E9D-B439-C95199D377F3}" destId="{DDE2F7EE-06E4-4704-B9D4-A4C019DC0128}" srcOrd="0" destOrd="0" presId="urn:microsoft.com/office/officeart/2005/8/layout/cycle2"/>
    <dgm:cxn modelId="{FEC7C05B-A524-4C67-83FC-05CB302AC84B}" type="presParOf" srcId="{E3D4A9CA-8CC4-41C8-8422-71A8EC3CD64E}" destId="{2A642A68-F5FC-4631-9271-65EEA5ABDCD4}" srcOrd="6" destOrd="0" presId="urn:microsoft.com/office/officeart/2005/8/layout/cycle2"/>
    <dgm:cxn modelId="{6223303E-7B00-4BF9-A1DD-B8975C10CF2D}" type="presParOf" srcId="{E3D4A9CA-8CC4-41C8-8422-71A8EC3CD64E}" destId="{6FE085FE-0025-4D61-9B7C-37540A9170A1}" srcOrd="7" destOrd="0" presId="urn:microsoft.com/office/officeart/2005/8/layout/cycle2"/>
    <dgm:cxn modelId="{FB521865-B98A-4F77-941B-4DE9AC0D96A2}" type="presParOf" srcId="{6FE085FE-0025-4D61-9B7C-37540A9170A1}" destId="{CA142A0C-392C-4CE2-B2CB-7C2B41F6CD89}" srcOrd="0" destOrd="0" presId="urn:microsoft.com/office/officeart/2005/8/layout/cycle2"/>
    <dgm:cxn modelId="{FB386335-D0CD-4970-B994-EA2DB2210281}" type="presParOf" srcId="{E3D4A9CA-8CC4-41C8-8422-71A8EC3CD64E}" destId="{F1AB50D4-057E-49D1-BABE-C31A28491492}" srcOrd="8" destOrd="0" presId="urn:microsoft.com/office/officeart/2005/8/layout/cycle2"/>
    <dgm:cxn modelId="{C7C37C0B-2689-48A8-8228-341BF748F324}" type="presParOf" srcId="{E3D4A9CA-8CC4-41C8-8422-71A8EC3CD64E}" destId="{086299FF-743E-4A58-8E81-77C3C8F654F8}" srcOrd="9" destOrd="0" presId="urn:microsoft.com/office/officeart/2005/8/layout/cycle2"/>
    <dgm:cxn modelId="{4E6F4D14-1600-496D-87CF-90617B49F525}" type="presParOf" srcId="{086299FF-743E-4A58-8E81-77C3C8F654F8}" destId="{ECA2529B-845A-4CC3-85BE-C7A9C586FEE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1F647-F95C-4E1C-90AF-A10C9C7397DD}">
      <dsp:nvSpPr>
        <dsp:cNvPr id="0" name=""/>
        <dsp:cNvSpPr/>
      </dsp:nvSpPr>
      <dsp:spPr>
        <a:xfrm>
          <a:off x="2415418" y="201"/>
          <a:ext cx="1305173" cy="1227140"/>
        </a:xfrm>
        <a:prstGeom prst="ellipse">
          <a:avLst/>
        </a:prstGeom>
        <a:gradFill flip="none" rotWithShape="0">
          <a:gsLst>
            <a:gs pos="0">
              <a:srgbClr val="C00000">
                <a:tint val="66000"/>
                <a:satMod val="160000"/>
              </a:srgbClr>
            </a:gs>
            <a:gs pos="50000">
              <a:srgbClr val="C00000">
                <a:tint val="44500"/>
                <a:satMod val="160000"/>
              </a:srgbClr>
            </a:gs>
            <a:gs pos="100000">
              <a:srgbClr val="C00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1" kern="1200" dirty="0">
              <a:solidFill>
                <a:schemeClr val="tx1"/>
              </a:solidFill>
            </a:rPr>
            <a:t>IDENTIFICAR SIGNOS DE ALARMA -  PELIGRO</a:t>
          </a:r>
        </a:p>
      </dsp:txBody>
      <dsp:txXfrm>
        <a:off x="2606556" y="179911"/>
        <a:ext cx="922897" cy="867720"/>
      </dsp:txXfrm>
    </dsp:sp>
    <dsp:sp modelId="{1338246E-48C4-4CCE-B0EA-F58610AB04FD}">
      <dsp:nvSpPr>
        <dsp:cNvPr id="0" name=""/>
        <dsp:cNvSpPr/>
      </dsp:nvSpPr>
      <dsp:spPr>
        <a:xfrm rot="2160000">
          <a:off x="3582950" y="941948"/>
          <a:ext cx="44317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300" kern="1200"/>
        </a:p>
      </dsp:txBody>
      <dsp:txXfrm>
        <a:off x="3594807" y="988234"/>
        <a:ext cx="319005" cy="248335"/>
      </dsp:txXfrm>
    </dsp:sp>
    <dsp:sp modelId="{82A75CFD-449F-4FDB-AF75-44FDBB376D72}">
      <dsp:nvSpPr>
        <dsp:cNvPr id="0" name=""/>
        <dsp:cNvSpPr/>
      </dsp:nvSpPr>
      <dsp:spPr>
        <a:xfrm>
          <a:off x="3896925" y="1084182"/>
          <a:ext cx="1325003" cy="1226343"/>
        </a:xfrm>
        <a:prstGeom prst="ellipse">
          <a:avLst/>
        </a:prstGeom>
        <a:solidFill>
          <a:srgbClr val="92D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1" kern="1200" dirty="0">
              <a:solidFill>
                <a:schemeClr val="accent5">
                  <a:lumMod val="75000"/>
                </a:schemeClr>
              </a:solidFill>
            </a:rPr>
            <a:t>EVALUAR Y CLASIFICAR AL NIÑO</a:t>
          </a:r>
        </a:p>
      </dsp:txBody>
      <dsp:txXfrm>
        <a:off x="4090967" y="1263776"/>
        <a:ext cx="936919" cy="867155"/>
      </dsp:txXfrm>
    </dsp:sp>
    <dsp:sp modelId="{3DF5F062-B404-459E-86A5-689C3F69CFE0}">
      <dsp:nvSpPr>
        <dsp:cNvPr id="0" name=""/>
        <dsp:cNvSpPr/>
      </dsp:nvSpPr>
      <dsp:spPr>
        <a:xfrm rot="6480000">
          <a:off x="4092000" y="2356820"/>
          <a:ext cx="371825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282039"/>
            <a:satOff val="0"/>
            <a:lumOff val="-745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300" kern="1200"/>
        </a:p>
      </dsp:txBody>
      <dsp:txXfrm rot="10800000">
        <a:off x="4165008" y="2386554"/>
        <a:ext cx="260278" cy="248335"/>
      </dsp:txXfrm>
    </dsp:sp>
    <dsp:sp modelId="{C6A2F2DB-11CA-48F0-A499-690ABC110628}">
      <dsp:nvSpPr>
        <dsp:cNvPr id="0" name=""/>
        <dsp:cNvSpPr/>
      </dsp:nvSpPr>
      <dsp:spPr>
        <a:xfrm>
          <a:off x="3279713" y="2837454"/>
          <a:ext cx="1420081" cy="1226343"/>
        </a:xfrm>
        <a:prstGeom prst="ellipse">
          <a:avLst/>
        </a:prstGeom>
        <a:solidFill>
          <a:schemeClr val="accent4">
            <a:lumMod val="75000"/>
            <a:alpha val="57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1" kern="1200" dirty="0">
              <a:solidFill>
                <a:srgbClr val="339933"/>
              </a:solidFill>
            </a:rPr>
            <a:t>VERIFICAR ESTADO NUTRICIONAL</a:t>
          </a:r>
        </a:p>
      </dsp:txBody>
      <dsp:txXfrm>
        <a:off x="3487679" y="3017048"/>
        <a:ext cx="1004149" cy="867155"/>
      </dsp:txXfrm>
    </dsp:sp>
    <dsp:sp modelId="{9FD4DF80-D7C1-4E9D-B439-C95199D377F3}">
      <dsp:nvSpPr>
        <dsp:cNvPr id="0" name=""/>
        <dsp:cNvSpPr/>
      </dsp:nvSpPr>
      <dsp:spPr>
        <a:xfrm rot="10771846">
          <a:off x="2881159" y="3251363"/>
          <a:ext cx="341094" cy="413891"/>
        </a:xfrm>
        <a:prstGeom prst="rightArrow">
          <a:avLst>
            <a:gd name="adj1" fmla="val 60000"/>
            <a:gd name="adj2" fmla="val 50000"/>
          </a:avLst>
        </a:prstGeom>
        <a:solidFill>
          <a:srgbClr val="29C7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300" kern="1200"/>
        </a:p>
      </dsp:txBody>
      <dsp:txXfrm rot="10800000">
        <a:off x="2983485" y="3333722"/>
        <a:ext cx="238766" cy="248335"/>
      </dsp:txXfrm>
    </dsp:sp>
    <dsp:sp modelId="{2A642A68-F5FC-4631-9271-65EEA5ABDCD4}">
      <dsp:nvSpPr>
        <dsp:cNvPr id="0" name=""/>
        <dsp:cNvSpPr/>
      </dsp:nvSpPr>
      <dsp:spPr>
        <a:xfrm>
          <a:off x="1413132" y="2868020"/>
          <a:ext cx="1396462" cy="1195979"/>
        </a:xfrm>
        <a:prstGeom prst="ellipse">
          <a:avLst/>
        </a:prstGeom>
        <a:solidFill>
          <a:schemeClr val="accent5">
            <a:alpha val="5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1" kern="1200" dirty="0">
              <a:solidFill>
                <a:srgbClr val="7030A0"/>
              </a:solidFill>
            </a:rPr>
            <a:t>CANALIZACION RUTA DE ATENCION PI - I</a:t>
          </a:r>
        </a:p>
      </dsp:txBody>
      <dsp:txXfrm>
        <a:off x="1617639" y="3043167"/>
        <a:ext cx="987448" cy="845685"/>
      </dsp:txXfrm>
    </dsp:sp>
    <dsp:sp modelId="{6FE085FE-0025-4D61-9B7C-37540A9170A1}">
      <dsp:nvSpPr>
        <dsp:cNvPr id="0" name=""/>
        <dsp:cNvSpPr/>
      </dsp:nvSpPr>
      <dsp:spPr>
        <a:xfrm rot="14839442">
          <a:off x="1408250" y="2456637"/>
          <a:ext cx="474759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846117"/>
            <a:satOff val="0"/>
            <a:lumOff val="-2235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300" kern="1200"/>
        </a:p>
      </dsp:txBody>
      <dsp:txXfrm rot="10800000">
        <a:off x="1494268" y="2596699"/>
        <a:ext cx="350592" cy="248335"/>
      </dsp:txXfrm>
    </dsp:sp>
    <dsp:sp modelId="{F1AB50D4-057E-49D1-BABE-C31A28491492}">
      <dsp:nvSpPr>
        <dsp:cNvPr id="0" name=""/>
        <dsp:cNvSpPr/>
      </dsp:nvSpPr>
      <dsp:spPr>
        <a:xfrm>
          <a:off x="678628" y="1070191"/>
          <a:ext cx="1405022" cy="1296208"/>
        </a:xfrm>
        <a:prstGeom prst="ellipse">
          <a:avLst/>
        </a:prstGeom>
        <a:solidFill>
          <a:srgbClr val="29C7F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CUIDADO EN EL HOGAR </a:t>
          </a:r>
        </a:p>
      </dsp:txBody>
      <dsp:txXfrm>
        <a:off x="884389" y="1260016"/>
        <a:ext cx="993500" cy="916558"/>
      </dsp:txXfrm>
    </dsp:sp>
    <dsp:sp modelId="{086299FF-743E-4A58-8E81-77C3C8F654F8}">
      <dsp:nvSpPr>
        <dsp:cNvPr id="0" name=""/>
        <dsp:cNvSpPr/>
      </dsp:nvSpPr>
      <dsp:spPr>
        <a:xfrm rot="3052599">
          <a:off x="2051347" y="864641"/>
          <a:ext cx="366459" cy="589682"/>
        </a:xfrm>
        <a:prstGeom prst="upDownArrow">
          <a:avLst/>
        </a:prstGeom>
        <a:solidFill>
          <a:schemeClr val="accent4">
            <a:hueOff val="9128156"/>
            <a:satOff val="0"/>
            <a:lumOff val="-2980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300" kern="1200"/>
        </a:p>
      </dsp:txBody>
      <dsp:txXfrm>
        <a:off x="2071631" y="939933"/>
        <a:ext cx="256521" cy="353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79026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046eeff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2046eeff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1037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2747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2046eeffe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2046eeffe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2509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046eeff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2046eeff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7230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4934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93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52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8498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D45AEFDC-2694-80FE-6A20-1E66516AD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id="{93CDDEBA-0E55-DD93-3FD2-C96695DDF9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id="{B5A1CC2C-61B7-898B-5B89-51B654BAA0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9819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8091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75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10" y="4843463"/>
            <a:ext cx="107662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4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10" y="4843463"/>
            <a:ext cx="107662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74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10" y="4843463"/>
            <a:ext cx="107662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91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6" r:id="rId11"/>
    <p:sldLayoutId id="2147483667" r:id="rId12"/>
    <p:sldLayoutId id="214748366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lickr.com/photos/secretariadesarrollosocialqr/8725715597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4.png"/><Relationship Id="rId5" Type="http://schemas.openxmlformats.org/officeDocument/2006/relationships/diagramData" Target="../diagrams/data1.xml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6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3192538" y="4127725"/>
            <a:ext cx="2758927" cy="67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274624" y="285036"/>
            <a:ext cx="833568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4000" b="1" spc="-134" noProof="0" dirty="0">
                <a:solidFill>
                  <a:srgbClr val="00206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PROTOCOLO </a:t>
            </a:r>
          </a:p>
          <a:p>
            <a:pPr algn="ctr"/>
            <a:r>
              <a:rPr lang="es-CO" sz="4000" b="1" spc="-134" noProof="0" dirty="0">
                <a:solidFill>
                  <a:srgbClr val="00206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ATENCIÓN EN MENOR DE 6 AÑOS </a:t>
            </a:r>
            <a:endParaRPr lang="es-CO" sz="4000" noProof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 descr="Un grupo de niños sentados en una mesa&#10;&#10;El contenido generado por IA puede ser incorrecto.">
            <a:extLst>
              <a:ext uri="{FF2B5EF4-FFF2-40B4-BE49-F238E27FC236}">
                <a16:creationId xmlns:a16="http://schemas.microsoft.com/office/drawing/2014/main" id="{599DE22A-3218-EF08-BBF7-0CA49FE0BE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283941" y="1614531"/>
            <a:ext cx="4143907" cy="2517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C2E4140-FDC7-66AE-E37A-F87CD8CD0172}"/>
              </a:ext>
            </a:extLst>
          </p:cNvPr>
          <p:cNvSpPr txBox="1"/>
          <p:nvPr/>
        </p:nvSpPr>
        <p:spPr>
          <a:xfrm>
            <a:off x="716257" y="5282260"/>
            <a:ext cx="31228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noProof="0" dirty="0">
                <a:hlinkClick r:id="rId6" tooltip="https://www.flickr.com/photos/secretariadesarrollosocialqr/8725715597/"/>
              </a:rPr>
              <a:t>Esta foto</a:t>
            </a:r>
            <a:r>
              <a:rPr lang="es-CO" sz="900" noProof="0" dirty="0"/>
              <a:t> de Autor desconocido está bajo licencia </a:t>
            </a:r>
            <a:r>
              <a:rPr lang="es-CO" sz="900" noProof="0" dirty="0">
                <a:hlinkClick r:id="rId7" tooltip="https://creativecommons.org/licenses/by/3.0/"/>
              </a:rPr>
              <a:t>CC BY</a:t>
            </a:r>
            <a:endParaRPr lang="es-CO" sz="900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A550A9ED-3B8C-BBF6-0A7A-6D68E94A0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305" y="2004"/>
            <a:ext cx="2303695" cy="1243537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7883219" y="4749542"/>
            <a:ext cx="1222798" cy="351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3" name="Text 0"/>
          <p:cNvSpPr/>
          <p:nvPr/>
        </p:nvSpPr>
        <p:spPr>
          <a:xfrm>
            <a:off x="2167239" y="329573"/>
            <a:ext cx="4821138" cy="7980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125"/>
              </a:lnSpc>
            </a:pPr>
            <a:r>
              <a:rPr lang="es-CO" sz="2500" b="1" spc="-76" noProof="0" dirty="0"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ACCIONES TRANSVERSALES Y RUTA DE ATENCIÓN</a:t>
            </a:r>
            <a:endParaRPr lang="es-CO" sz="25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3412261" y="1308113"/>
            <a:ext cx="2314798" cy="4213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313"/>
              </a:lnSpc>
            </a:pPr>
            <a:r>
              <a:rPr lang="es-CO" sz="3313" b="1" spc="-99" noProof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s-CO" sz="3313" noProof="0" dirty="0"/>
          </a:p>
        </p:txBody>
      </p:sp>
      <p:sp>
        <p:nvSpPr>
          <p:cNvPr id="5" name="Text 2"/>
          <p:cNvSpPr/>
          <p:nvPr/>
        </p:nvSpPr>
        <p:spPr>
          <a:xfrm>
            <a:off x="3771532" y="1727320"/>
            <a:ext cx="1596182" cy="1995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563"/>
              </a:lnSpc>
            </a:pPr>
            <a:r>
              <a:rPr lang="es-CO" b="1" spc="-38" noProof="0" dirty="0">
                <a:solidFill>
                  <a:srgbClr val="272525"/>
                </a:solidFill>
                <a:latin typeface="Inter Bold" pitchFamily="34" charset="0"/>
                <a:ea typeface="Inter Bold"/>
                <a:cs typeface="Inter Bold" pitchFamily="34" charset="-120"/>
              </a:rPr>
              <a:t>Dinamizar la Ruta</a:t>
            </a:r>
            <a:endParaRPr lang="es-CO" noProof="0" dirty="0">
              <a:ea typeface="Inter Bold"/>
            </a:endParaRPr>
          </a:p>
        </p:txBody>
      </p:sp>
      <p:sp>
        <p:nvSpPr>
          <p:cNvPr id="6" name="Text 3"/>
          <p:cNvSpPr/>
          <p:nvPr/>
        </p:nvSpPr>
        <p:spPr>
          <a:xfrm>
            <a:off x="3509308" y="2046528"/>
            <a:ext cx="2314798" cy="8500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594"/>
              </a:lnSpc>
            </a:pPr>
            <a:r>
              <a:rPr lang="es-CO" sz="1200" spc="-20" noProof="0" dirty="0">
                <a:solidFill>
                  <a:srgbClr val="339933"/>
                </a:solidFill>
                <a:ea typeface="Inter"/>
                <a:cs typeface="Inter" pitchFamily="34" charset="-120"/>
              </a:rPr>
              <a:t>Remitir según hallazgos y Modelo CAPS al Equipo interdisciplinario </a:t>
            </a:r>
            <a:endParaRPr lang="es-CO" sz="1200">
              <a:solidFill>
                <a:srgbClr val="339933"/>
              </a:solidFill>
              <a:ea typeface="Inter"/>
            </a:endParaRPr>
          </a:p>
          <a:p>
            <a:pPr algn="ctr">
              <a:lnSpc>
                <a:spcPts val="1594"/>
              </a:lnSpc>
            </a:pPr>
            <a:r>
              <a:rPr lang="es-CO" sz="1200" spc="-20" noProof="0" dirty="0">
                <a:solidFill>
                  <a:srgbClr val="339933"/>
                </a:solidFill>
                <a:ea typeface="Inter"/>
                <a:cs typeface="Inter" pitchFamily="34" charset="-120"/>
              </a:rPr>
              <a:t>de la Estrategia.</a:t>
            </a:r>
            <a:endParaRPr lang="es-CO" sz="1200" noProof="0">
              <a:solidFill>
                <a:srgbClr val="339933"/>
              </a:solidFill>
              <a:ea typeface="Inter"/>
            </a:endParaRPr>
          </a:p>
        </p:txBody>
      </p:sp>
      <p:sp>
        <p:nvSpPr>
          <p:cNvPr id="7" name="Text 4"/>
          <p:cNvSpPr/>
          <p:nvPr/>
        </p:nvSpPr>
        <p:spPr>
          <a:xfrm>
            <a:off x="6382271" y="1405160"/>
            <a:ext cx="2314798" cy="4213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313"/>
              </a:lnSpc>
            </a:pPr>
            <a:r>
              <a:rPr lang="es-CO" sz="3313" b="1" spc="-99" noProof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s-CO" sz="3313" noProof="0" dirty="0"/>
          </a:p>
        </p:txBody>
      </p:sp>
      <p:sp>
        <p:nvSpPr>
          <p:cNvPr id="8" name="Text 5"/>
          <p:cNvSpPr/>
          <p:nvPr/>
        </p:nvSpPr>
        <p:spPr>
          <a:xfrm>
            <a:off x="6741542" y="1845933"/>
            <a:ext cx="1596182" cy="1995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563"/>
              </a:lnSpc>
            </a:pPr>
            <a:r>
              <a:rPr lang="es-CO" b="1" spc="-38" noProof="0" dirty="0">
                <a:solidFill>
                  <a:srgbClr val="272525"/>
                </a:solidFill>
                <a:ea typeface="Inter Bold"/>
                <a:cs typeface="Inter Bold" pitchFamily="34" charset="-120"/>
              </a:rPr>
              <a:t>Remisión al Servicio</a:t>
            </a:r>
            <a:endParaRPr lang="es-CO" noProof="0">
              <a:ea typeface="Inter Bold"/>
            </a:endParaRPr>
          </a:p>
        </p:txBody>
      </p:sp>
      <p:sp>
        <p:nvSpPr>
          <p:cNvPr id="9" name="Text 6"/>
          <p:cNvSpPr/>
          <p:nvPr/>
        </p:nvSpPr>
        <p:spPr>
          <a:xfrm>
            <a:off x="6382271" y="2262188"/>
            <a:ext cx="2314798" cy="6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594"/>
              </a:lnSpc>
            </a:pPr>
            <a:r>
              <a:rPr lang="es-CO" sz="1200" spc="-20" noProof="0" dirty="0">
                <a:solidFill>
                  <a:schemeClr val="accent5">
                    <a:lumMod val="76000"/>
                  </a:schemeClr>
                </a:solidFill>
                <a:ea typeface="Inter"/>
                <a:cs typeface="Inter" pitchFamily="34" charset="-120"/>
              </a:rPr>
              <a:t>Remitir al servicio de salud, según hallazgos, utilizando el formato de</a:t>
            </a:r>
            <a:endParaRPr lang="es-CO" sz="1200">
              <a:solidFill>
                <a:schemeClr val="accent5">
                  <a:lumMod val="76000"/>
                </a:schemeClr>
              </a:solidFill>
              <a:ea typeface="Inter"/>
            </a:endParaRPr>
          </a:p>
          <a:p>
            <a:pPr algn="ctr">
              <a:lnSpc>
                <a:spcPts val="1594"/>
              </a:lnSpc>
            </a:pPr>
            <a:r>
              <a:rPr lang="es-CO" sz="1200" spc="-20" dirty="0">
                <a:solidFill>
                  <a:schemeClr val="accent5">
                    <a:lumMod val="76000"/>
                  </a:schemeClr>
                </a:solidFill>
                <a:ea typeface="Inter"/>
                <a:cs typeface="Inter" pitchFamily="34" charset="-120"/>
              </a:rPr>
              <a:t> </a:t>
            </a:r>
            <a:r>
              <a:rPr lang="es-CO" sz="1200" spc="-20" noProof="0" dirty="0">
                <a:solidFill>
                  <a:schemeClr val="accent5">
                    <a:lumMod val="76000"/>
                  </a:schemeClr>
                </a:solidFill>
                <a:ea typeface="Inter"/>
                <a:cs typeface="Inter" pitchFamily="34" charset="-120"/>
              </a:rPr>
              <a:t>remisión adecuado.</a:t>
            </a:r>
            <a:endParaRPr lang="es-CO" sz="1200" noProof="0">
              <a:solidFill>
                <a:schemeClr val="accent5">
                  <a:lumMod val="76000"/>
                </a:schemeClr>
              </a:solidFill>
              <a:ea typeface="Inter"/>
            </a:endParaRPr>
          </a:p>
        </p:txBody>
      </p:sp>
      <p:sp>
        <p:nvSpPr>
          <p:cNvPr id="10" name="Text 7"/>
          <p:cNvSpPr/>
          <p:nvPr/>
        </p:nvSpPr>
        <p:spPr>
          <a:xfrm>
            <a:off x="4999668" y="3030777"/>
            <a:ext cx="2314798" cy="4213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313"/>
              </a:lnSpc>
            </a:pPr>
            <a:r>
              <a:rPr lang="es-CO" sz="3313" b="1" spc="-99" noProof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s-CO" sz="3313" noProof="0" dirty="0"/>
          </a:p>
        </p:txBody>
      </p:sp>
      <p:sp>
        <p:nvSpPr>
          <p:cNvPr id="11" name="Text 8"/>
          <p:cNvSpPr/>
          <p:nvPr/>
        </p:nvSpPr>
        <p:spPr>
          <a:xfrm>
            <a:off x="5363213" y="3525464"/>
            <a:ext cx="1717104" cy="1995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563"/>
              </a:lnSpc>
            </a:pPr>
            <a:r>
              <a:rPr lang="es-CO" b="1" spc="-38" noProof="0" dirty="0">
                <a:solidFill>
                  <a:srgbClr val="272525"/>
                </a:solidFill>
                <a:latin typeface="Inter Bold" pitchFamily="34" charset="0"/>
                <a:ea typeface="Inter Bold"/>
                <a:cs typeface="Inter Bold" pitchFamily="34" charset="-120"/>
              </a:rPr>
              <a:t>Monitoreo y Evaluación</a:t>
            </a:r>
            <a:endParaRPr lang="es-CO" noProof="0">
              <a:ea typeface="Inter Bold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075149" y="3844672"/>
            <a:ext cx="2314798" cy="6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594"/>
              </a:lnSpc>
            </a:pPr>
            <a:r>
              <a:rPr lang="es-CO" sz="1200" spc="-20" noProof="0" dirty="0">
                <a:solidFill>
                  <a:srgbClr val="7030A0"/>
                </a:solidFill>
                <a:ea typeface="Inter"/>
                <a:cs typeface="Inter" pitchFamily="34" charset="-120"/>
              </a:rPr>
              <a:t>Monitorear y evaluar la atención integral, efectuando seguimiento telefónico y reporte en el SI-CAPS.</a:t>
            </a:r>
            <a:endParaRPr lang="es-CO" sz="1200" noProof="0">
              <a:solidFill>
                <a:srgbClr val="7030A0"/>
              </a:solidFill>
              <a:ea typeface="Inter"/>
            </a:endParaRPr>
          </a:p>
        </p:txBody>
      </p:sp>
      <p:pic>
        <p:nvPicPr>
          <p:cNvPr id="13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6979524" y="4448466"/>
            <a:ext cx="2121344" cy="709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17A3698-E5D3-B936-0087-47D42C0986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953" y="983681"/>
            <a:ext cx="2612907" cy="2130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7C848BC-D175-7C70-DBAA-BA25E04C36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6606" y="3026524"/>
            <a:ext cx="2619375" cy="1904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451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6415771" y="4480199"/>
            <a:ext cx="2725775" cy="6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0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156513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597078" y="1363202"/>
            <a:ext cx="6007224" cy="68691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5550"/>
              </a:lnSpc>
            </a:pPr>
            <a:r>
              <a:rPr lang="es-CO" sz="2000" b="1" spc="-134" noProof="0" dirty="0">
                <a:solidFill>
                  <a:srgbClr val="339933"/>
                </a:solidFill>
                <a:latin typeface="Century Schoolbook"/>
                <a:ea typeface="Inter Bold"/>
                <a:cs typeface="Inter Bold" pitchFamily="34" charset="-120"/>
              </a:rPr>
              <a:t>EMPODERAMIENTO Y CUIDADO FAMILIAR</a:t>
            </a:r>
            <a:endParaRPr lang="es-CO" sz="2000" noProof="0">
              <a:solidFill>
                <a:srgbClr val="339933"/>
              </a:solidFill>
              <a:latin typeface="Century Schoolbook"/>
              <a:ea typeface="Inter Bold"/>
            </a:endParaRPr>
          </a:p>
        </p:txBody>
      </p:sp>
      <p:sp>
        <p:nvSpPr>
          <p:cNvPr id="15" name="Text 3"/>
          <p:cNvSpPr/>
          <p:nvPr/>
        </p:nvSpPr>
        <p:spPr>
          <a:xfrm>
            <a:off x="333107" y="2518784"/>
            <a:ext cx="2531044" cy="14445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850"/>
              </a:lnSpc>
            </a:pPr>
            <a:r>
              <a:rPr lang="es-CO" sz="1600" kern="0" spc="-36" noProof="0" dirty="0">
                <a:solidFill>
                  <a:srgbClr val="0070C0"/>
                </a:solidFill>
                <a:latin typeface="Inter"/>
                <a:ea typeface="Inter"/>
                <a:cs typeface="Inter" pitchFamily="34" charset="-120"/>
              </a:rPr>
              <a:t>Promover la afiliación al sistema de salud y educar en deberes </a:t>
            </a:r>
            <a:endParaRPr lang="es-CO" sz="1600">
              <a:solidFill>
                <a:srgbClr val="0070C0"/>
              </a:solidFill>
              <a:latin typeface="Inter"/>
              <a:ea typeface="Inter"/>
            </a:endParaRPr>
          </a:p>
          <a:p>
            <a:pPr marL="0" indent="0" algn="ctr">
              <a:lnSpc>
                <a:spcPts val="2850"/>
              </a:lnSpc>
              <a:buNone/>
            </a:pPr>
            <a:r>
              <a:rPr lang="es-CO" sz="1600" kern="0" spc="-36" noProof="0" dirty="0">
                <a:solidFill>
                  <a:srgbClr val="0070C0"/>
                </a:solidFill>
                <a:latin typeface="Inter" pitchFamily="34" charset="0"/>
                <a:ea typeface="Inter"/>
                <a:cs typeface="Inter" pitchFamily="34" charset="-120"/>
              </a:rPr>
              <a:t>y derechos en salud.</a:t>
            </a:r>
            <a:endParaRPr lang="es-CO" sz="1600" noProof="0">
              <a:solidFill>
                <a:srgbClr val="0070C0"/>
              </a:solidFill>
              <a:ea typeface="Inter"/>
            </a:endParaRPr>
          </a:p>
        </p:txBody>
      </p:sp>
      <p:sp>
        <p:nvSpPr>
          <p:cNvPr id="16" name="Text 6"/>
          <p:cNvSpPr/>
          <p:nvPr/>
        </p:nvSpPr>
        <p:spPr>
          <a:xfrm>
            <a:off x="3203709" y="3022430"/>
            <a:ext cx="2654147" cy="15523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850"/>
              </a:lnSpc>
            </a:pPr>
            <a:r>
              <a:rPr lang="es-CO" b="1" kern="0" spc="-36" noProof="0" dirty="0">
                <a:solidFill>
                  <a:srgbClr val="339933"/>
                </a:solidFill>
                <a:latin typeface="Inter"/>
                <a:ea typeface="Inter"/>
                <a:cs typeface="Inter" pitchFamily="34" charset="-120"/>
              </a:rPr>
              <a:t>Establecer un plan de cuidado </a:t>
            </a:r>
            <a:r>
              <a:rPr lang="es-CO" b="1" spc="-36" dirty="0">
                <a:solidFill>
                  <a:srgbClr val="339933"/>
                </a:solidFill>
                <a:latin typeface="Inter"/>
                <a:ea typeface="Inter"/>
                <a:cs typeface="Inter" pitchFamily="34" charset="-120"/>
              </a:rPr>
              <a:t>de</a:t>
            </a:r>
            <a:r>
              <a:rPr lang="es-CO" b="1" kern="0" spc="-36" noProof="0" dirty="0">
                <a:solidFill>
                  <a:srgbClr val="339933"/>
                </a:solidFill>
                <a:latin typeface="Inter"/>
                <a:ea typeface="Inter"/>
                <a:cs typeface="Inter" pitchFamily="34" charset="-120"/>
              </a:rPr>
              <a:t> acuerdo a las especificidades encontradas</a:t>
            </a:r>
            <a:r>
              <a:rPr lang="es-CO" b="1" spc="-36" dirty="0">
                <a:solidFill>
                  <a:srgbClr val="339933"/>
                </a:solidFill>
                <a:latin typeface="Inter"/>
                <a:ea typeface="Inter"/>
                <a:cs typeface="Inter" pitchFamily="34" charset="-120"/>
              </a:rPr>
              <a:t> de forma individual, familiar comunitario.</a:t>
            </a:r>
            <a:endParaRPr lang="es-CO" b="1" noProof="0">
              <a:solidFill>
                <a:srgbClr val="339933"/>
              </a:solidFill>
              <a:ea typeface="Inter"/>
            </a:endParaRPr>
          </a:p>
        </p:txBody>
      </p:sp>
      <p:sp>
        <p:nvSpPr>
          <p:cNvPr id="17" name="Text 9"/>
          <p:cNvSpPr/>
          <p:nvPr/>
        </p:nvSpPr>
        <p:spPr>
          <a:xfrm>
            <a:off x="6284203" y="2747990"/>
            <a:ext cx="2371999" cy="12146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s-CO" b="1" kern="0" spc="-36" noProof="0" dirty="0">
                <a:solidFill>
                  <a:srgbClr val="7030A0"/>
                </a:solidFill>
                <a:latin typeface="+mj-lt"/>
                <a:ea typeface="Inter"/>
                <a:cs typeface="Inter" pitchFamily="34" charset="-120"/>
              </a:rPr>
              <a:t>Verificar y evaluar el cumplimiento de los compromisos y acuerdos de la familia.</a:t>
            </a:r>
            <a:endParaRPr lang="es-CO" b="1" noProof="0">
              <a:solidFill>
                <a:srgbClr val="7030A0"/>
              </a:solidFill>
              <a:latin typeface="+mj-lt"/>
              <a:ea typeface="Inter"/>
            </a:endParaRPr>
          </a:p>
        </p:txBody>
      </p:sp>
      <p:sp>
        <p:nvSpPr>
          <p:cNvPr id="18" name="Shape 1"/>
          <p:cNvSpPr/>
          <p:nvPr/>
        </p:nvSpPr>
        <p:spPr>
          <a:xfrm>
            <a:off x="67846" y="199769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s-CO" noProof="0" dirty="0"/>
          </a:p>
        </p:txBody>
      </p:sp>
      <p:sp>
        <p:nvSpPr>
          <p:cNvPr id="19" name="Shape 1"/>
          <p:cNvSpPr/>
          <p:nvPr/>
        </p:nvSpPr>
        <p:spPr>
          <a:xfrm>
            <a:off x="3103071" y="243909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s-CO" noProof="0" dirty="0"/>
          </a:p>
        </p:txBody>
      </p:sp>
      <p:sp>
        <p:nvSpPr>
          <p:cNvPr id="20" name="Shape 1"/>
          <p:cNvSpPr/>
          <p:nvPr/>
        </p:nvSpPr>
        <p:spPr>
          <a:xfrm>
            <a:off x="5770794" y="204848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s-CO" noProof="0" dirty="0"/>
          </a:p>
        </p:txBody>
      </p:sp>
      <p:sp>
        <p:nvSpPr>
          <p:cNvPr id="21" name="Text 2"/>
          <p:cNvSpPr/>
          <p:nvPr/>
        </p:nvSpPr>
        <p:spPr>
          <a:xfrm>
            <a:off x="691497" y="2000204"/>
            <a:ext cx="2408515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s-CO" sz="1600" b="1" kern="0" spc="-67" noProof="0" dirty="0">
                <a:solidFill>
                  <a:srgbClr val="272525"/>
                </a:solidFill>
                <a:latin typeface="+mj-lt"/>
                <a:ea typeface="Inter Bold" pitchFamily="34" charset="-122"/>
                <a:cs typeface="Inter Bold" pitchFamily="34" charset="-120"/>
              </a:rPr>
              <a:t>Afiliación al Sistema</a:t>
            </a:r>
            <a:endParaRPr lang="es-CO" sz="1600" noProof="0" dirty="0">
              <a:latin typeface="+mj-lt"/>
            </a:endParaRPr>
          </a:p>
        </p:txBody>
      </p:sp>
      <p:sp>
        <p:nvSpPr>
          <p:cNvPr id="22" name="Text 5"/>
          <p:cNvSpPr/>
          <p:nvPr/>
        </p:nvSpPr>
        <p:spPr>
          <a:xfrm>
            <a:off x="3805901" y="2596796"/>
            <a:ext cx="153193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s-CO" sz="1600" b="1" kern="0" spc="-67" noProof="0" dirty="0">
                <a:solidFill>
                  <a:srgbClr val="272525"/>
                </a:solidFill>
                <a:latin typeface="+mj-lt"/>
                <a:ea typeface="Inter Bold" pitchFamily="34" charset="-122"/>
                <a:cs typeface="Inter Bold" pitchFamily="34" charset="-120"/>
              </a:rPr>
              <a:t>Plan de Cuidado</a:t>
            </a:r>
            <a:endParaRPr lang="es-CO" sz="1600" noProof="0" dirty="0">
              <a:latin typeface="+mj-lt"/>
            </a:endParaRPr>
          </a:p>
        </p:txBody>
      </p:sp>
      <p:sp>
        <p:nvSpPr>
          <p:cNvPr id="23" name="Text 8"/>
          <p:cNvSpPr/>
          <p:nvPr/>
        </p:nvSpPr>
        <p:spPr>
          <a:xfrm>
            <a:off x="6447631" y="2006901"/>
            <a:ext cx="2208412" cy="5900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s-CO" sz="1600" b="1" kern="0" spc="-67" noProof="0" dirty="0">
                <a:solidFill>
                  <a:srgbClr val="272525"/>
                </a:solidFill>
                <a:latin typeface="+mj-lt"/>
                <a:ea typeface="Inter Bold" pitchFamily="34" charset="-122"/>
                <a:cs typeface="Inter Bold" pitchFamily="34" charset="-120"/>
              </a:rPr>
              <a:t>Cumplimiento de Acuerdos</a:t>
            </a:r>
            <a:endParaRPr lang="es-CO" sz="1600" noProof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8723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3192538" y="4127725"/>
            <a:ext cx="2758927" cy="67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914401" y="342607"/>
            <a:ext cx="7315199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endParaRPr lang="es-CO" sz="2400" noProof="0" dirty="0">
              <a:solidFill>
                <a:schemeClr val="dk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3192536" y="4271853"/>
            <a:ext cx="2758927" cy="67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288028"/>
            <a:ext cx="8520600" cy="572700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noProof="0" dirty="0">
                <a:solidFill>
                  <a:srgbClr val="002060"/>
                </a:solidFill>
              </a:rPr>
              <a:t>INTRODUCCION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11700" y="855453"/>
            <a:ext cx="8520600" cy="34164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es-CO" sz="1600" spc="-36" noProof="0" dirty="0">
                <a:solidFill>
                  <a:srgbClr val="272525"/>
                </a:solidFill>
                <a:latin typeface="+mj-lt"/>
                <a:ea typeface="Inter" pitchFamily="34" charset="-122"/>
                <a:cs typeface="Inter" pitchFamily="34" charset="-120"/>
              </a:rPr>
              <a:t>Este protocolo, elaborado por la Secretaría de Salud Pública de la Alcaldía de Manizales, se enfoca en la Atención integral  a la Primera Infancia a través de la estrategia Comunidades con Autocuidado Promotoras de Salud (CAPS) orientado a disminuir la morbilidad y mortalidad infantil.</a:t>
            </a:r>
            <a:endParaRPr lang="es-CO" sz="1600" noProof="0" dirty="0">
              <a:latin typeface="+mj-lt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FB815FF6-15AC-E0FA-3C05-D003E04DC84E}"/>
              </a:ext>
            </a:extLst>
          </p:cNvPr>
          <p:cNvSpPr/>
          <p:nvPr/>
        </p:nvSpPr>
        <p:spPr>
          <a:xfrm>
            <a:off x="2624537" y="2108004"/>
            <a:ext cx="4320715" cy="1961423"/>
          </a:xfrm>
          <a:prstGeom prst="ellipse">
            <a:avLst/>
          </a:prstGeom>
          <a:solidFill>
            <a:srgbClr val="E3F3E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400" dirty="0">
                <a:solidFill>
                  <a:srgbClr val="00B050"/>
                </a:solidFill>
                <a:effectLst/>
                <a:latin typeface="+mn-lt"/>
                <a:ea typeface="微软雅黑" panose="020B0503020204020204" pitchFamily="34" charset="-122"/>
              </a:rPr>
              <a:t>La primera infancia es crucial para el desarrollo integral del niño, ya que en esta etapa se forman habilidades fundamentales que influirán en su aprendizaje, comportamiento y salud a lo largo de su vida</a:t>
            </a:r>
            <a:r>
              <a:rPr lang="es-MX" dirty="0">
                <a:solidFill>
                  <a:srgbClr val="00B05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s-MX" dirty="0">
              <a:solidFill>
                <a:srgbClr val="00B050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7C5541-A9BC-6C40-EAA9-6EBDD8B3BE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6647" y="998220"/>
            <a:ext cx="5441206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0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4621721" y="1955339"/>
            <a:ext cx="3982397" cy="215395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5" name="Rectángulo 4"/>
          <p:cNvSpPr/>
          <p:nvPr/>
        </p:nvSpPr>
        <p:spPr>
          <a:xfrm>
            <a:off x="556632" y="2346594"/>
            <a:ext cx="3673845" cy="1646054"/>
          </a:xfrm>
          <a:prstGeom prst="rect">
            <a:avLst/>
          </a:prstGeom>
          <a:solidFill>
            <a:srgbClr val="E3F3EE"/>
          </a:solidFill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0" i="0" dirty="0">
                <a:solidFill>
                  <a:srgbClr val="001D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conjunto de acciones que se coordinan para satisfacer las necesidades de los niños y niñas. Esto incluye su bienestar físico y mental, su desarrollo y aprendizaje desde la Gestación hasta los 6 años</a:t>
            </a:r>
            <a:endParaRPr lang="es-CO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572000" y="972891"/>
            <a:ext cx="3514381" cy="5994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2" name="Rectángulo 1"/>
          <p:cNvSpPr/>
          <p:nvPr/>
        </p:nvSpPr>
        <p:spPr>
          <a:xfrm>
            <a:off x="556632" y="1338395"/>
            <a:ext cx="3514381" cy="6169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1921182" y="442889"/>
            <a:ext cx="292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800" b="1" noProof="0" dirty="0">
                <a:solidFill>
                  <a:schemeClr val="bg1"/>
                </a:solidFill>
                <a:latin typeface="Montserrat Black"/>
                <a:ea typeface="Montserrat Black"/>
                <a:cs typeface="Montserrat Black"/>
              </a:rPr>
              <a:t> </a:t>
            </a:r>
          </a:p>
        </p:txBody>
      </p:sp>
      <p:sp>
        <p:nvSpPr>
          <p:cNvPr id="6" name="Text 0"/>
          <p:cNvSpPr/>
          <p:nvPr/>
        </p:nvSpPr>
        <p:spPr>
          <a:xfrm>
            <a:off x="132202" y="257330"/>
            <a:ext cx="941736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s-CO" sz="1600" b="1" kern="0" noProof="0" dirty="0">
                <a:solidFill>
                  <a:schemeClr val="bg1"/>
                </a:solidFill>
                <a:latin typeface="+mn-lt"/>
                <a:ea typeface="Inter Bold" pitchFamily="34" charset="-122"/>
                <a:cs typeface="Inter Bold" pitchFamily="34" charset="-120"/>
              </a:rPr>
              <a:t>PRIMERA INFANCIA ETAPA CRUCIAL</a:t>
            </a:r>
            <a:endParaRPr lang="es-CO" sz="1600" b="1" noProof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 1"/>
          <p:cNvSpPr/>
          <p:nvPr/>
        </p:nvSpPr>
        <p:spPr>
          <a:xfrm>
            <a:off x="795631" y="145012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s-CO" sz="2000" b="1" kern="0" spc="-67" noProof="0" dirty="0">
                <a:solidFill>
                  <a:srgbClr val="000000"/>
                </a:solidFill>
                <a:latin typeface="+mj-lt"/>
                <a:ea typeface="Inter Bold" pitchFamily="34" charset="-122"/>
                <a:cs typeface="Inter Bold" pitchFamily="34" charset="-120"/>
              </a:rPr>
              <a:t>ABORDAJE INTEGRAL</a:t>
            </a:r>
            <a:endParaRPr lang="es-CO" sz="2000" noProof="0" dirty="0">
              <a:latin typeface="+mj-lt"/>
            </a:endParaRPr>
          </a:p>
        </p:txBody>
      </p:sp>
      <p:sp>
        <p:nvSpPr>
          <p:cNvPr id="8" name="Text 3"/>
          <p:cNvSpPr/>
          <p:nvPr/>
        </p:nvSpPr>
        <p:spPr>
          <a:xfrm>
            <a:off x="4863000" y="1060831"/>
            <a:ext cx="292869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s-CO" sz="2000" b="1" kern="0" spc="-67" noProof="0" dirty="0">
                <a:solidFill>
                  <a:srgbClr val="000000"/>
                </a:solidFill>
                <a:latin typeface="+mj-lt"/>
                <a:ea typeface="Inter Bold" pitchFamily="34" charset="-122"/>
                <a:cs typeface="Inter Bold" pitchFamily="34" charset="-120"/>
              </a:rPr>
              <a:t>FACTORES DE RIESGO</a:t>
            </a:r>
            <a:endParaRPr lang="es-CO" sz="2000" noProof="0" dirty="0">
              <a:latin typeface="+mj-lt"/>
            </a:endParaRPr>
          </a:p>
        </p:txBody>
      </p:sp>
      <p:sp>
        <p:nvSpPr>
          <p:cNvPr id="9" name="Text 2"/>
          <p:cNvSpPr/>
          <p:nvPr/>
        </p:nvSpPr>
        <p:spPr>
          <a:xfrm>
            <a:off x="572232" y="2296482"/>
            <a:ext cx="3518437" cy="2248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endParaRPr lang="es-CO" sz="1200" kern="0" spc="-36" noProof="0" dirty="0">
              <a:solidFill>
                <a:srgbClr val="272525"/>
              </a:solidFill>
              <a:latin typeface="+mn-lt"/>
              <a:ea typeface="Inter" pitchFamily="34" charset="-122"/>
              <a:cs typeface="Inter" pitchFamily="34" charset="-120"/>
            </a:endParaRPr>
          </a:p>
        </p:txBody>
      </p:sp>
      <p:sp>
        <p:nvSpPr>
          <p:cNvPr id="10" name="Text 4"/>
          <p:cNvSpPr/>
          <p:nvPr/>
        </p:nvSpPr>
        <p:spPr>
          <a:xfrm>
            <a:off x="4572000" y="1955339"/>
            <a:ext cx="3999765" cy="21539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850"/>
              </a:lnSpc>
            </a:pPr>
            <a:r>
              <a:rPr lang="es-CO" sz="1200" kern="0" spc="-36" noProof="0" dirty="0">
                <a:solidFill>
                  <a:srgbClr val="272525"/>
                </a:solidFill>
                <a:latin typeface="+mj-lt"/>
                <a:ea typeface="Inter" pitchFamily="34" charset="-122"/>
                <a:cs typeface="Inter" pitchFamily="34" charset="-120"/>
              </a:rPr>
              <a:t>    </a:t>
            </a:r>
            <a:r>
              <a:rPr lang="es-MX" sz="1200" kern="0" spc="-36" noProof="0" dirty="0">
                <a:solidFill>
                  <a:srgbClr val="272525"/>
                </a:solidFill>
                <a:latin typeface="+mj-lt"/>
                <a:ea typeface="Inter" pitchFamily="34" charset="-122"/>
                <a:cs typeface="Inter" pitchFamily="34" charset="-120"/>
              </a:rPr>
              <a:t>No consumo de leche materna  </a:t>
            </a:r>
          </a:p>
          <a:p>
            <a:pPr algn="ctr">
              <a:lnSpc>
                <a:spcPts val="2850"/>
              </a:lnSpc>
            </a:pPr>
            <a:r>
              <a:rPr lang="es-MX" sz="1200" kern="0" spc="-36" noProof="0" dirty="0">
                <a:solidFill>
                  <a:srgbClr val="272525"/>
                </a:solidFill>
                <a:latin typeface="+mj-lt"/>
                <a:ea typeface="Inter" pitchFamily="34" charset="-122"/>
                <a:cs typeface="Inter" pitchFamily="34" charset="-120"/>
              </a:rPr>
              <a:t>Inadecuadas prácticas de alimentación</a:t>
            </a:r>
          </a:p>
          <a:p>
            <a:pPr algn="ctr">
              <a:lnSpc>
                <a:spcPts val="2850"/>
              </a:lnSpc>
            </a:pPr>
            <a:r>
              <a:rPr lang="es-MX" sz="1200" spc="-36" dirty="0">
                <a:solidFill>
                  <a:srgbClr val="272525"/>
                </a:solidFill>
                <a:latin typeface="+mj-lt"/>
                <a:ea typeface="Inter" pitchFamily="34" charset="-122"/>
                <a:cs typeface="Inter" pitchFamily="34" charset="-120"/>
              </a:rPr>
              <a:t>E</a:t>
            </a:r>
            <a:r>
              <a:rPr lang="es-MX" sz="1200" kern="0" spc="-36" noProof="0" dirty="0" err="1">
                <a:solidFill>
                  <a:srgbClr val="272525"/>
                </a:solidFill>
                <a:latin typeface="+mj-lt"/>
                <a:ea typeface="Inter" pitchFamily="34" charset="-122"/>
                <a:cs typeface="Inter" pitchFamily="34" charset="-120"/>
              </a:rPr>
              <a:t>squema</a:t>
            </a:r>
            <a:r>
              <a:rPr lang="es-MX" sz="1200" kern="0" spc="-36" noProof="0" dirty="0">
                <a:solidFill>
                  <a:srgbClr val="272525"/>
                </a:solidFill>
                <a:latin typeface="+mj-lt"/>
                <a:ea typeface="Inter" pitchFamily="34" charset="-122"/>
                <a:cs typeface="Inter" pitchFamily="34" charset="-120"/>
              </a:rPr>
              <a:t> de vacunación incompleto </a:t>
            </a:r>
            <a:endParaRPr lang="es-MX" sz="1200" spc="-36" dirty="0">
              <a:solidFill>
                <a:srgbClr val="272525"/>
              </a:solidFill>
              <a:latin typeface="+mj-lt"/>
              <a:ea typeface="Inter" pitchFamily="34" charset="-122"/>
              <a:cs typeface="Inter" pitchFamily="34" charset="-120"/>
            </a:endParaRPr>
          </a:p>
          <a:p>
            <a:pPr algn="ctr">
              <a:lnSpc>
                <a:spcPts val="2850"/>
              </a:lnSpc>
            </a:pPr>
            <a:r>
              <a:rPr lang="es-MX" sz="1200" kern="0" spc="-36" noProof="0" dirty="0">
                <a:solidFill>
                  <a:srgbClr val="272525"/>
                </a:solidFill>
                <a:latin typeface="+mj-lt"/>
                <a:ea typeface="Inter" pitchFamily="34" charset="-122"/>
                <a:cs typeface="Inter" pitchFamily="34" charset="-120"/>
              </a:rPr>
              <a:t>Bajo peso al nacer  - Alteraciones Nutricionales (desnutrición), </a:t>
            </a:r>
          </a:p>
          <a:p>
            <a:pPr algn="ctr">
              <a:lnSpc>
                <a:spcPts val="2850"/>
              </a:lnSpc>
            </a:pPr>
            <a:r>
              <a:rPr lang="es-MX" sz="1200" spc="-36" dirty="0">
                <a:solidFill>
                  <a:srgbClr val="272525"/>
                </a:solidFill>
                <a:latin typeface="+mj-lt"/>
                <a:ea typeface="Inter" pitchFamily="34" charset="-122"/>
                <a:cs typeface="Inter" pitchFamily="34" charset="-120"/>
              </a:rPr>
              <a:t>P</a:t>
            </a:r>
            <a:r>
              <a:rPr lang="es-MX" sz="1200" kern="0" spc="-36" noProof="0" dirty="0" err="1">
                <a:solidFill>
                  <a:srgbClr val="272525"/>
                </a:solidFill>
                <a:latin typeface="+mj-lt"/>
                <a:ea typeface="Inter" pitchFamily="34" charset="-122"/>
                <a:cs typeface="Inter" pitchFamily="34" charset="-120"/>
              </a:rPr>
              <a:t>rácticas</a:t>
            </a:r>
            <a:r>
              <a:rPr lang="es-MX" sz="1200" kern="0" spc="-36" noProof="0" dirty="0">
                <a:solidFill>
                  <a:srgbClr val="272525"/>
                </a:solidFill>
                <a:latin typeface="+mj-lt"/>
                <a:ea typeface="Inter" pitchFamily="34" charset="-122"/>
                <a:cs typeface="Inter" pitchFamily="34" charset="-120"/>
              </a:rPr>
              <a:t> inadecuadas de higiene personal y de la </a:t>
            </a:r>
            <a:r>
              <a:rPr lang="es-MX" sz="1200" kern="0" spc="-36" noProof="0" dirty="0">
                <a:solidFill>
                  <a:srgbClr val="272525"/>
                </a:solidFill>
                <a:latin typeface="+mn-lt"/>
                <a:ea typeface="Inter" pitchFamily="34" charset="-122"/>
                <a:cs typeface="Inter" pitchFamily="34" charset="-120"/>
              </a:rPr>
              <a:t>vivienda</a:t>
            </a:r>
            <a:endParaRPr lang="es-CO" noProof="0" dirty="0">
              <a:latin typeface="+mn-lt"/>
            </a:endParaRPr>
          </a:p>
        </p:txBody>
      </p:sp>
      <p:cxnSp>
        <p:nvCxnSpPr>
          <p:cNvPr id="13" name="Conector recto de flecha 12"/>
          <p:cNvCxnSpPr>
            <a:stCxn id="2" idx="2"/>
          </p:cNvCxnSpPr>
          <p:nvPr/>
        </p:nvCxnSpPr>
        <p:spPr>
          <a:xfrm flipH="1">
            <a:off x="2313822" y="1955339"/>
            <a:ext cx="1" cy="3547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H="1">
            <a:off x="6529157" y="1572395"/>
            <a:ext cx="1" cy="3547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800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9D987B3A-0240-2F31-7AD6-F3644603A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359" y="0"/>
            <a:ext cx="1797561" cy="97762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18873" y="79432"/>
            <a:ext cx="5214174" cy="830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250"/>
              </a:lnSpc>
            </a:pPr>
            <a:r>
              <a:rPr lang="es-CO" sz="2594" b="1" spc="-79" noProof="0" dirty="0">
                <a:solidFill>
                  <a:srgbClr val="00B05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OBJETIVO Y ÁMBITO DE APLICACIÓN</a:t>
            </a:r>
            <a:endParaRPr lang="es-CO" sz="2594" noProof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187155" y="991011"/>
            <a:ext cx="4630217" cy="1383187"/>
          </a:xfrm>
          <a:prstGeom prst="roundRect">
            <a:avLst>
              <a:gd name="adj" fmla="val 2722"/>
            </a:avLst>
          </a:prstGeom>
          <a:solidFill>
            <a:schemeClr val="accent6">
              <a:lumMod val="20000"/>
              <a:lumOff val="80000"/>
            </a:schemeClr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s-CO" noProof="0" dirty="0"/>
          </a:p>
        </p:txBody>
      </p:sp>
      <p:sp>
        <p:nvSpPr>
          <p:cNvPr id="5" name="Text 2"/>
          <p:cNvSpPr/>
          <p:nvPr/>
        </p:nvSpPr>
        <p:spPr>
          <a:xfrm>
            <a:off x="252020" y="1022053"/>
            <a:ext cx="1661294" cy="207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625"/>
              </a:lnSpc>
            </a:pPr>
            <a:r>
              <a:rPr lang="es-CO" sz="1281" b="1" spc="-39" noProof="0" dirty="0">
                <a:solidFill>
                  <a:srgbClr val="272525"/>
                </a:solidFill>
                <a:latin typeface="+mj-lt"/>
                <a:ea typeface="Inter Bold" pitchFamily="34" charset="-122"/>
                <a:cs typeface="Inter Bold" pitchFamily="34" charset="-120"/>
              </a:rPr>
              <a:t>Objetivo General</a:t>
            </a:r>
            <a:endParaRPr lang="es-CO" sz="1281" noProof="0" dirty="0">
              <a:latin typeface="+mj-lt"/>
            </a:endParaRPr>
          </a:p>
        </p:txBody>
      </p:sp>
      <p:sp>
        <p:nvSpPr>
          <p:cNvPr id="6" name="Text 3"/>
          <p:cNvSpPr/>
          <p:nvPr/>
        </p:nvSpPr>
        <p:spPr>
          <a:xfrm>
            <a:off x="252020" y="1246847"/>
            <a:ext cx="4424682" cy="11842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1656"/>
              </a:lnSpc>
            </a:pPr>
            <a:r>
              <a:rPr lang="es-CO" sz="1200" spc="-36" noProof="0" dirty="0">
                <a:solidFill>
                  <a:schemeClr val="accent1">
                    <a:lumMod val="50000"/>
                  </a:schemeClr>
                </a:solidFill>
                <a:latin typeface="+mj-lt"/>
                <a:ea typeface="Inter" pitchFamily="34" charset="-122"/>
                <a:cs typeface="Inter" pitchFamily="34" charset="-120"/>
              </a:rPr>
              <a:t>estandarizar la atención</a:t>
            </a:r>
            <a:r>
              <a:rPr lang="es-CO" sz="1200" spc="-36" dirty="0">
                <a:solidFill>
                  <a:schemeClr val="accent1">
                    <a:lumMod val="50000"/>
                  </a:schemeClr>
                </a:solidFill>
                <a:latin typeface="+mj-lt"/>
                <a:ea typeface="Inter" pitchFamily="34" charset="-122"/>
                <a:cs typeface="Inter" pitchFamily="34" charset="-120"/>
              </a:rPr>
              <a:t> e intervención por parte del equipo interdisciplinario</a:t>
            </a:r>
            <a:r>
              <a:rPr lang="es-CO" sz="1200" spc="-36" noProof="0" dirty="0">
                <a:solidFill>
                  <a:schemeClr val="accent1">
                    <a:lumMod val="50000"/>
                  </a:schemeClr>
                </a:solidFill>
                <a:latin typeface="+mj-lt"/>
                <a:ea typeface="Inter" pitchFamily="34" charset="-122"/>
                <a:cs typeface="Inter" pitchFamily="34" charset="-120"/>
              </a:rPr>
              <a:t> </a:t>
            </a:r>
            <a:r>
              <a:rPr lang="es-MX" sz="1200" spc="-36" noProof="0" dirty="0">
                <a:solidFill>
                  <a:schemeClr val="accent1">
                    <a:lumMod val="50000"/>
                  </a:schemeClr>
                </a:solidFill>
                <a:latin typeface="+mj-lt"/>
                <a:ea typeface="Inter" pitchFamily="34" charset="-122"/>
                <a:cs typeface="Inter" pitchFamily="34" charset="-120"/>
              </a:rPr>
              <a:t>con el fin de generar capacidades en autocuidado y gestión del riesgo a nivel individual, familiar y comunitario para favorecer el adecuado crecimiento y desarrollo</a:t>
            </a:r>
            <a:r>
              <a:rPr lang="es-CO" sz="1200" spc="-36" dirty="0">
                <a:solidFill>
                  <a:schemeClr val="accent1">
                    <a:lumMod val="50000"/>
                  </a:schemeClr>
                </a:solidFill>
                <a:latin typeface="+mj-lt"/>
                <a:ea typeface="Inter" pitchFamily="34" charset="-122"/>
                <a:cs typeface="Inter" pitchFamily="34" charset="-120"/>
              </a:rPr>
              <a:t> de los niños y niñas menores de 6 años.</a:t>
            </a:r>
            <a:endParaRPr lang="es-CO" sz="1031" noProof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Shape 4"/>
          <p:cNvSpPr/>
          <p:nvPr/>
        </p:nvSpPr>
        <p:spPr>
          <a:xfrm>
            <a:off x="852572" y="2483468"/>
            <a:ext cx="4371947" cy="1184252"/>
          </a:xfrm>
          <a:prstGeom prst="roundRect">
            <a:avLst>
              <a:gd name="adj" fmla="val 2722"/>
            </a:avLst>
          </a:prstGeom>
          <a:solidFill>
            <a:srgbClr val="E3F3EE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s-CO" noProof="0" dirty="0"/>
          </a:p>
        </p:txBody>
      </p:sp>
      <p:sp>
        <p:nvSpPr>
          <p:cNvPr id="8" name="Text 5"/>
          <p:cNvSpPr/>
          <p:nvPr/>
        </p:nvSpPr>
        <p:spPr>
          <a:xfrm>
            <a:off x="2090369" y="2567178"/>
            <a:ext cx="1896355" cy="207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625"/>
              </a:lnSpc>
            </a:pPr>
            <a:r>
              <a:rPr lang="es-CO" sz="1600" b="1" spc="-39" noProof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Ámbito de Aplicación</a:t>
            </a:r>
            <a:endParaRPr lang="es-CO" sz="1600" noProof="0" dirty="0"/>
          </a:p>
        </p:txBody>
      </p:sp>
      <p:sp>
        <p:nvSpPr>
          <p:cNvPr id="9" name="Text 6"/>
          <p:cNvSpPr/>
          <p:nvPr/>
        </p:nvSpPr>
        <p:spPr>
          <a:xfrm>
            <a:off x="997943" y="2909352"/>
            <a:ext cx="4090588" cy="734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6"/>
              </a:lnSpc>
            </a:pPr>
            <a:r>
              <a:rPr lang="es-CO" sz="1200" spc="-21" noProof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Este protocolo se aplica por el Equipo Móvil de Salud de la Estrategia CAPS en el entorno hogar y comunitario, en los micro territorios priorizados.</a:t>
            </a:r>
            <a:endParaRPr lang="es-CO" sz="1200" noProof="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1317528" y="3806297"/>
            <a:ext cx="3771003" cy="830609"/>
          </a:xfrm>
          <a:prstGeom prst="roundRect">
            <a:avLst>
              <a:gd name="adj" fmla="val 465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s-CO" noProof="0" dirty="0"/>
          </a:p>
        </p:txBody>
      </p:sp>
      <p:sp>
        <p:nvSpPr>
          <p:cNvPr id="11" name="Text 8"/>
          <p:cNvSpPr/>
          <p:nvPr/>
        </p:nvSpPr>
        <p:spPr>
          <a:xfrm>
            <a:off x="1553002" y="3828739"/>
            <a:ext cx="1661294" cy="207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625"/>
              </a:lnSpc>
            </a:pPr>
            <a:r>
              <a:rPr lang="es-CO" sz="1281" b="1" spc="-39" noProof="0" dirty="0">
                <a:solidFill>
                  <a:srgbClr val="272525"/>
                </a:solidFill>
                <a:latin typeface="+mj-lt"/>
                <a:ea typeface="Inter Bold" pitchFamily="34" charset="-122"/>
                <a:cs typeface="Inter Bold" pitchFamily="34" charset="-120"/>
              </a:rPr>
              <a:t>Población Diana</a:t>
            </a:r>
            <a:endParaRPr lang="es-CO" sz="1281" noProof="0" dirty="0">
              <a:latin typeface="+mj-lt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553003" y="4093604"/>
            <a:ext cx="3465728" cy="4799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6"/>
              </a:lnSpc>
            </a:pPr>
            <a:r>
              <a:rPr lang="es-MX" sz="1200" spc="-21" noProof="0" dirty="0">
                <a:solidFill>
                  <a:srgbClr val="7030A0"/>
                </a:solidFill>
                <a:latin typeface="+mj-lt"/>
                <a:ea typeface="Inter" pitchFamily="34" charset="-122"/>
                <a:cs typeface="Inter" pitchFamily="34" charset="-120"/>
              </a:rPr>
              <a:t>Comunidad y familias con niños menores de 6 años de los sectores priorizados por CAPS</a:t>
            </a:r>
            <a:endParaRPr lang="es-CO" sz="1200" noProof="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13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2502263" y="4663545"/>
            <a:ext cx="2205393" cy="479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 descr="Imagen que contiene persona, exterior, niño, edificio&#10;&#10;El contenido generado por IA puede ser incorrecto.">
            <a:extLst>
              <a:ext uri="{FF2B5EF4-FFF2-40B4-BE49-F238E27FC236}">
                <a16:creationId xmlns:a16="http://schemas.microsoft.com/office/drawing/2014/main" id="{ADEDDE26-930E-0980-9F3C-8791FF02A1B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720"/>
          <a:stretch/>
        </p:blipFill>
        <p:spPr>
          <a:xfrm>
            <a:off x="5381626" y="0"/>
            <a:ext cx="37540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5051F6A6-5887-135D-901D-801D286DE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354" y="0"/>
            <a:ext cx="2377646" cy="128636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93948" y="399753"/>
            <a:ext cx="4927104" cy="7035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750"/>
              </a:lnSpc>
            </a:pPr>
            <a:r>
              <a:rPr lang="es-CO" sz="2188" b="1" spc="-66" noProof="0" dirty="0"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CLASIFICACIÓN DE LA POBLACIÓN / </a:t>
            </a:r>
            <a:r>
              <a:rPr lang="es-CO" sz="2188" b="1" spc="-66" noProof="0" dirty="0">
                <a:solidFill>
                  <a:srgbClr val="00B05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TIPO DE PREVENCIÓN</a:t>
            </a:r>
            <a:endParaRPr lang="es-CO" sz="2188" b="1" noProof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 flipH="1">
            <a:off x="474806" y="1103264"/>
            <a:ext cx="45719" cy="3124869"/>
          </a:xfrm>
          <a:prstGeom prst="roundRect">
            <a:avLst>
              <a:gd name="adj" fmla="val 330903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es-CO" noProof="0" dirty="0"/>
          </a:p>
        </p:txBody>
      </p:sp>
      <p:sp>
        <p:nvSpPr>
          <p:cNvPr id="5" name="Shape 2"/>
          <p:cNvSpPr/>
          <p:nvPr/>
        </p:nvSpPr>
        <p:spPr>
          <a:xfrm>
            <a:off x="632855" y="1518121"/>
            <a:ext cx="337691" cy="14288"/>
          </a:xfrm>
          <a:prstGeom prst="roundRect">
            <a:avLst>
              <a:gd name="adj" fmla="val 330903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es-CO" noProof="0" dirty="0"/>
          </a:p>
        </p:txBody>
      </p:sp>
      <p:sp>
        <p:nvSpPr>
          <p:cNvPr id="6" name="Shape 3"/>
          <p:cNvSpPr/>
          <p:nvPr/>
        </p:nvSpPr>
        <p:spPr>
          <a:xfrm>
            <a:off x="393911" y="1342676"/>
            <a:ext cx="253231" cy="253231"/>
          </a:xfrm>
          <a:prstGeom prst="roundRect">
            <a:avLst>
              <a:gd name="adj" fmla="val 1867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s-CO" noProof="0" dirty="0"/>
          </a:p>
        </p:txBody>
      </p:sp>
      <p:sp>
        <p:nvSpPr>
          <p:cNvPr id="7" name="Text 4"/>
          <p:cNvSpPr/>
          <p:nvPr/>
        </p:nvSpPr>
        <p:spPr>
          <a:xfrm>
            <a:off x="436066" y="1419746"/>
            <a:ext cx="168846" cy="211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313"/>
              </a:lnSpc>
            </a:pPr>
            <a:r>
              <a:rPr lang="es-CO" sz="1313" b="1" spc="-40" noProof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s-CO" sz="1313" noProof="0" dirty="0"/>
          </a:p>
        </p:txBody>
      </p:sp>
      <p:sp>
        <p:nvSpPr>
          <p:cNvPr id="8" name="Text 5"/>
          <p:cNvSpPr/>
          <p:nvPr/>
        </p:nvSpPr>
        <p:spPr>
          <a:xfrm>
            <a:off x="1083395" y="1384623"/>
            <a:ext cx="1407021" cy="1758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375"/>
              </a:lnSpc>
            </a:pPr>
            <a:r>
              <a:rPr lang="es-CO" sz="1100" b="1" noProof="0" dirty="0">
                <a:solidFill>
                  <a:schemeClr val="accent5"/>
                </a:solidFill>
              </a:rPr>
              <a:t>POBLACIÓN SANA</a:t>
            </a:r>
          </a:p>
        </p:txBody>
      </p:sp>
      <p:sp>
        <p:nvSpPr>
          <p:cNvPr id="9" name="Text 6"/>
          <p:cNvSpPr/>
          <p:nvPr/>
        </p:nvSpPr>
        <p:spPr>
          <a:xfrm>
            <a:off x="1083394" y="1627957"/>
            <a:ext cx="4237658" cy="3601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406"/>
              </a:lnSpc>
            </a:pPr>
            <a:r>
              <a:rPr lang="es-MX" sz="1100" b="1" spc="-18" dirty="0">
                <a:solidFill>
                  <a:schemeClr val="accent5">
                    <a:lumMod val="50000"/>
                  </a:schemeClr>
                </a:solidFill>
              </a:rPr>
              <a:t>Prevención Universal</a:t>
            </a:r>
            <a:r>
              <a:rPr lang="es-MX" sz="1100" b="1" spc="-18" dirty="0">
                <a:solidFill>
                  <a:schemeClr val="accent5">
                    <a:lumMod val="50000"/>
                  </a:schemeClr>
                </a:solidFill>
                <a:ea typeface="Inter"/>
              </a:rPr>
              <a:t>: </a:t>
            </a:r>
            <a:r>
              <a:rPr lang="es-MX" sz="1100" spc="-18" dirty="0">
                <a:solidFill>
                  <a:schemeClr val="tx1"/>
                </a:solidFill>
                <a:ea typeface="Inter"/>
              </a:rPr>
              <a:t>Está dirigida a la población en general y se lleva a cabo mediante acciones de promoción de la salud</a:t>
            </a:r>
            <a:r>
              <a:rPr lang="es-MX" sz="1100" spc="-18" noProof="0" dirty="0">
                <a:solidFill>
                  <a:schemeClr val="tx1"/>
                </a:solidFill>
                <a:ea typeface="Inter"/>
                <a:cs typeface="Inter" pitchFamily="34" charset="-120"/>
              </a:rPr>
              <a:t>. </a:t>
            </a:r>
            <a:endParaRPr lang="es-CO" sz="1100" noProof="0">
              <a:solidFill>
                <a:schemeClr val="tx1"/>
              </a:solidFill>
              <a:ea typeface="Inter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632855" y="2459161"/>
            <a:ext cx="337691" cy="14288"/>
          </a:xfrm>
          <a:prstGeom prst="roundRect">
            <a:avLst>
              <a:gd name="adj" fmla="val 330903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es-CO" noProof="0" dirty="0"/>
          </a:p>
        </p:txBody>
      </p:sp>
      <p:sp>
        <p:nvSpPr>
          <p:cNvPr id="11" name="Shape 8"/>
          <p:cNvSpPr/>
          <p:nvPr/>
        </p:nvSpPr>
        <p:spPr>
          <a:xfrm>
            <a:off x="393392" y="2311450"/>
            <a:ext cx="253231" cy="253231"/>
          </a:xfrm>
          <a:prstGeom prst="roundRect">
            <a:avLst>
              <a:gd name="adj" fmla="val 1867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s-CO" noProof="0" dirty="0"/>
          </a:p>
        </p:txBody>
      </p:sp>
      <p:sp>
        <p:nvSpPr>
          <p:cNvPr id="12" name="Text 9"/>
          <p:cNvSpPr/>
          <p:nvPr/>
        </p:nvSpPr>
        <p:spPr>
          <a:xfrm>
            <a:off x="436066" y="2360787"/>
            <a:ext cx="168846" cy="211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313"/>
              </a:lnSpc>
            </a:pPr>
            <a:r>
              <a:rPr lang="es-CO" sz="1313" b="1" spc="-40" noProof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s-CO" sz="1313" noProof="0" dirty="0"/>
          </a:p>
        </p:txBody>
      </p:sp>
      <p:sp>
        <p:nvSpPr>
          <p:cNvPr id="13" name="Text 10"/>
          <p:cNvSpPr/>
          <p:nvPr/>
        </p:nvSpPr>
        <p:spPr>
          <a:xfrm>
            <a:off x="1083393" y="2325663"/>
            <a:ext cx="2746103" cy="1758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375"/>
              </a:lnSpc>
            </a:pPr>
            <a:r>
              <a:rPr lang="es-CO" sz="1050" b="1" spc="-33" dirty="0">
                <a:solidFill>
                  <a:schemeClr val="accent4">
                    <a:lumMod val="75000"/>
                  </a:schemeClr>
                </a:solidFill>
                <a:latin typeface="+mj-lt"/>
                <a:ea typeface="Inter Bold"/>
                <a:cs typeface="Inter Bold" pitchFamily="34" charset="-120"/>
              </a:rPr>
              <a:t>P</a:t>
            </a:r>
            <a:r>
              <a:rPr lang="es-CO" sz="1100" b="1" spc="-33" dirty="0">
                <a:solidFill>
                  <a:schemeClr val="accent4">
                    <a:lumMod val="75000"/>
                  </a:schemeClr>
                </a:solidFill>
                <a:latin typeface="+mj-lt"/>
                <a:ea typeface="Inter Bold"/>
                <a:cs typeface="Inter Bold" pitchFamily="34" charset="-120"/>
              </a:rPr>
              <a:t>OBLACIÓN CON FACTORES DE RIESGO</a:t>
            </a:r>
            <a:endParaRPr lang="es-CO" sz="1100" noProof="0" dirty="0">
              <a:solidFill>
                <a:schemeClr val="accent4">
                  <a:lumMod val="75000"/>
                </a:schemeClr>
              </a:solidFill>
              <a:latin typeface="+mj-lt"/>
              <a:ea typeface="Inter Bold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083394" y="2568997"/>
            <a:ext cx="4237658" cy="3601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406"/>
              </a:lnSpc>
            </a:pPr>
            <a:r>
              <a:rPr lang="es-MX" sz="1100" b="1" spc="-18" noProof="0" dirty="0">
                <a:solidFill>
                  <a:schemeClr val="accent5">
                    <a:lumMod val="50000"/>
                  </a:schemeClr>
                </a:solidFill>
                <a:ea typeface="Inter"/>
                <a:cs typeface="Inter" pitchFamily="34" charset="-120"/>
              </a:rPr>
              <a:t>Prevención Selectiva</a:t>
            </a:r>
            <a:r>
              <a:rPr lang="es-MX" sz="1100" spc="-18" noProof="0" dirty="0">
                <a:solidFill>
                  <a:srgbClr val="272525"/>
                </a:solidFill>
                <a:ea typeface="Inter"/>
                <a:cs typeface="Inter" pitchFamily="34" charset="-120"/>
              </a:rPr>
              <a:t>: </a:t>
            </a:r>
            <a:r>
              <a:rPr lang="es-CO" sz="1100" spc="-18" noProof="0" dirty="0">
                <a:solidFill>
                  <a:srgbClr val="272525"/>
                </a:solidFill>
                <a:ea typeface="Inter"/>
                <a:cs typeface="Inter" pitchFamily="34" charset="-120"/>
              </a:rPr>
              <a:t>Intervenciones para grupos de riesgo específicos para evitar, controlar o mitigar los riesgos.</a:t>
            </a:r>
            <a:endParaRPr lang="es-CO" sz="1100" noProof="0">
              <a:ea typeface="Inter"/>
            </a:endParaRPr>
          </a:p>
          <a:p>
            <a:pPr>
              <a:lnSpc>
                <a:spcPts val="1406"/>
              </a:lnSpc>
            </a:pPr>
            <a:endParaRPr lang="es-CO" sz="875" noProof="0" dirty="0"/>
          </a:p>
        </p:txBody>
      </p:sp>
      <p:sp>
        <p:nvSpPr>
          <p:cNvPr id="15" name="Shape 12"/>
          <p:cNvSpPr/>
          <p:nvPr/>
        </p:nvSpPr>
        <p:spPr>
          <a:xfrm>
            <a:off x="632855" y="3400202"/>
            <a:ext cx="337691" cy="14288"/>
          </a:xfrm>
          <a:prstGeom prst="roundRect">
            <a:avLst>
              <a:gd name="adj" fmla="val 330903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es-CO" noProof="0" dirty="0"/>
          </a:p>
        </p:txBody>
      </p:sp>
      <p:sp>
        <p:nvSpPr>
          <p:cNvPr id="16" name="Shape 13"/>
          <p:cNvSpPr/>
          <p:nvPr/>
        </p:nvSpPr>
        <p:spPr>
          <a:xfrm>
            <a:off x="402736" y="3245346"/>
            <a:ext cx="253231" cy="253231"/>
          </a:xfrm>
          <a:prstGeom prst="roundRect">
            <a:avLst>
              <a:gd name="adj" fmla="val 1867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s-CO" noProof="0" dirty="0"/>
          </a:p>
        </p:txBody>
      </p:sp>
      <p:sp>
        <p:nvSpPr>
          <p:cNvPr id="17" name="Text 14"/>
          <p:cNvSpPr/>
          <p:nvPr/>
        </p:nvSpPr>
        <p:spPr>
          <a:xfrm>
            <a:off x="436066" y="3301827"/>
            <a:ext cx="168846" cy="211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313"/>
              </a:lnSpc>
            </a:pPr>
            <a:r>
              <a:rPr lang="es-CO" sz="1313" b="1" spc="-40" noProof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s-CO" sz="1313" noProof="0" dirty="0"/>
          </a:p>
        </p:txBody>
      </p:sp>
      <p:sp>
        <p:nvSpPr>
          <p:cNvPr id="18" name="Text 15"/>
          <p:cNvSpPr/>
          <p:nvPr/>
        </p:nvSpPr>
        <p:spPr>
          <a:xfrm>
            <a:off x="1083395" y="3266703"/>
            <a:ext cx="3991176" cy="1758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375"/>
              </a:lnSpc>
            </a:pPr>
            <a:r>
              <a:rPr lang="es-MX" sz="1100" b="1" spc="-33" noProof="0" dirty="0">
                <a:solidFill>
                  <a:srgbClr val="C00000"/>
                </a:solidFill>
                <a:latin typeface="+mj-lt"/>
                <a:ea typeface="Inter Bold"/>
                <a:cs typeface="Inter Bold" pitchFamily="34" charset="-120"/>
              </a:rPr>
              <a:t>GRUPO POBLACIONAL CON EL EVENTO Y EVENTO CRÍTICO</a:t>
            </a:r>
          </a:p>
          <a:p>
            <a:pPr>
              <a:lnSpc>
                <a:spcPts val="1375"/>
              </a:lnSpc>
            </a:pPr>
            <a:endParaRPr lang="es-MX" sz="1094" b="1" spc="-33" noProof="0" dirty="0">
              <a:solidFill>
                <a:srgbClr val="272525"/>
              </a:solidFill>
              <a:latin typeface="Inter Bold" pitchFamily="34" charset="0"/>
              <a:ea typeface="Inter Bold" pitchFamily="34" charset="-122"/>
              <a:cs typeface="Inter Bold" pitchFamily="34" charset="-12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1083394" y="3510037"/>
            <a:ext cx="4507708" cy="450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406"/>
              </a:lnSpc>
            </a:pPr>
            <a:r>
              <a:rPr lang="es-MX" sz="1100" b="1" spc="-33" noProof="0" dirty="0">
                <a:solidFill>
                  <a:schemeClr val="accent4">
                    <a:lumMod val="50000"/>
                  </a:schemeClr>
                </a:solidFill>
                <a:ea typeface="Inter"/>
                <a:cs typeface="Inter Bold" pitchFamily="34" charset="-120"/>
              </a:rPr>
              <a:t>Prevención Indicada</a:t>
            </a:r>
            <a:r>
              <a:rPr lang="es-MX" sz="1100" b="1" spc="-33" noProof="0" dirty="0">
                <a:solidFill>
                  <a:srgbClr val="272525"/>
                </a:solidFill>
                <a:ea typeface="Inter"/>
                <a:cs typeface="Inter Bold" pitchFamily="34" charset="-120"/>
              </a:rPr>
              <a:t>: </a:t>
            </a:r>
            <a:r>
              <a:rPr lang="es-MX" sz="1100" spc="-33" noProof="0" dirty="0">
                <a:solidFill>
                  <a:srgbClr val="272525"/>
                </a:solidFill>
                <a:ea typeface="Inter"/>
                <a:cs typeface="Inter Bold" pitchFamily="34" charset="-120"/>
              </a:rPr>
              <a:t>Orientada a acciones de reducción de riesgos, tratamiento</a:t>
            </a:r>
          </a:p>
          <a:p>
            <a:pPr>
              <a:lnSpc>
                <a:spcPts val="1406"/>
              </a:lnSpc>
            </a:pPr>
            <a:r>
              <a:rPr lang="es-MX" sz="1100" spc="-33" noProof="0" dirty="0">
                <a:solidFill>
                  <a:srgbClr val="272525"/>
                </a:solidFill>
                <a:ea typeface="Inter"/>
                <a:cs typeface="Inter Bold" pitchFamily="34" charset="-120"/>
              </a:rPr>
              <a:t> y rehabilitación.  Se dirige a grupos de la población con eventos /enfermedad </a:t>
            </a:r>
            <a:endParaRPr lang="es-CO" sz="1100" noProof="0">
              <a:ea typeface="Inter"/>
            </a:endParaRPr>
          </a:p>
        </p:txBody>
      </p:sp>
      <p:sp>
        <p:nvSpPr>
          <p:cNvPr id="24" name="Text 21"/>
          <p:cNvSpPr/>
          <p:nvPr/>
        </p:nvSpPr>
        <p:spPr>
          <a:xfrm>
            <a:off x="1083394" y="4270996"/>
            <a:ext cx="4237658" cy="6069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406"/>
              </a:lnSpc>
            </a:pPr>
            <a:endParaRPr lang="es-CO" sz="875" noProof="0" dirty="0"/>
          </a:p>
        </p:txBody>
      </p:sp>
      <p:pic>
        <p:nvPicPr>
          <p:cNvPr id="31" name="Imagen 30" descr="Imagen que contiene interior, tabla, persona, comida&#10;&#10;El contenido generado por IA puede ser incorrecto.">
            <a:extLst>
              <a:ext uri="{FF2B5EF4-FFF2-40B4-BE49-F238E27FC236}">
                <a16:creationId xmlns:a16="http://schemas.microsoft.com/office/drawing/2014/main" id="{80200141-0B7D-D4FE-C7C7-15C5DE8DD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571" y="265570"/>
            <a:ext cx="2713051" cy="17333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Google Shape;61;p14"/>
          <p:cNvPicPr preferRelativeResize="0"/>
          <p:nvPr/>
        </p:nvPicPr>
        <p:blipFill rotWithShape="1">
          <a:blip r:embed="rId5">
            <a:alphaModFix/>
          </a:blip>
          <a:srcRect t="5814" b="5823"/>
          <a:stretch/>
        </p:blipFill>
        <p:spPr>
          <a:xfrm>
            <a:off x="1212062" y="4228133"/>
            <a:ext cx="2725775" cy="6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863F427-C78D-1DD8-1E6C-41017B0042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3324" y="1887010"/>
            <a:ext cx="2216996" cy="17333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912E103F-5EB5-E3F1-A0E2-5417C892EF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2818" y="4635045"/>
            <a:ext cx="991182" cy="508454"/>
          </a:xfrm>
          <a:prstGeom prst="rect">
            <a:avLst/>
          </a:prstGeom>
        </p:spPr>
      </p:pic>
      <p:pic>
        <p:nvPicPr>
          <p:cNvPr id="27" name="Imagen 26" descr="Imagen que contiene persona, niño, tabla, joven&#10;&#10;El contenido generado por IA puede ser incorrecto.">
            <a:extLst>
              <a:ext uri="{FF2B5EF4-FFF2-40B4-BE49-F238E27FC236}">
                <a16:creationId xmlns:a16="http://schemas.microsoft.com/office/drawing/2014/main" id="{F4A5C10D-BCD9-193D-FF3E-139F750C60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7446" y="3266703"/>
            <a:ext cx="2713051" cy="18415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3314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6489095" y="4450294"/>
            <a:ext cx="2574813" cy="6884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-77118" y="422991"/>
            <a:ext cx="4293130" cy="572700"/>
          </a:xfrm>
        </p:spPr>
        <p:txBody>
          <a:bodyPr>
            <a:noAutofit/>
          </a:bodyPr>
          <a:lstStyle/>
          <a:p>
            <a:r>
              <a:rPr lang="es-CO" sz="1600" b="1" dirty="0">
                <a:solidFill>
                  <a:schemeClr val="bg1"/>
                </a:solidFill>
              </a:rPr>
              <a:t>ESTRATEGIAS POBLACIÓN</a:t>
            </a:r>
            <a:r>
              <a:rPr lang="es-CO" sz="1600" b="1" noProof="0" dirty="0">
                <a:solidFill>
                  <a:schemeClr val="bg1"/>
                </a:solidFill>
              </a:rPr>
              <a:t> </a:t>
            </a:r>
            <a:r>
              <a:rPr lang="es-CO" sz="1600" b="1" dirty="0">
                <a:solidFill>
                  <a:schemeClr val="bg1"/>
                </a:solidFill>
              </a:rPr>
              <a:t>SANA </a:t>
            </a:r>
            <a:endParaRPr lang="es-CO" sz="1600" b="1" noProof="0" dirty="0">
              <a:solidFill>
                <a:schemeClr val="bg1"/>
              </a:solidFill>
            </a:endParaRPr>
          </a:p>
        </p:txBody>
      </p:sp>
      <p:sp>
        <p:nvSpPr>
          <p:cNvPr id="13" name="Shape 11"/>
          <p:cNvSpPr/>
          <p:nvPr/>
        </p:nvSpPr>
        <p:spPr>
          <a:xfrm>
            <a:off x="627601" y="2135712"/>
            <a:ext cx="951171" cy="575774"/>
          </a:xfrm>
          <a:prstGeom prst="roundRect">
            <a:avLst>
              <a:gd name="adj" fmla="val 5705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t"/>
          <a:lstStyle/>
          <a:p>
            <a:r>
              <a:rPr lang="es-CO" noProof="0" dirty="0"/>
              <a:t>                   </a:t>
            </a:r>
          </a:p>
          <a:p>
            <a:endParaRPr lang="es-CO" noProof="0" dirty="0"/>
          </a:p>
          <a:p>
            <a:r>
              <a:rPr lang="es-CO" sz="2000" b="1" noProof="0" dirty="0"/>
              <a:t>            </a:t>
            </a:r>
            <a:endParaRPr lang="es-CO" sz="2000" b="1" noProof="0" dirty="0">
              <a:cs typeface="Arial"/>
            </a:endParaRPr>
          </a:p>
        </p:txBody>
      </p:sp>
      <p:sp>
        <p:nvSpPr>
          <p:cNvPr id="14" name="Text 3"/>
          <p:cNvSpPr/>
          <p:nvPr/>
        </p:nvSpPr>
        <p:spPr>
          <a:xfrm>
            <a:off x="1536329" y="1161098"/>
            <a:ext cx="342769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s-CO" b="1" spc="-67" dirty="0">
                <a:solidFill>
                  <a:srgbClr val="00B050"/>
                </a:solidFill>
                <a:ea typeface="Inter Bold"/>
              </a:rPr>
              <a:t>VISITA DOMICILIARIA</a:t>
            </a:r>
            <a:endParaRPr lang="es-CO" b="1" spc="-67" noProof="0" dirty="0">
              <a:solidFill>
                <a:srgbClr val="00B050"/>
              </a:solidFill>
              <a:latin typeface="Arial" panose="020B0604020202020204" pitchFamily="34" charset="0"/>
              <a:ea typeface="Inter Bold"/>
              <a:cs typeface="Arial" panose="020B0604020202020204" pitchFamily="34" charset="0"/>
            </a:endParaRPr>
          </a:p>
        </p:txBody>
      </p:sp>
      <p:sp>
        <p:nvSpPr>
          <p:cNvPr id="15" name="Text 4"/>
          <p:cNvSpPr/>
          <p:nvPr/>
        </p:nvSpPr>
        <p:spPr>
          <a:xfrm>
            <a:off x="1644159" y="1513626"/>
            <a:ext cx="5600507" cy="384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es-CO" sz="1100" spc="-36" dirty="0">
                <a:solidFill>
                  <a:srgbClr val="272525"/>
                </a:solidFill>
                <a:latin typeface="+mn-lt"/>
                <a:ea typeface="Inter"/>
              </a:rPr>
              <a:t>Caracterización Ficha Familiar - identificación de factores protectores y de riesgo - Canalización </a:t>
            </a:r>
            <a:endParaRPr lang="es-CO" sz="1100" spc="-36" noProof="0" dirty="0">
              <a:solidFill>
                <a:srgbClr val="272525"/>
              </a:solidFill>
              <a:latin typeface="+mn-lt"/>
              <a:ea typeface="Inter"/>
            </a:endParaRPr>
          </a:p>
        </p:txBody>
      </p:sp>
      <p:sp>
        <p:nvSpPr>
          <p:cNvPr id="18" name="Text 9"/>
          <p:cNvSpPr/>
          <p:nvPr/>
        </p:nvSpPr>
        <p:spPr>
          <a:xfrm>
            <a:off x="1999524" y="2342412"/>
            <a:ext cx="589402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s-CO" sz="1100" spc="-36" dirty="0">
                <a:solidFill>
                  <a:srgbClr val="272525"/>
                </a:solidFill>
                <a:ea typeface="Inter"/>
              </a:rPr>
              <a:t>Identificar y Controlar prácticas de riesgo </a:t>
            </a:r>
            <a:endParaRPr lang="es-CO" sz="1100" dirty="0">
              <a:ea typeface="Inter"/>
            </a:endParaRPr>
          </a:p>
          <a:p>
            <a:pPr>
              <a:lnSpc>
                <a:spcPts val="2850"/>
              </a:lnSpc>
            </a:pPr>
            <a:r>
              <a:rPr lang="es-CO" sz="1100" spc="-36" dirty="0">
                <a:solidFill>
                  <a:srgbClr val="272525"/>
                </a:solidFill>
                <a:ea typeface="Inter"/>
              </a:rPr>
              <a:t>Evaluación del estado de salud por Médico, Enfermera, Nutrición, Psicología y Odontología</a:t>
            </a:r>
            <a:r>
              <a:rPr lang="es-CO" sz="1100" kern="0" spc="-36" noProof="0" dirty="0">
                <a:solidFill>
                  <a:srgbClr val="272525"/>
                </a:solidFill>
                <a:latin typeface="+mj-lt"/>
                <a:ea typeface="Inter"/>
                <a:cs typeface="Inter" pitchFamily="34" charset="-120"/>
              </a:rPr>
              <a:t>.</a:t>
            </a:r>
            <a:endParaRPr lang="es-CO" sz="1100" noProof="0">
              <a:latin typeface="+mj-lt"/>
              <a:ea typeface="Inter"/>
            </a:endParaRPr>
          </a:p>
        </p:txBody>
      </p:sp>
      <p:sp>
        <p:nvSpPr>
          <p:cNvPr id="19" name="Text 8"/>
          <p:cNvSpPr/>
          <p:nvPr/>
        </p:nvSpPr>
        <p:spPr>
          <a:xfrm>
            <a:off x="1762298" y="193675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s-CO" b="1" spc="-67" dirty="0">
                <a:solidFill>
                  <a:schemeClr val="accent5">
                    <a:lumMod val="76000"/>
                  </a:schemeClr>
                </a:solidFill>
                <a:ea typeface="Inter Bold"/>
              </a:rPr>
              <a:t>INTERVENCION PROFESIONAL</a:t>
            </a:r>
            <a:endParaRPr lang="en-US" dirty="0">
              <a:solidFill>
                <a:schemeClr val="accent5">
                  <a:lumMod val="76000"/>
                </a:schemeClr>
              </a:solidFill>
            </a:endParaRPr>
          </a:p>
        </p:txBody>
      </p:sp>
      <p:sp>
        <p:nvSpPr>
          <p:cNvPr id="22" name="Text 14"/>
          <p:cNvSpPr/>
          <p:nvPr/>
        </p:nvSpPr>
        <p:spPr>
          <a:xfrm>
            <a:off x="2371956" y="3693262"/>
            <a:ext cx="6208511" cy="7581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s-CO" sz="1100" kern="0" spc="-36" noProof="0" dirty="0">
                <a:solidFill>
                  <a:srgbClr val="272525"/>
                </a:solidFill>
                <a:ea typeface="Inter"/>
              </a:rPr>
              <a:t>Educar al paciente y la familia sobre </a:t>
            </a:r>
            <a:r>
              <a:rPr lang="es-CO" sz="1100" spc="-36" dirty="0">
                <a:solidFill>
                  <a:srgbClr val="272525"/>
                </a:solidFill>
                <a:ea typeface="Inter"/>
              </a:rPr>
              <a:t>la</a:t>
            </a:r>
            <a:r>
              <a:rPr lang="es-CO" sz="1100" kern="0" spc="-36" noProof="0" dirty="0">
                <a:solidFill>
                  <a:srgbClr val="272525"/>
                </a:solidFill>
                <a:ea typeface="Inter"/>
              </a:rPr>
              <a:t> </a:t>
            </a:r>
            <a:r>
              <a:rPr lang="es-CO" sz="1100" spc="-36" dirty="0">
                <a:solidFill>
                  <a:srgbClr val="272525"/>
                </a:solidFill>
                <a:ea typeface="Inter"/>
              </a:rPr>
              <a:t>identificación de riesgos, </a:t>
            </a:r>
            <a:r>
              <a:rPr lang="es-CO" sz="1100" kern="0" spc="-36" noProof="0" dirty="0">
                <a:solidFill>
                  <a:srgbClr val="272525"/>
                </a:solidFill>
                <a:ea typeface="Inter"/>
              </a:rPr>
              <a:t>signos de peligro</a:t>
            </a:r>
            <a:r>
              <a:rPr lang="es-CO" sz="1100" spc="-36" dirty="0">
                <a:solidFill>
                  <a:srgbClr val="272525"/>
                </a:solidFill>
                <a:ea typeface="Inter"/>
              </a:rPr>
              <a:t>, </a:t>
            </a:r>
            <a:r>
              <a:rPr lang="es-CO" sz="1100" kern="0" spc="-36" noProof="0" dirty="0">
                <a:solidFill>
                  <a:srgbClr val="272525"/>
                </a:solidFill>
                <a:ea typeface="Inter"/>
              </a:rPr>
              <a:t>apoyo al tratamiento</a:t>
            </a:r>
            <a:r>
              <a:rPr lang="es-CO" sz="1100" spc="-36" dirty="0">
                <a:solidFill>
                  <a:srgbClr val="272525"/>
                </a:solidFill>
                <a:ea typeface="Inter"/>
              </a:rPr>
              <a:t> y hábitos saludables</a:t>
            </a:r>
            <a:r>
              <a:rPr lang="es-CO" sz="1750" kern="0" spc="-36" noProof="0" dirty="0">
                <a:solidFill>
                  <a:srgbClr val="272525"/>
                </a:solidFill>
                <a:latin typeface="Inter"/>
                <a:ea typeface="Inter"/>
                <a:cs typeface="Inter" pitchFamily="34" charset="-120"/>
              </a:rPr>
              <a:t>.</a:t>
            </a:r>
            <a:endParaRPr lang="es-CO" sz="1750" noProof="0" dirty="0">
              <a:latin typeface="Inter"/>
              <a:ea typeface="Inter"/>
            </a:endParaRPr>
          </a:p>
        </p:txBody>
      </p:sp>
      <p:sp>
        <p:nvSpPr>
          <p:cNvPr id="23" name="Text 13"/>
          <p:cNvSpPr/>
          <p:nvPr/>
        </p:nvSpPr>
        <p:spPr>
          <a:xfrm>
            <a:off x="1994550" y="3268410"/>
            <a:ext cx="3406734" cy="397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s-CO" b="1" spc="-67" dirty="0">
                <a:solidFill>
                  <a:srgbClr val="7030A0"/>
                </a:solidFill>
                <a:ea typeface="Inter Bold"/>
              </a:rPr>
              <a:t>   INFORMACIÓN Y EDUCACIÓN EN SALUD</a:t>
            </a:r>
            <a:endParaRPr lang="es-CO" b="1" spc="-67" noProof="0" dirty="0">
              <a:solidFill>
                <a:srgbClr val="7030A0"/>
              </a:solidFill>
              <a:ea typeface="Inter Bold"/>
            </a:endParaRPr>
          </a:p>
        </p:txBody>
      </p:sp>
      <p:cxnSp>
        <p:nvCxnSpPr>
          <p:cNvPr id="3" name="Conector recto 2"/>
          <p:cNvCxnSpPr/>
          <p:nvPr/>
        </p:nvCxnSpPr>
        <p:spPr>
          <a:xfrm flipV="1">
            <a:off x="1289060" y="1869610"/>
            <a:ext cx="6313346" cy="8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V="1">
            <a:off x="1764213" y="3026039"/>
            <a:ext cx="6313346" cy="8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V="1">
            <a:off x="2269937" y="4311912"/>
            <a:ext cx="6313346" cy="8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B382BA7A-CF2E-C6CD-53E2-0ED5CD46A9D1}"/>
              </a:ext>
            </a:extLst>
          </p:cNvPr>
          <p:cNvSpPr/>
          <p:nvPr/>
        </p:nvSpPr>
        <p:spPr>
          <a:xfrm>
            <a:off x="628207" y="1163928"/>
            <a:ext cx="755915" cy="6587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0EE5E328-5F30-9AA9-8B04-C72A1E060352}"/>
              </a:ext>
            </a:extLst>
          </p:cNvPr>
          <p:cNvSpPr/>
          <p:nvPr/>
        </p:nvSpPr>
        <p:spPr>
          <a:xfrm>
            <a:off x="1004924" y="3266212"/>
            <a:ext cx="870019" cy="898757"/>
          </a:xfrm>
          <a:prstGeom prst="pent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68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217820A8-2FDB-E827-EED9-FD5FFEAE4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066" y="1334"/>
            <a:ext cx="2167766" cy="1192422"/>
          </a:xfrm>
          <a:prstGeom prst="rect">
            <a:avLst/>
          </a:prstGeom>
        </p:spPr>
      </p:pic>
      <p:pic>
        <p:nvPicPr>
          <p:cNvPr id="6" name="Google Shape;61;p14">
            <a:extLst>
              <a:ext uri="{FF2B5EF4-FFF2-40B4-BE49-F238E27FC236}">
                <a16:creationId xmlns:a16="http://schemas.microsoft.com/office/drawing/2014/main" id="{5D1307C5-820C-7070-6D2B-52CC58A52D7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5814" b="5823"/>
          <a:stretch/>
        </p:blipFill>
        <p:spPr>
          <a:xfrm>
            <a:off x="7054433" y="4635156"/>
            <a:ext cx="2093913" cy="506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9DA143-CDA4-4B22-F494-8CEA6BD10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35" y="302476"/>
            <a:ext cx="2374187" cy="1516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B14034-3DA3-8AB3-E063-C8E8F0B42F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3778" y="2241025"/>
            <a:ext cx="2275732" cy="1516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99E424-959D-CB10-7FBA-868811EDC5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6097" y="525733"/>
            <a:ext cx="2167286" cy="151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C1A5FA-2275-42BF-71BE-A1E5DD94D2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4466" y="2202366"/>
            <a:ext cx="2265089" cy="1372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15B435-8E3F-9F34-8891-CE2C42B6390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-147" r="12398" b="391"/>
          <a:stretch/>
        </p:blipFill>
        <p:spPr>
          <a:xfrm>
            <a:off x="1324209" y="3572733"/>
            <a:ext cx="2425394" cy="1522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32FE5F-372D-0D7E-4A63-D32C15FEBB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127" y="1895707"/>
            <a:ext cx="2174195" cy="1589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undefined">
            <a:extLst>
              <a:ext uri="{FF2B5EF4-FFF2-40B4-BE49-F238E27FC236}">
                <a16:creationId xmlns:a16="http://schemas.microsoft.com/office/drawing/2014/main" id="{CE1B7704-36DF-E344-9018-140A664F628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2020" y="3665964"/>
            <a:ext cx="2355694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006093-8E81-4068-31EA-DAB1B6ADEB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44558" y="599378"/>
            <a:ext cx="2355696" cy="1596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1302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3FAD120A-53A1-ABA9-97F4-CDFD01C52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FE13EDE-6846-8211-F572-1F7DAF805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890" y="8303"/>
            <a:ext cx="2376850" cy="1283026"/>
          </a:xfrm>
          <a:prstGeom prst="rect">
            <a:avLst/>
          </a:prstGeom>
        </p:spPr>
      </p:pic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89850857-F771-12D2-E67F-3255B83585F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7001093" y="4619916"/>
            <a:ext cx="2093913" cy="50644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1">
            <a:extLst>
              <a:ext uri="{FF2B5EF4-FFF2-40B4-BE49-F238E27FC236}">
                <a16:creationId xmlns:a16="http://schemas.microsoft.com/office/drawing/2014/main" id="{FB053782-FA12-AF31-D244-F5560670A776}"/>
              </a:ext>
            </a:extLst>
          </p:cNvPr>
          <p:cNvSpPr/>
          <p:nvPr/>
        </p:nvSpPr>
        <p:spPr>
          <a:xfrm>
            <a:off x="1480705" y="1028895"/>
            <a:ext cx="2786301" cy="3482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s-CO" sz="1200" noProof="0" dirty="0">
              <a:latin typeface="+mj-l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F74C8B3-46C0-488E-C25F-E80AD368B95A}"/>
              </a:ext>
            </a:extLst>
          </p:cNvPr>
          <p:cNvSpPr txBox="1"/>
          <p:nvPr/>
        </p:nvSpPr>
        <p:spPr>
          <a:xfrm>
            <a:off x="365140" y="217362"/>
            <a:ext cx="4800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accent1">
                    <a:lumMod val="50000"/>
                  </a:schemeClr>
                </a:solidFill>
                <a:latin typeface="Bodoni MT Black" panose="02070A03080606020203" pitchFamily="18" charset="0"/>
              </a:rPr>
              <a:t>GESTIÓN DEL RIESGO  Y SERVICIOS DE SALUD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78FD9AA-1C90-6C89-F634-ABDF9B06E6EC}"/>
              </a:ext>
            </a:extLst>
          </p:cNvPr>
          <p:cNvSpPr txBox="1"/>
          <p:nvPr/>
        </p:nvSpPr>
        <p:spPr>
          <a:xfrm>
            <a:off x="5033606" y="2208410"/>
            <a:ext cx="1394508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kumimoji="0" lang="es-CO" sz="1600" b="0" i="0" u="none" strike="noStrike" kern="0" cap="none" spc="0" normalizeH="0" baseline="0" noProof="0" dirty="0">
                <a:ln>
                  <a:noFill/>
                </a:ln>
                <a:solidFill>
                  <a:srgbClr val="4285F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POBLACIÓN EVENTO </a:t>
            </a:r>
          </a:p>
          <a:p>
            <a:pPr algn="ctr"/>
            <a:r>
              <a:rPr kumimoji="0" lang="es-CO" sz="1600" b="0" i="0" u="none" strike="noStrike" kern="0" cap="none" spc="0" normalizeH="0" baseline="0" noProof="0" dirty="0">
                <a:ln>
                  <a:noFill/>
                </a:ln>
                <a:solidFill>
                  <a:srgbClr val="4285F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Y  CRÍTICO</a:t>
            </a:r>
            <a:endParaRPr lang="es-CO" dirty="0"/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495275A0-A99B-0CCD-0E1F-D441F82BA6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2027079"/>
              </p:ext>
            </p:extLst>
          </p:nvPr>
        </p:nvGraphicFramePr>
        <p:xfrm>
          <a:off x="2682860" y="5235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0" name="Imagen 19">
            <a:extLst>
              <a:ext uri="{FF2B5EF4-FFF2-40B4-BE49-F238E27FC236}">
                <a16:creationId xmlns:a16="http://schemas.microsoft.com/office/drawing/2014/main" id="{F1A5F1A0-86D1-AC6C-0F97-DCB823AD99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2916" y="833319"/>
            <a:ext cx="2398225" cy="1611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2" name="Imagen 21" descr="Imagen que contiene persona, interior, niño, comida&#10;&#10;El contenido generado por IA puede ser incorrecto.">
            <a:extLst>
              <a:ext uri="{FF2B5EF4-FFF2-40B4-BE49-F238E27FC236}">
                <a16:creationId xmlns:a16="http://schemas.microsoft.com/office/drawing/2014/main" id="{0CFA33F2-C39C-0665-723E-C690D34579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7157" y="2509812"/>
            <a:ext cx="2443984" cy="18134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903109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3106575" y="4645352"/>
            <a:ext cx="2093913" cy="435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965" y="1148371"/>
            <a:ext cx="831272" cy="1069777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1480705" y="1028895"/>
            <a:ext cx="2786301" cy="3482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s-CO" sz="1200" b="1" kern="0" spc="-66" noProof="0" dirty="0">
                <a:solidFill>
                  <a:srgbClr val="272525"/>
                </a:solidFill>
                <a:latin typeface="+mj-lt"/>
                <a:ea typeface="Inter Bold" pitchFamily="34" charset="-122"/>
                <a:cs typeface="Inter Bold" pitchFamily="34" charset="-120"/>
              </a:rPr>
              <a:t>Grupos de Actores AIEPI</a:t>
            </a:r>
            <a:endParaRPr lang="es-CO" sz="1200" noProof="0" dirty="0">
              <a:latin typeface="+mj-lt"/>
            </a:endParaRPr>
          </a:p>
        </p:txBody>
      </p:sp>
      <p:sp>
        <p:nvSpPr>
          <p:cNvPr id="8" name="Text 2"/>
          <p:cNvSpPr/>
          <p:nvPr/>
        </p:nvSpPr>
        <p:spPr>
          <a:xfrm>
            <a:off x="1480706" y="1369764"/>
            <a:ext cx="3642726" cy="7131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00"/>
              </a:lnSpc>
              <a:buNone/>
            </a:pPr>
            <a:r>
              <a:rPr lang="es-CO" sz="1200" kern="0" spc="-35" noProof="0" dirty="0">
                <a:solidFill>
                  <a:srgbClr val="272525"/>
                </a:solidFill>
                <a:latin typeface="+mn-lt"/>
                <a:ea typeface="Inter" pitchFamily="34" charset="-122"/>
                <a:cs typeface="Inter" pitchFamily="34" charset="-120"/>
              </a:rPr>
              <a:t>Caracterizar, conformar y formar grupos de apoyo social y comunitario, promoviendo las 18 prácticas.</a:t>
            </a:r>
            <a:endParaRPr lang="es-CO" sz="1200" noProof="0" dirty="0">
              <a:latin typeface="+mn-lt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965" y="2386380"/>
            <a:ext cx="831272" cy="970276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1455107" y="2214030"/>
            <a:ext cx="3116893" cy="3482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s-CO" sz="1200" b="1" spc="-66" dirty="0">
                <a:solidFill>
                  <a:srgbClr val="272525"/>
                </a:solidFill>
                <a:latin typeface="+mn-lt"/>
                <a:ea typeface="Inter Bold" pitchFamily="34" charset="-122"/>
              </a:rPr>
              <a:t>Desarrollo de Capacidades al Talento Humano</a:t>
            </a:r>
            <a:endParaRPr lang="es-CO" sz="1200" noProof="0" dirty="0">
              <a:latin typeface="+mn-lt"/>
            </a:endParaRPr>
          </a:p>
        </p:txBody>
      </p:sp>
      <p:sp>
        <p:nvSpPr>
          <p:cNvPr id="11" name="Text 4"/>
          <p:cNvSpPr/>
          <p:nvPr/>
        </p:nvSpPr>
        <p:spPr>
          <a:xfrm>
            <a:off x="1463012" y="2514926"/>
            <a:ext cx="3458416" cy="7131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00"/>
              </a:lnSpc>
              <a:buNone/>
            </a:pPr>
            <a:r>
              <a:rPr lang="es-CO" sz="1200" noProof="0" dirty="0">
                <a:latin typeface="+mj-lt"/>
              </a:rPr>
              <a:t>Fortalecimiento de la Estrategia AIEPI Clínico y Comunitario</a:t>
            </a: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881" y="3452193"/>
            <a:ext cx="831272" cy="1113708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1427228" y="3278064"/>
            <a:ext cx="2786301" cy="3482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s-CO" sz="1200" b="1" kern="0" spc="-66" noProof="0" dirty="0">
                <a:solidFill>
                  <a:srgbClr val="272525"/>
                </a:solidFill>
                <a:latin typeface="+mj-lt"/>
                <a:ea typeface="Inter Bold" pitchFamily="34" charset="-122"/>
                <a:cs typeface="Inter Bold" pitchFamily="34" charset="-120"/>
              </a:rPr>
              <a:t>Información en salud</a:t>
            </a:r>
            <a:endParaRPr lang="es-CO" sz="1200" noProof="0" dirty="0">
              <a:latin typeface="+mj-lt"/>
            </a:endParaRPr>
          </a:p>
        </p:txBody>
      </p:sp>
      <p:sp>
        <p:nvSpPr>
          <p:cNvPr id="14" name="Text 6"/>
          <p:cNvSpPr/>
          <p:nvPr/>
        </p:nvSpPr>
        <p:spPr>
          <a:xfrm>
            <a:off x="1389879" y="3529006"/>
            <a:ext cx="3540594" cy="14469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00"/>
              </a:lnSpc>
              <a:buNone/>
            </a:pPr>
            <a:r>
              <a:rPr lang="es-CO" sz="1200" kern="0" spc="-35" noProof="0" dirty="0">
                <a:solidFill>
                  <a:srgbClr val="272525"/>
                </a:solidFill>
                <a:latin typeface="+mn-lt"/>
                <a:ea typeface="Inter" pitchFamily="34" charset="-122"/>
                <a:cs typeface="Inter" pitchFamily="34" charset="-120"/>
              </a:rPr>
              <a:t>Promover y afianzar conocimientos en las 18 prácticas de AIEPI a padres de familia, gestantes, lactantes y  cuidadores de niños y niñas menores de 5 años</a:t>
            </a:r>
            <a:endParaRPr lang="es-CO" sz="1200" noProof="0" dirty="0">
              <a:latin typeface="+mn-lt"/>
            </a:endParaRPr>
          </a:p>
        </p:txBody>
      </p:sp>
      <p:pic>
        <p:nvPicPr>
          <p:cNvPr id="3" name="Imagen 2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B5CFA951-DCC1-B391-2563-05F7A335AE8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6242" t="5564" r="1815" b="17251"/>
          <a:stretch/>
        </p:blipFill>
        <p:spPr>
          <a:xfrm>
            <a:off x="5277545" y="1061187"/>
            <a:ext cx="3866455" cy="401985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69C638A-4902-6090-4FCC-80014EEFD34E}"/>
              </a:ext>
            </a:extLst>
          </p:cNvPr>
          <p:cNvSpPr txBox="1"/>
          <p:nvPr/>
        </p:nvSpPr>
        <p:spPr>
          <a:xfrm>
            <a:off x="62821" y="392378"/>
            <a:ext cx="4027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</a:rPr>
              <a:t>PROMOCION DE LA SALUD  </a:t>
            </a:r>
          </a:p>
          <a:p>
            <a:r>
              <a:rPr lang="es-CO" sz="1600" dirty="0">
                <a:solidFill>
                  <a:schemeClr val="bg1"/>
                </a:solidFill>
              </a:rPr>
              <a:t>PARTICIPACIÓN COMUNITARIA </a:t>
            </a:r>
          </a:p>
        </p:txBody>
      </p:sp>
    </p:spTree>
    <p:extLst>
      <p:ext uri="{BB962C8B-B14F-4D97-AF65-F5344CB8AC3E}">
        <p14:creationId xmlns:p14="http://schemas.microsoft.com/office/powerpoint/2010/main" val="373499801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706</Words>
  <Application>Microsoft Office PowerPoint</Application>
  <PresentationFormat>Presentación en pantalla (16:9)</PresentationFormat>
  <Paragraphs>88</Paragraphs>
  <Slides>12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Simple Light</vt:lpstr>
      <vt:lpstr>Presentación de PowerPoint</vt:lpstr>
      <vt:lpstr>INTRODUCCION </vt:lpstr>
      <vt:lpstr>Presentación de PowerPoint</vt:lpstr>
      <vt:lpstr>Presentación de PowerPoint</vt:lpstr>
      <vt:lpstr>Presentación de PowerPoint</vt:lpstr>
      <vt:lpstr>ESTRATEGIAS POBLACIÓN SANA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Espacio para título</dc:title>
  <dc:creator>Carolina Ramirez Gòmez</dc:creator>
  <cp:lastModifiedBy>Alcaldia Manizales</cp:lastModifiedBy>
  <cp:revision>407</cp:revision>
  <dcterms:modified xsi:type="dcterms:W3CDTF">2025-04-03T22:12:42Z</dcterms:modified>
</cp:coreProperties>
</file>