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0" r:id="rId2"/>
  </p:sldMasterIdLst>
  <p:notesMasterIdLst>
    <p:notesMasterId r:id="rId17"/>
  </p:notesMasterIdLst>
  <p:sldIdLst>
    <p:sldId id="256" r:id="rId3"/>
    <p:sldId id="273" r:id="rId4"/>
    <p:sldId id="272" r:id="rId5"/>
    <p:sldId id="450" r:id="rId6"/>
    <p:sldId id="477" r:id="rId7"/>
    <p:sldId id="289" r:id="rId8"/>
    <p:sldId id="290" r:id="rId9"/>
    <p:sldId id="278" r:id="rId10"/>
    <p:sldId id="279" r:id="rId11"/>
    <p:sldId id="291" r:id="rId12"/>
    <p:sldId id="280" r:id="rId13"/>
    <p:sldId id="292" r:id="rId14"/>
    <p:sldId id="261" r:id="rId15"/>
    <p:sldId id="260" r:id="rId16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 Black" panose="00000A00000000000000" pitchFamily="2" charset="0"/>
      <p:bold r:id="rId26"/>
      <p:boldItalic r:id="rId27"/>
    </p:embeddedFont>
    <p:embeddedFont>
      <p:font typeface="Montserrat ExtraBold" panose="00000900000000000000" pitchFamily="2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7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73" autoAdjust="0"/>
  </p:normalViewPr>
  <p:slideViewPr>
    <p:cSldViewPr snapToGrid="0">
      <p:cViewPr varScale="1">
        <p:scale>
          <a:sx n="135" d="100"/>
          <a:sy n="135" d="100"/>
        </p:scale>
        <p:origin x="846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E2ED8-CB77-4B30-BEF1-691E4177EA2A}" type="doc">
      <dgm:prSet loTypeId="urn:microsoft.com/office/officeart/2005/8/layout/matrix3" loCatId="matrix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CO"/>
        </a:p>
      </dgm:t>
    </dgm:pt>
    <dgm:pt modelId="{E4905129-6E5C-4346-8B0B-0FD1F2A57598}">
      <dgm:prSet custT="1"/>
      <dgm:spPr/>
      <dgm:t>
        <a:bodyPr/>
        <a:lstStyle/>
        <a:p>
          <a:pPr algn="just"/>
          <a:r>
            <a:rPr lang="es-MX" sz="1050" b="1" i="0" dirty="0"/>
            <a:t>VIOLENCIA FÍSICA: </a:t>
          </a:r>
          <a:r>
            <a:rPr lang="es-MX" sz="900" b="0" i="0" dirty="0"/>
            <a:t>Cualquier acto de agresión, mediante el uso de la fuerza o cualquier mecanismo, que cause daño físico y pone en riesgo su integridad corporal. </a:t>
          </a:r>
        </a:p>
        <a:p>
          <a:pPr algn="just"/>
          <a:r>
            <a:rPr lang="es-MX" sz="900" b="0" i="0" dirty="0" err="1"/>
            <a:t>Ej</a:t>
          </a:r>
          <a:r>
            <a:rPr lang="es-MX" sz="900" b="0" i="0" dirty="0"/>
            <a:t>: Golpizas, empujones, sacudidas, estrujones, agresiones con objetos o con líquidos, ácidos, sustancias corrosivas que generen daño o destrucción al entrar en contacto con el tejido humano.</a:t>
          </a:r>
          <a:endParaRPr lang="es-CO" sz="900" dirty="0"/>
        </a:p>
      </dgm:t>
    </dgm:pt>
    <dgm:pt modelId="{7DE2A4D0-5CA8-404C-A0CA-BD18B5DDFCAE}" type="parTrans" cxnId="{911AD179-A46E-487A-9B59-D3A0C10F1128}">
      <dgm:prSet/>
      <dgm:spPr/>
      <dgm:t>
        <a:bodyPr/>
        <a:lstStyle/>
        <a:p>
          <a:endParaRPr lang="es-CO"/>
        </a:p>
      </dgm:t>
    </dgm:pt>
    <dgm:pt modelId="{D9AD61F2-0015-4DCA-9483-1A6CB00AD3BA}" type="sibTrans" cxnId="{911AD179-A46E-487A-9B59-D3A0C10F1128}">
      <dgm:prSet/>
      <dgm:spPr/>
      <dgm:t>
        <a:bodyPr/>
        <a:lstStyle/>
        <a:p>
          <a:endParaRPr lang="es-CO"/>
        </a:p>
      </dgm:t>
    </dgm:pt>
    <dgm:pt modelId="{E786BAC4-E5B5-4E80-B31C-EE96D9EF1824}">
      <dgm:prSet custT="1"/>
      <dgm:spPr/>
      <dgm:t>
        <a:bodyPr/>
        <a:lstStyle/>
        <a:p>
          <a:pPr algn="just"/>
          <a:r>
            <a:rPr lang="es-MX" sz="1050" b="1" i="0" dirty="0"/>
            <a:t>VIOLENCIA PSICOLÓGICA:  </a:t>
          </a:r>
          <a:r>
            <a:rPr lang="es-MX" sz="900" b="0" i="0" dirty="0"/>
            <a:t>Acción u omisión destinada a degradar o controlar las acciones, comportamientos, creencias y decisiones de otras personas por medio de cualquier conducta que implique perjuicio, afectaciones en la salud psicológica, mental, la autodeterminación, la percepción de sí mismo o el desarrollo personal.</a:t>
          </a:r>
          <a:endParaRPr lang="es-CO" sz="900" dirty="0"/>
        </a:p>
      </dgm:t>
    </dgm:pt>
    <dgm:pt modelId="{828FEA77-A5EC-4541-BE24-A794A038D07A}" type="parTrans" cxnId="{E721BD0C-C1B4-4E9B-A957-4A8AA6C33FC8}">
      <dgm:prSet/>
      <dgm:spPr/>
      <dgm:t>
        <a:bodyPr/>
        <a:lstStyle/>
        <a:p>
          <a:endParaRPr lang="es-CO"/>
        </a:p>
      </dgm:t>
    </dgm:pt>
    <dgm:pt modelId="{431E4504-098A-4598-A02A-F577E6938EC2}" type="sibTrans" cxnId="{E721BD0C-C1B4-4E9B-A957-4A8AA6C33FC8}">
      <dgm:prSet/>
      <dgm:spPr/>
      <dgm:t>
        <a:bodyPr/>
        <a:lstStyle/>
        <a:p>
          <a:endParaRPr lang="es-CO"/>
        </a:p>
      </dgm:t>
    </dgm:pt>
    <dgm:pt modelId="{90C48216-946E-4995-98E6-50A7616F5A14}">
      <dgm:prSet custT="1"/>
      <dgm:spPr/>
      <dgm:t>
        <a:bodyPr/>
        <a:lstStyle/>
        <a:p>
          <a:pPr algn="just"/>
          <a:r>
            <a:rPr lang="es-MX" sz="1050" b="1" i="0" dirty="0"/>
            <a:t>NEGLIGENCIA O ABANDONO: </a:t>
          </a:r>
          <a:r>
            <a:rPr lang="es-MX" sz="900" b="0" i="0" dirty="0"/>
            <a:t>Acciones u omisiones realizadas por parte de los cuidadores de NNA, personas mayores o personas con discapacidad cuando no atienden ni satisfacen sus necesidades básicas. </a:t>
          </a:r>
        </a:p>
        <a:p>
          <a:pPr algn="just"/>
          <a:r>
            <a:rPr lang="es-MX" sz="900" b="0" i="0" dirty="0" err="1"/>
            <a:t>Ej</a:t>
          </a:r>
          <a:r>
            <a:rPr lang="es-MX" sz="900" b="0" i="0" dirty="0"/>
            <a:t>: fisiológicas, psicológicas, intelectuales. Salud, protección, educación, nutrición, recreación, afecto, higiene.</a:t>
          </a:r>
          <a:endParaRPr lang="es-CO" sz="900" dirty="0"/>
        </a:p>
      </dgm:t>
    </dgm:pt>
    <dgm:pt modelId="{D8BA14CE-875B-45E5-B0EF-4728C7CAAB4A}" type="parTrans" cxnId="{A34EB070-D563-413B-B4F2-1F2B1BB87E49}">
      <dgm:prSet/>
      <dgm:spPr/>
      <dgm:t>
        <a:bodyPr/>
        <a:lstStyle/>
        <a:p>
          <a:endParaRPr lang="es-CO"/>
        </a:p>
      </dgm:t>
    </dgm:pt>
    <dgm:pt modelId="{69DEF606-4A8B-4D4F-A377-1268D8AB9A8B}" type="sibTrans" cxnId="{A34EB070-D563-413B-B4F2-1F2B1BB87E49}">
      <dgm:prSet/>
      <dgm:spPr/>
      <dgm:t>
        <a:bodyPr/>
        <a:lstStyle/>
        <a:p>
          <a:endParaRPr lang="es-CO"/>
        </a:p>
      </dgm:t>
    </dgm:pt>
    <dgm:pt modelId="{635938AE-E4F7-406A-B342-CC9BC32296EE}">
      <dgm:prSet custT="1"/>
      <dgm:spPr/>
      <dgm:t>
        <a:bodyPr/>
        <a:lstStyle/>
        <a:p>
          <a:pPr algn="just"/>
          <a:r>
            <a:rPr lang="es-MX" sz="1050" b="1" i="0" dirty="0"/>
            <a:t>VIOLENCIA SEXUAL: </a:t>
          </a:r>
          <a:r>
            <a:rPr lang="es-MX" sz="800" b="0" i="0" dirty="0"/>
            <a:t>Todo acto o comportamiento de tipo sexual ejercido sobre una persona a través del uso de la fuerza; la amenaza del uso de la fuerza; la coacción física, psicológica o económica; o cualquier otro mecanismo que anule o limite la voluntad personal aprovechando las situaciones y condiciones de desigualdad; y las relaciones de poder existentes entre víctima y agresor. Todo acto sexual con persona </a:t>
          </a:r>
          <a:r>
            <a:rPr lang="es-MX" sz="800" b="1" i="0" dirty="0"/>
            <a:t>menor de 14 años </a:t>
          </a:r>
          <a:r>
            <a:rPr lang="es-MX" sz="800" b="0" i="0" dirty="0"/>
            <a:t>es considerado VS. Las formas de coacción pueden ser chantaje, soborno, manipulación, entre otros.</a:t>
          </a:r>
          <a:endParaRPr lang="es-CO" sz="800" dirty="0"/>
        </a:p>
      </dgm:t>
    </dgm:pt>
    <dgm:pt modelId="{7AF31992-AD09-4064-A354-F2AA13D928BF}" type="parTrans" cxnId="{B00302BA-03BE-4834-B9C8-5BA8B39AFAB5}">
      <dgm:prSet/>
      <dgm:spPr/>
      <dgm:t>
        <a:bodyPr/>
        <a:lstStyle/>
        <a:p>
          <a:endParaRPr lang="es-CO"/>
        </a:p>
      </dgm:t>
    </dgm:pt>
    <dgm:pt modelId="{0B942BB6-61E3-4F12-9E46-4F58C5A4F528}" type="sibTrans" cxnId="{B00302BA-03BE-4834-B9C8-5BA8B39AFAB5}">
      <dgm:prSet/>
      <dgm:spPr/>
      <dgm:t>
        <a:bodyPr/>
        <a:lstStyle/>
        <a:p>
          <a:endParaRPr lang="es-CO"/>
        </a:p>
      </dgm:t>
    </dgm:pt>
    <dgm:pt modelId="{0B8863B3-4EF4-454F-89C2-E9BC1CD9213D}" type="pres">
      <dgm:prSet presAssocID="{598E2ED8-CB77-4B30-BEF1-691E4177EA2A}" presName="matrix" presStyleCnt="0">
        <dgm:presLayoutVars>
          <dgm:chMax val="1"/>
          <dgm:dir/>
          <dgm:resizeHandles val="exact"/>
        </dgm:presLayoutVars>
      </dgm:prSet>
      <dgm:spPr/>
    </dgm:pt>
    <dgm:pt modelId="{88FF5123-D751-48A5-886D-CDB65E0C22DE}" type="pres">
      <dgm:prSet presAssocID="{598E2ED8-CB77-4B30-BEF1-691E4177EA2A}" presName="diamond" presStyleLbl="bgShp" presStyleIdx="0" presStyleCnt="1"/>
      <dgm:spPr/>
    </dgm:pt>
    <dgm:pt modelId="{F1982B8C-2EA6-40D5-B4C6-8B2E1BAE0EC4}" type="pres">
      <dgm:prSet presAssocID="{598E2ED8-CB77-4B30-BEF1-691E4177EA2A}" presName="quad1" presStyleLbl="node1" presStyleIdx="0" presStyleCnt="4" custScaleX="159809" custLinFactNeighborX="-26111" custLinFactNeighborY="1146">
        <dgm:presLayoutVars>
          <dgm:chMax val="0"/>
          <dgm:chPref val="0"/>
          <dgm:bulletEnabled val="1"/>
        </dgm:presLayoutVars>
      </dgm:prSet>
      <dgm:spPr/>
    </dgm:pt>
    <dgm:pt modelId="{95AA20A3-C4B5-4B6B-B0A1-0E81C113E302}" type="pres">
      <dgm:prSet presAssocID="{598E2ED8-CB77-4B30-BEF1-691E4177EA2A}" presName="quad2" presStyleLbl="node1" presStyleIdx="1" presStyleCnt="4" custScaleX="167843" custLinFactNeighborX="32481" custLinFactNeighborY="-382">
        <dgm:presLayoutVars>
          <dgm:chMax val="0"/>
          <dgm:chPref val="0"/>
          <dgm:bulletEnabled val="1"/>
        </dgm:presLayoutVars>
      </dgm:prSet>
      <dgm:spPr/>
    </dgm:pt>
    <dgm:pt modelId="{F3F486A6-3612-4BBC-A1B7-24D54C15853B}" type="pres">
      <dgm:prSet presAssocID="{598E2ED8-CB77-4B30-BEF1-691E4177EA2A}" presName="quad3" presStyleLbl="node1" presStyleIdx="2" presStyleCnt="4" custScaleX="165354" custLinFactNeighborX="-28585" custLinFactNeighborY="0">
        <dgm:presLayoutVars>
          <dgm:chMax val="0"/>
          <dgm:chPref val="0"/>
          <dgm:bulletEnabled val="1"/>
        </dgm:presLayoutVars>
      </dgm:prSet>
      <dgm:spPr/>
    </dgm:pt>
    <dgm:pt modelId="{B066A5F7-E41E-45D4-A0EF-36F019E01FBD}" type="pres">
      <dgm:prSet presAssocID="{598E2ED8-CB77-4B30-BEF1-691E4177EA2A}" presName="quad4" presStyleLbl="node1" presStyleIdx="3" presStyleCnt="4" custScaleX="165176" custLinFactNeighborX="31084">
        <dgm:presLayoutVars>
          <dgm:chMax val="0"/>
          <dgm:chPref val="0"/>
          <dgm:bulletEnabled val="1"/>
        </dgm:presLayoutVars>
      </dgm:prSet>
      <dgm:spPr/>
    </dgm:pt>
  </dgm:ptLst>
  <dgm:cxnLst>
    <dgm:cxn modelId="{E721BD0C-C1B4-4E9B-A957-4A8AA6C33FC8}" srcId="{598E2ED8-CB77-4B30-BEF1-691E4177EA2A}" destId="{E786BAC4-E5B5-4E80-B31C-EE96D9EF1824}" srcOrd="1" destOrd="0" parTransId="{828FEA77-A5EC-4541-BE24-A794A038D07A}" sibTransId="{431E4504-098A-4598-A02A-F577E6938EC2}"/>
    <dgm:cxn modelId="{59CCCA5B-9F5A-49B2-B9EB-8E23C09D44CC}" type="presOf" srcId="{E4905129-6E5C-4346-8B0B-0FD1F2A57598}" destId="{F1982B8C-2EA6-40D5-B4C6-8B2E1BAE0EC4}" srcOrd="0" destOrd="0" presId="urn:microsoft.com/office/officeart/2005/8/layout/matrix3"/>
    <dgm:cxn modelId="{0239044E-66CB-4BA6-A009-AED1C8C8D707}" type="presOf" srcId="{635938AE-E4F7-406A-B342-CC9BC32296EE}" destId="{B066A5F7-E41E-45D4-A0EF-36F019E01FBD}" srcOrd="0" destOrd="0" presId="urn:microsoft.com/office/officeart/2005/8/layout/matrix3"/>
    <dgm:cxn modelId="{A34EB070-D563-413B-B4F2-1F2B1BB87E49}" srcId="{598E2ED8-CB77-4B30-BEF1-691E4177EA2A}" destId="{90C48216-946E-4995-98E6-50A7616F5A14}" srcOrd="2" destOrd="0" parTransId="{D8BA14CE-875B-45E5-B0EF-4728C7CAAB4A}" sibTransId="{69DEF606-4A8B-4D4F-A377-1268D8AB9A8B}"/>
    <dgm:cxn modelId="{911AD179-A46E-487A-9B59-D3A0C10F1128}" srcId="{598E2ED8-CB77-4B30-BEF1-691E4177EA2A}" destId="{E4905129-6E5C-4346-8B0B-0FD1F2A57598}" srcOrd="0" destOrd="0" parTransId="{7DE2A4D0-5CA8-404C-A0CA-BD18B5DDFCAE}" sibTransId="{D9AD61F2-0015-4DCA-9483-1A6CB00AD3BA}"/>
    <dgm:cxn modelId="{C178A67D-54A4-4402-AC06-A7AC539D6983}" type="presOf" srcId="{E786BAC4-E5B5-4E80-B31C-EE96D9EF1824}" destId="{95AA20A3-C4B5-4B6B-B0A1-0E81C113E302}" srcOrd="0" destOrd="0" presId="urn:microsoft.com/office/officeart/2005/8/layout/matrix3"/>
    <dgm:cxn modelId="{046B5580-ABFB-414D-AB21-3EB87CD0223E}" type="presOf" srcId="{598E2ED8-CB77-4B30-BEF1-691E4177EA2A}" destId="{0B8863B3-4EF4-454F-89C2-E9BC1CD9213D}" srcOrd="0" destOrd="0" presId="urn:microsoft.com/office/officeart/2005/8/layout/matrix3"/>
    <dgm:cxn modelId="{338BE790-C55D-4802-9E49-AD6460B2B797}" type="presOf" srcId="{90C48216-946E-4995-98E6-50A7616F5A14}" destId="{F3F486A6-3612-4BBC-A1B7-24D54C15853B}" srcOrd="0" destOrd="0" presId="urn:microsoft.com/office/officeart/2005/8/layout/matrix3"/>
    <dgm:cxn modelId="{B00302BA-03BE-4834-B9C8-5BA8B39AFAB5}" srcId="{598E2ED8-CB77-4B30-BEF1-691E4177EA2A}" destId="{635938AE-E4F7-406A-B342-CC9BC32296EE}" srcOrd="3" destOrd="0" parTransId="{7AF31992-AD09-4064-A354-F2AA13D928BF}" sibTransId="{0B942BB6-61E3-4F12-9E46-4F58C5A4F528}"/>
    <dgm:cxn modelId="{E6C9061C-AFBB-4B2D-A37E-31F4CE1740C2}" type="presParOf" srcId="{0B8863B3-4EF4-454F-89C2-E9BC1CD9213D}" destId="{88FF5123-D751-48A5-886D-CDB65E0C22DE}" srcOrd="0" destOrd="0" presId="urn:microsoft.com/office/officeart/2005/8/layout/matrix3"/>
    <dgm:cxn modelId="{4F606F2F-8A68-453B-B438-D085212FFF32}" type="presParOf" srcId="{0B8863B3-4EF4-454F-89C2-E9BC1CD9213D}" destId="{F1982B8C-2EA6-40D5-B4C6-8B2E1BAE0EC4}" srcOrd="1" destOrd="0" presId="urn:microsoft.com/office/officeart/2005/8/layout/matrix3"/>
    <dgm:cxn modelId="{5272F3E8-FDDC-4100-A6AC-9D1A8B5DF8D0}" type="presParOf" srcId="{0B8863B3-4EF4-454F-89C2-E9BC1CD9213D}" destId="{95AA20A3-C4B5-4B6B-B0A1-0E81C113E302}" srcOrd="2" destOrd="0" presId="urn:microsoft.com/office/officeart/2005/8/layout/matrix3"/>
    <dgm:cxn modelId="{02AD5A78-1BF8-45B0-9230-4522A5C07CA5}" type="presParOf" srcId="{0B8863B3-4EF4-454F-89C2-E9BC1CD9213D}" destId="{F3F486A6-3612-4BBC-A1B7-24D54C15853B}" srcOrd="3" destOrd="0" presId="urn:microsoft.com/office/officeart/2005/8/layout/matrix3"/>
    <dgm:cxn modelId="{9463A6F8-597A-4712-B3DA-07BCDB0446A8}" type="presParOf" srcId="{0B8863B3-4EF4-454F-89C2-E9BC1CD9213D}" destId="{B066A5F7-E41E-45D4-A0EF-36F019E01FB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F5123-D751-48A5-886D-CDB65E0C22DE}">
      <dsp:nvSpPr>
        <dsp:cNvPr id="0" name=""/>
        <dsp:cNvSpPr/>
      </dsp:nvSpPr>
      <dsp:spPr>
        <a:xfrm>
          <a:off x="1831218" y="0"/>
          <a:ext cx="4410692" cy="4410692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82B8C-2EA6-40D5-B4C6-8B2E1BAE0EC4}">
      <dsp:nvSpPr>
        <dsp:cNvPr id="0" name=""/>
        <dsp:cNvSpPr/>
      </dsp:nvSpPr>
      <dsp:spPr>
        <a:xfrm>
          <a:off x="1286672" y="438728"/>
          <a:ext cx="2748986" cy="17201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i="0" kern="1200" dirty="0"/>
            <a:t>VIOLENCIA FÍSICA: </a:t>
          </a:r>
          <a:r>
            <a:rPr lang="es-MX" sz="900" b="0" i="0" kern="1200" dirty="0"/>
            <a:t>Cualquier acto de agresión, mediante el uso de la fuerza o cualquier mecanismo, que cause daño físico y pone en riesgo su integridad corporal. 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0" i="0" kern="1200" dirty="0" err="1"/>
            <a:t>Ej</a:t>
          </a:r>
          <a:r>
            <a:rPr lang="es-MX" sz="900" b="0" i="0" kern="1200" dirty="0"/>
            <a:t>: Golpizas, empujones, sacudidas, estrujones, agresiones con objetos o con líquidos, ácidos, sustancias corrosivas que generen daño o destrucción al entrar en contacto con el tejido humano.</a:t>
          </a:r>
          <a:endParaRPr lang="es-CO" sz="900" kern="1200" dirty="0"/>
        </a:p>
      </dsp:txBody>
      <dsp:txXfrm>
        <a:off x="1370644" y="522700"/>
        <a:ext cx="2581042" cy="1552225"/>
      </dsp:txXfrm>
    </dsp:sp>
    <dsp:sp modelId="{95AA20A3-C4B5-4B6B-B0A1-0E81C113E302}">
      <dsp:nvSpPr>
        <dsp:cNvPr id="0" name=""/>
        <dsp:cNvSpPr/>
      </dsp:nvSpPr>
      <dsp:spPr>
        <a:xfrm>
          <a:off x="4077946" y="412444"/>
          <a:ext cx="2887184" cy="17201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i="0" kern="1200" dirty="0"/>
            <a:t>VIOLENCIA PSICOLÓGICA:  </a:t>
          </a:r>
          <a:r>
            <a:rPr lang="es-MX" sz="900" b="0" i="0" kern="1200" dirty="0"/>
            <a:t>Acción u omisión destinada a degradar o controlar las acciones, comportamientos, creencias y decisiones de otras personas por medio de cualquier conducta que implique perjuicio, afectaciones en la salud psicológica, mental, la autodeterminación, la percepción de sí mismo o el desarrollo personal.</a:t>
          </a:r>
          <a:endParaRPr lang="es-CO" sz="900" kern="1200" dirty="0"/>
        </a:p>
      </dsp:txBody>
      <dsp:txXfrm>
        <a:off x="4161918" y="496416"/>
        <a:ext cx="2719240" cy="1552225"/>
      </dsp:txXfrm>
    </dsp:sp>
    <dsp:sp modelId="{F3F486A6-3612-4BBC-A1B7-24D54C15853B}">
      <dsp:nvSpPr>
        <dsp:cNvPr id="0" name=""/>
        <dsp:cNvSpPr/>
      </dsp:nvSpPr>
      <dsp:spPr>
        <a:xfrm>
          <a:off x="1196424" y="2271506"/>
          <a:ext cx="2844369" cy="17201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i="0" kern="1200" dirty="0"/>
            <a:t>NEGLIGENCIA O ABANDONO: </a:t>
          </a:r>
          <a:r>
            <a:rPr lang="es-MX" sz="900" b="0" i="0" kern="1200" dirty="0"/>
            <a:t>Acciones u omisiones realizadas por parte de los cuidadores de NNA, personas mayores o personas con discapacidad cuando no atienden ni satisfacen sus necesidades básicas. </a:t>
          </a:r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0" i="0" kern="1200" dirty="0" err="1"/>
            <a:t>Ej</a:t>
          </a:r>
          <a:r>
            <a:rPr lang="es-MX" sz="900" b="0" i="0" kern="1200" dirty="0"/>
            <a:t>: fisiológicas, psicológicas, intelectuales. Salud, protección, educación, nutrición, recreación, afecto, higiene.</a:t>
          </a:r>
          <a:endParaRPr lang="es-CO" sz="900" kern="1200" dirty="0"/>
        </a:p>
      </dsp:txBody>
      <dsp:txXfrm>
        <a:off x="1280396" y="2355478"/>
        <a:ext cx="2676425" cy="1552225"/>
      </dsp:txXfrm>
    </dsp:sp>
    <dsp:sp modelId="{B066A5F7-E41E-45D4-A0EF-36F019E01FBD}">
      <dsp:nvSpPr>
        <dsp:cNvPr id="0" name=""/>
        <dsp:cNvSpPr/>
      </dsp:nvSpPr>
      <dsp:spPr>
        <a:xfrm>
          <a:off x="4076853" y="2271506"/>
          <a:ext cx="2841307" cy="17201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i="0" kern="1200" dirty="0"/>
            <a:t>VIOLENCIA SEXUAL: </a:t>
          </a:r>
          <a:r>
            <a:rPr lang="es-MX" sz="800" b="0" i="0" kern="1200" dirty="0"/>
            <a:t>Todo acto o comportamiento de tipo sexual ejercido sobre una persona a través del uso de la fuerza; la amenaza del uso de la fuerza; la coacción física, psicológica o económica; o cualquier otro mecanismo que anule o limite la voluntad personal aprovechando las situaciones y condiciones de desigualdad; y las relaciones de poder existentes entre víctima y agresor. Todo acto sexual con persona </a:t>
          </a:r>
          <a:r>
            <a:rPr lang="es-MX" sz="800" b="1" i="0" kern="1200" dirty="0"/>
            <a:t>menor de 14 años </a:t>
          </a:r>
          <a:r>
            <a:rPr lang="es-MX" sz="800" b="0" i="0" kern="1200" dirty="0"/>
            <a:t>es considerado VS. Las formas de coacción pueden ser chantaje, soborno, manipulación, entre otros.</a:t>
          </a:r>
          <a:endParaRPr lang="es-CO" sz="800" kern="1200" dirty="0"/>
        </a:p>
      </dsp:txBody>
      <dsp:txXfrm>
        <a:off x="4160825" y="2355478"/>
        <a:ext cx="2673363" cy="1552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902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03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498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75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747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50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23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93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f7f393f517_1_98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1f7f393f517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626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9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09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600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5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4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21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9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2361162" y="2217832"/>
            <a:ext cx="4421674" cy="64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2600" b="1" i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35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2361162" y="2217832"/>
            <a:ext cx="4421674" cy="64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2600" b="1" i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569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2600" b="1" i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67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2361162" y="2217832"/>
            <a:ext cx="4421674" cy="64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2600" b="1" i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463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108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14660"/>
            <a:ext cx="3008710" cy="461665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448" y="204788"/>
            <a:ext cx="5111353" cy="18004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710" cy="161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123111"/>
          </a:xfrm>
          <a:prstGeom prst="rect">
            <a:avLst/>
          </a:prstGeom>
        </p:spPr>
        <p:txBody>
          <a:bodyPr/>
          <a:lstStyle/>
          <a:p>
            <a:fld id="{94D2C374-E28D-47B9-9E9F-B7955BACAD0C}" type="datetimeFigureOut">
              <a:rPr lang="es-CO" smtClean="0"/>
              <a:t>2/04/2025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123111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123111"/>
          </a:xfrm>
          <a:prstGeom prst="rect">
            <a:avLst/>
          </a:prstGeom>
        </p:spPr>
        <p:txBody>
          <a:bodyPr/>
          <a:lstStyle/>
          <a:p>
            <a:fld id="{D6264C6C-2B23-4808-A355-647B8EE1B50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5547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1FBF1-12D3-3842-AAEA-719ECE4D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002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88A6B2-269B-B045-841B-1FB99725C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615553"/>
          </a:xfrm>
          <a:prstGeom prst="rect">
            <a:avLst/>
          </a:prstGeo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54B06B-C03F-1547-99E6-6500AAD1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123111"/>
          </a:xfrm>
          <a:prstGeom prst="rect">
            <a:avLst/>
          </a:prstGeom>
        </p:spPr>
        <p:txBody>
          <a:bodyPr/>
          <a:lstStyle/>
          <a:p>
            <a:fld id="{C40847D2-7C43-EC48-B814-4F36602E9CE8}" type="datetimeFigureOut">
              <a:rPr lang="es-CO" smtClean="0"/>
              <a:t>2/04/2025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304FC1-9069-B24F-BDB3-1BEF78F3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12311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CAD3D0-4D54-8F4C-A8CB-071B778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123111"/>
          </a:xfrm>
          <a:prstGeom prst="rect">
            <a:avLst/>
          </a:prstGeom>
        </p:spPr>
        <p:txBody>
          <a:bodyPr/>
          <a:lstStyle/>
          <a:p>
            <a:fld id="{994F8AFF-0677-EA49-861D-EBFC15B88B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997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8002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231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123111"/>
          </a:xfrm>
          <a:prstGeom prst="rect">
            <a:avLst/>
          </a:prstGeom>
        </p:spPr>
        <p:txBody>
          <a:bodyPr/>
          <a:lstStyle/>
          <a:p>
            <a:fld id="{86EE67DC-BA31-464B-B8C5-9EF81B3EB62C}" type="datetimeFigureOut">
              <a:rPr lang="es-CO" smtClean="0"/>
              <a:t>2/04/2025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123111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123111"/>
          </a:xfrm>
          <a:prstGeom prst="rect">
            <a:avLst/>
          </a:prstGeom>
        </p:spPr>
        <p:txBody>
          <a:bodyPr/>
          <a:lstStyle/>
          <a:p>
            <a:fld id="{78CCBB26-1666-4D76-B3CA-F9B7E100E0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315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011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156966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156966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</a:defRPr>
            </a:lvl4pPr>
            <a:lvl5pPr>
              <a:defRPr sz="1350">
                <a:latin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12311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0BBE2B9-5145-4796-8929-115DB3E5D9DE}" type="datetimeFigureOut">
              <a:rPr lang="es-CO" smtClean="0"/>
              <a:pPr/>
              <a:t>2/04/2025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12311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12311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469405A-D8B7-4E12-B1D3-9479754D441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991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6" r:id="rId12"/>
    <p:sldLayoutId id="2147483667" r:id="rId13"/>
    <p:sldLayoutId id="2147483668" r:id="rId14"/>
    <p:sldLayoutId id="21474836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361162" y="2217832"/>
            <a:ext cx="4421674" cy="64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2600" b="1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"/>
              <a:buNone/>
              <a:defRPr sz="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sz="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32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435821" y="445056"/>
            <a:ext cx="6043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-134" dirty="0">
                <a:solidFill>
                  <a:srgbClr val="00206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PROTOCOLO </a:t>
            </a:r>
          </a:p>
          <a:p>
            <a:pPr algn="ctr"/>
            <a:r>
              <a:rPr lang="en-US" sz="2400" b="1" spc="-134" dirty="0">
                <a:solidFill>
                  <a:srgbClr val="00206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VIOLENCIA DE GÉNERO E INTRAFAMILIAR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22B0D3-212A-447C-9669-047924090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318" y="1429177"/>
            <a:ext cx="5696773" cy="228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1585" y="504342"/>
            <a:ext cx="6385545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b="1" spc="-84" dirty="0"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GESTIÓN DEL RIESGO Y SERVICIOS DE SALUD</a:t>
            </a:r>
            <a:endParaRPr lang="en-US" sz="27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89868" y="2328118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1719"/>
              </a:lnSpc>
            </a:pPr>
            <a:r>
              <a:rPr lang="en-US" sz="1375" b="1" spc="-4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Detección Temprana</a:t>
            </a:r>
            <a:endParaRPr lang="en-US" sz="1375" dirty="0"/>
          </a:p>
        </p:txBody>
      </p:sp>
      <p:sp>
        <p:nvSpPr>
          <p:cNvPr id="4" name="Text 2"/>
          <p:cNvSpPr/>
          <p:nvPr/>
        </p:nvSpPr>
        <p:spPr>
          <a:xfrm>
            <a:off x="496119" y="2634630"/>
            <a:ext cx="2365772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781"/>
              </a:lnSpc>
            </a:pPr>
            <a:r>
              <a:rPr lang="en-US" sz="1094" spc="-2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Realizar detección temprana de casos mediante cuestionarios para identificar el riesgo cardiovascular y metabólico.</a:t>
            </a:r>
            <a:endParaRPr lang="en-US" sz="109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09" y="1508448"/>
            <a:ext cx="2853109" cy="285310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482132" y="2630686"/>
            <a:ext cx="212080" cy="265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6"/>
              </a:lnSpc>
            </a:pPr>
            <a:r>
              <a:rPr lang="en-US" sz="1656" b="1" spc="-3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656" dirty="0"/>
          </a:p>
        </p:txBody>
      </p:sp>
      <p:sp>
        <p:nvSpPr>
          <p:cNvPr id="7" name="Text 4"/>
          <p:cNvSpPr/>
          <p:nvPr/>
        </p:nvSpPr>
        <p:spPr>
          <a:xfrm>
            <a:off x="6211119" y="1675061"/>
            <a:ext cx="2021830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spc="-4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Información y Educación</a:t>
            </a:r>
            <a:endParaRPr lang="en-US" sz="1375" dirty="0"/>
          </a:p>
        </p:txBody>
      </p:sp>
      <p:sp>
        <p:nvSpPr>
          <p:cNvPr id="8" name="Text 5"/>
          <p:cNvSpPr/>
          <p:nvPr/>
        </p:nvSpPr>
        <p:spPr>
          <a:xfrm>
            <a:off x="6211119" y="1981572"/>
            <a:ext cx="2436763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spc="-2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Brindar información y educación a la población, de acuerdo al perfil de riesgo identificado.</a:t>
            </a:r>
            <a:endParaRPr lang="en-US" sz="1094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409" y="1508448"/>
            <a:ext cx="2853109" cy="285310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06442" y="2036266"/>
            <a:ext cx="212080" cy="265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6"/>
              </a:lnSpc>
            </a:pPr>
            <a:r>
              <a:rPr lang="en-US" sz="1656" b="1" spc="-3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656" dirty="0"/>
          </a:p>
        </p:txBody>
      </p:sp>
      <p:sp>
        <p:nvSpPr>
          <p:cNvPr id="11" name="Text 7"/>
          <p:cNvSpPr/>
          <p:nvPr/>
        </p:nvSpPr>
        <p:spPr>
          <a:xfrm>
            <a:off x="6211119" y="3207916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375" b="1" spc="-42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Cese del Tabaquismo</a:t>
            </a:r>
            <a:endParaRPr lang="en-US" sz="1375" dirty="0"/>
          </a:p>
        </p:txBody>
      </p:sp>
      <p:sp>
        <p:nvSpPr>
          <p:cNvPr id="12" name="Text 8"/>
          <p:cNvSpPr/>
          <p:nvPr/>
        </p:nvSpPr>
        <p:spPr>
          <a:xfrm>
            <a:off x="6211119" y="3514427"/>
            <a:ext cx="2436763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spc="-2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Desarrollar consejería breve para la cesación del consumo de tabaco y sucedáneos.</a:t>
            </a:r>
            <a:endParaRPr lang="en-US" sz="1094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409" y="1508448"/>
            <a:ext cx="2853109" cy="285310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809083" y="3740125"/>
            <a:ext cx="212080" cy="265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656"/>
              </a:lnSpc>
            </a:pPr>
            <a:r>
              <a:rPr lang="en-US" sz="1656" b="1" spc="-3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656" dirty="0"/>
          </a:p>
        </p:txBody>
      </p:sp>
      <p:pic>
        <p:nvPicPr>
          <p:cNvPr id="15" name="Google Shape;66;p15"/>
          <p:cNvPicPr preferRelativeResize="0"/>
          <p:nvPr/>
        </p:nvPicPr>
        <p:blipFill rotWithShape="1">
          <a:blip r:embed="rId6">
            <a:alphaModFix/>
          </a:blip>
          <a:srcRect t="5814" b="5823"/>
          <a:stretch/>
        </p:blipFill>
        <p:spPr>
          <a:xfrm>
            <a:off x="280790" y="4352065"/>
            <a:ext cx="2581100" cy="631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399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77118" y="422991"/>
            <a:ext cx="8520600" cy="572700"/>
          </a:xfrm>
        </p:spPr>
        <p:txBody>
          <a:bodyPr>
            <a:no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ATENCION A PACIENTES CON DIABETES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6"/>
          <p:cNvSpPr/>
          <p:nvPr/>
        </p:nvSpPr>
        <p:spPr>
          <a:xfrm>
            <a:off x="584470" y="2229894"/>
            <a:ext cx="1795172" cy="909868"/>
          </a:xfrm>
          <a:prstGeom prst="roundRect">
            <a:avLst>
              <a:gd name="adj" fmla="val 570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s-MX" dirty="0"/>
          </a:p>
          <a:p>
            <a:r>
              <a:rPr lang="es-MX" sz="2000" dirty="0"/>
              <a:t>           </a:t>
            </a:r>
            <a:r>
              <a:rPr lang="es-MX" sz="2000" b="1" dirty="0"/>
              <a:t>2</a:t>
            </a:r>
            <a:endParaRPr lang="en-US" sz="2000" b="1" dirty="0"/>
          </a:p>
        </p:txBody>
      </p:sp>
      <p:sp>
        <p:nvSpPr>
          <p:cNvPr id="13" name="Shape 11"/>
          <p:cNvSpPr/>
          <p:nvPr/>
        </p:nvSpPr>
        <p:spPr>
          <a:xfrm>
            <a:off x="584470" y="3483590"/>
            <a:ext cx="2191217" cy="1211971"/>
          </a:xfrm>
          <a:prstGeom prst="roundRect">
            <a:avLst>
              <a:gd name="adj" fmla="val 570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/>
              <a:t>                   </a:t>
            </a:r>
          </a:p>
          <a:p>
            <a:endParaRPr lang="es-MX" dirty="0"/>
          </a:p>
          <a:p>
            <a:r>
              <a:rPr lang="es-MX" sz="2000" b="1" dirty="0"/>
              <a:t>             3</a:t>
            </a:r>
            <a:endParaRPr lang="en-US" sz="2000" b="1" dirty="0"/>
          </a:p>
        </p:txBody>
      </p:sp>
      <p:sp>
        <p:nvSpPr>
          <p:cNvPr id="11" name="Shape 1"/>
          <p:cNvSpPr/>
          <p:nvPr/>
        </p:nvSpPr>
        <p:spPr>
          <a:xfrm>
            <a:off x="584470" y="1142135"/>
            <a:ext cx="1409582" cy="737257"/>
          </a:xfrm>
          <a:prstGeom prst="roundRect">
            <a:avLst>
              <a:gd name="adj" fmla="val 728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s-MX" dirty="0"/>
          </a:p>
          <a:p>
            <a:pPr algn="ctr"/>
            <a:r>
              <a:rPr lang="es-MX" sz="1800" b="1" dirty="0"/>
              <a:t>1</a:t>
            </a:r>
            <a:endParaRPr lang="en-US" sz="1800" b="1" dirty="0"/>
          </a:p>
        </p:txBody>
      </p:sp>
      <p:sp>
        <p:nvSpPr>
          <p:cNvPr id="14" name="Text 3"/>
          <p:cNvSpPr/>
          <p:nvPr/>
        </p:nvSpPr>
        <p:spPr>
          <a:xfrm>
            <a:off x="2215659" y="1225796"/>
            <a:ext cx="34276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b="1" kern="0" spc="-67" dirty="0">
                <a:solidFill>
                  <a:srgbClr val="272525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ADHERENCIA AL TRATAMIENTO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4"/>
          <p:cNvSpPr/>
          <p:nvPr/>
        </p:nvSpPr>
        <p:spPr>
          <a:xfrm>
            <a:off x="2215659" y="1513626"/>
            <a:ext cx="86413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10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Verificar acceso y adherencia al tratamiento y al programa de la institución de salud</a:t>
            </a:r>
            <a:r>
              <a:rPr lang="en-US" sz="1100" kern="0" spc="-36" dirty="0">
                <a:solidFill>
                  <a:srgbClr val="272525"/>
                </a:solidFill>
                <a:latin typeface="+mn-lt"/>
                <a:ea typeface="Inter" pitchFamily="34" charset="-122"/>
                <a:cs typeface="Inter" pitchFamily="34" charset="-120"/>
              </a:rPr>
              <a:t>.</a:t>
            </a:r>
            <a:endParaRPr lang="en-US" sz="1100" dirty="0">
              <a:latin typeface="+mn-lt"/>
            </a:endParaRPr>
          </a:p>
        </p:txBody>
      </p:sp>
      <p:sp>
        <p:nvSpPr>
          <p:cNvPr id="18" name="Text 9"/>
          <p:cNvSpPr/>
          <p:nvPr/>
        </p:nvSpPr>
        <p:spPr>
          <a:xfrm>
            <a:off x="2549458" y="2676686"/>
            <a:ext cx="58940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10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Indagar comorbilidades como enfermedad cardiovascular y obesidad, asegurando un manejo integral</a:t>
            </a:r>
            <a:r>
              <a:rPr lang="en-US" sz="1100" kern="0" spc="-3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.</a:t>
            </a:r>
            <a:endParaRPr lang="en-US" sz="1100" dirty="0">
              <a:latin typeface="+mj-lt"/>
            </a:endParaRPr>
          </a:p>
        </p:txBody>
      </p:sp>
      <p:sp>
        <p:nvSpPr>
          <p:cNvPr id="19" name="Text 8"/>
          <p:cNvSpPr/>
          <p:nvPr/>
        </p:nvSpPr>
        <p:spPr>
          <a:xfrm>
            <a:off x="2549458" y="22818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b="1" kern="0" spc="-67" dirty="0">
                <a:solidFill>
                  <a:srgbClr val="272525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COMORBILIDADES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4"/>
          <p:cNvSpPr/>
          <p:nvPr/>
        </p:nvSpPr>
        <p:spPr>
          <a:xfrm>
            <a:off x="2921890" y="3801092"/>
            <a:ext cx="544291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10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Educar al paciente y la familia sobre la enfermedad, signos de peligro y apoyo al tratamiento</a:t>
            </a: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750" dirty="0"/>
          </a:p>
        </p:txBody>
      </p:sp>
      <p:sp>
        <p:nvSpPr>
          <p:cNvPr id="23" name="Text 13"/>
          <p:cNvSpPr/>
          <p:nvPr/>
        </p:nvSpPr>
        <p:spPr>
          <a:xfrm>
            <a:off x="2921890" y="35164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b="1" kern="0" spc="-67" dirty="0">
                <a:solidFill>
                  <a:srgbClr val="272525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EDUCACIÓN Y APOYO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2130136" y="1966657"/>
            <a:ext cx="6313346" cy="8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2486676" y="3230916"/>
            <a:ext cx="6313346" cy="8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2830654" y="4247214"/>
            <a:ext cx="6313346" cy="8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66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7883219" y="4749542"/>
            <a:ext cx="1222798" cy="351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75931" y="351755"/>
            <a:ext cx="4821138" cy="798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25"/>
              </a:lnSpc>
            </a:pPr>
            <a:r>
              <a:rPr lang="en-US" sz="2500" b="1" spc="-76" dirty="0"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ACCIONES TRANSVERSALES Y RUTA DE ATENCIÓN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875931" y="1405160"/>
            <a:ext cx="2314798" cy="421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13"/>
              </a:lnSpc>
            </a:pPr>
            <a:r>
              <a:rPr lang="en-US" sz="3313" b="1" spc="-9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3313" dirty="0"/>
          </a:p>
        </p:txBody>
      </p:sp>
      <p:sp>
        <p:nvSpPr>
          <p:cNvPr id="5" name="Text 2"/>
          <p:cNvSpPr/>
          <p:nvPr/>
        </p:nvSpPr>
        <p:spPr>
          <a:xfrm>
            <a:off x="4235202" y="1986112"/>
            <a:ext cx="1596182" cy="199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63"/>
              </a:lnSpc>
            </a:pPr>
            <a:r>
              <a:rPr lang="en-US" sz="1250" b="1" spc="-3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Dinamizar la Ruta</a:t>
            </a:r>
            <a:endParaRPr lang="en-US" sz="1250" dirty="0"/>
          </a:p>
        </p:txBody>
      </p:sp>
      <p:sp>
        <p:nvSpPr>
          <p:cNvPr id="6" name="Text 3"/>
          <p:cNvSpPr/>
          <p:nvPr/>
        </p:nvSpPr>
        <p:spPr>
          <a:xfrm>
            <a:off x="3875931" y="2262188"/>
            <a:ext cx="2314798" cy="6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94"/>
              </a:lnSpc>
            </a:pPr>
            <a:r>
              <a:rPr lang="en-US" sz="1000" spc="-2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Remitir según hallazgos y Modelo CAPS al Equipo interdisciplinario de la Estrategia.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6382271" y="1405160"/>
            <a:ext cx="2314798" cy="421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13"/>
              </a:lnSpc>
            </a:pPr>
            <a:r>
              <a:rPr lang="en-US" sz="3313" b="1" spc="-9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3313" dirty="0"/>
          </a:p>
        </p:txBody>
      </p:sp>
      <p:sp>
        <p:nvSpPr>
          <p:cNvPr id="8" name="Text 5"/>
          <p:cNvSpPr/>
          <p:nvPr/>
        </p:nvSpPr>
        <p:spPr>
          <a:xfrm>
            <a:off x="6741542" y="1986112"/>
            <a:ext cx="1596182" cy="199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63"/>
              </a:lnSpc>
            </a:pPr>
            <a:r>
              <a:rPr lang="en-US" sz="1250" b="1" spc="-3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Remisión al Servicio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6382271" y="2262188"/>
            <a:ext cx="2314798" cy="6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94"/>
              </a:lnSpc>
            </a:pPr>
            <a:r>
              <a:rPr lang="en-US" sz="1000" spc="-2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Remitir al servicio de salud, según hallazgos, utilizando el formato de remisión adecuado.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5129064" y="3321918"/>
            <a:ext cx="2314798" cy="421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3313"/>
              </a:lnSpc>
            </a:pPr>
            <a:r>
              <a:rPr lang="en-US" sz="3313" b="1" spc="-9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3313" dirty="0"/>
          </a:p>
        </p:txBody>
      </p:sp>
      <p:sp>
        <p:nvSpPr>
          <p:cNvPr id="11" name="Text 8"/>
          <p:cNvSpPr/>
          <p:nvPr/>
        </p:nvSpPr>
        <p:spPr>
          <a:xfrm>
            <a:off x="5427911" y="3902869"/>
            <a:ext cx="1717104" cy="199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563"/>
              </a:lnSpc>
            </a:pPr>
            <a:r>
              <a:rPr lang="en-US" sz="1250" b="1" spc="-38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Monitoreo y Evaluación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5129064" y="4178945"/>
            <a:ext cx="2314798" cy="6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94"/>
              </a:lnSpc>
            </a:pPr>
            <a:r>
              <a:rPr lang="en-US" sz="1000" spc="-2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Monitorear y evaluar la atención integral, efectuando seguimiento telefónico y reporte en el SI-CAPS.</a:t>
            </a:r>
            <a:endParaRPr lang="en-US" sz="1000" dirty="0"/>
          </a:p>
        </p:txBody>
      </p:sp>
      <p:pic>
        <p:nvPicPr>
          <p:cNvPr id="13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249099" y="4416117"/>
            <a:ext cx="1894901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51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4432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02774" y="1443210"/>
            <a:ext cx="4375300" cy="683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550"/>
              </a:lnSpc>
            </a:pPr>
            <a:r>
              <a:rPr lang="en-US" sz="1800" b="1" spc="-134" dirty="0">
                <a:latin typeface="+mn-lt"/>
                <a:ea typeface="Inter Bold" pitchFamily="34" charset="-122"/>
                <a:cs typeface="Inter Bold" pitchFamily="34" charset="-120"/>
              </a:rPr>
              <a:t>EMPODERAMIENTO Y CUIDADO FAMILIAR</a:t>
            </a:r>
            <a:endParaRPr lang="en-US" sz="1800" dirty="0">
              <a:latin typeface="+mn-lt"/>
            </a:endParaRPr>
          </a:p>
        </p:txBody>
      </p:sp>
      <p:sp>
        <p:nvSpPr>
          <p:cNvPr id="15" name="Text 3"/>
          <p:cNvSpPr/>
          <p:nvPr/>
        </p:nvSpPr>
        <p:spPr>
          <a:xfrm>
            <a:off x="473286" y="3025586"/>
            <a:ext cx="23800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2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Promover la afiliación al sistema de salud y </a:t>
            </a:r>
            <a:r>
              <a:rPr lang="en-US" sz="1200" kern="0" spc="-3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educar</a:t>
            </a:r>
            <a:r>
              <a:rPr lang="en-US" sz="12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 deberes y derechos en salud.</a:t>
            </a:r>
            <a:endParaRPr lang="en-US" sz="1200" dirty="0"/>
          </a:p>
        </p:txBody>
      </p:sp>
      <p:sp>
        <p:nvSpPr>
          <p:cNvPr id="16" name="Text 6"/>
          <p:cNvSpPr/>
          <p:nvPr/>
        </p:nvSpPr>
        <p:spPr>
          <a:xfrm>
            <a:off x="3367558" y="3025586"/>
            <a:ext cx="230909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20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Establecer un plan de cuidado familiar, educando de acuerdo a las especificidades encontradas.</a:t>
            </a:r>
            <a:endParaRPr lang="en-US" sz="1200" dirty="0"/>
          </a:p>
        </p:txBody>
      </p:sp>
      <p:sp>
        <p:nvSpPr>
          <p:cNvPr id="17" name="Text 9"/>
          <p:cNvSpPr/>
          <p:nvPr/>
        </p:nvSpPr>
        <p:spPr>
          <a:xfrm>
            <a:off x="6190839" y="3025586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200" kern="0" spc="-36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Verificar y evaluar el cumplimiento de los compromisos y acuerdos de la familia.</a:t>
            </a:r>
            <a:endParaRPr lang="en-US" sz="1200" dirty="0">
              <a:latin typeface="+mj-lt"/>
            </a:endParaRPr>
          </a:p>
        </p:txBody>
      </p:sp>
      <p:sp>
        <p:nvSpPr>
          <p:cNvPr id="18" name="Shape 1"/>
          <p:cNvSpPr/>
          <p:nvPr/>
        </p:nvSpPr>
        <p:spPr>
          <a:xfrm>
            <a:off x="121761" y="25152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Shape 1"/>
          <p:cNvSpPr/>
          <p:nvPr/>
        </p:nvSpPr>
        <p:spPr>
          <a:xfrm>
            <a:off x="2949742" y="25157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0" name="Shape 1"/>
          <p:cNvSpPr/>
          <p:nvPr/>
        </p:nvSpPr>
        <p:spPr>
          <a:xfrm>
            <a:off x="5935688" y="25157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1" name="Text 2"/>
          <p:cNvSpPr/>
          <p:nvPr/>
        </p:nvSpPr>
        <p:spPr>
          <a:xfrm>
            <a:off x="709181" y="2593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600" b="1" kern="0" spc="-67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Afiliación al Sistema</a:t>
            </a:r>
            <a:endParaRPr lang="en-US" sz="1600" dirty="0">
              <a:latin typeface="+mj-lt"/>
            </a:endParaRPr>
          </a:p>
        </p:txBody>
      </p:sp>
      <p:sp>
        <p:nvSpPr>
          <p:cNvPr id="22" name="Text 5"/>
          <p:cNvSpPr/>
          <p:nvPr/>
        </p:nvSpPr>
        <p:spPr>
          <a:xfrm>
            <a:off x="3610755" y="25967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600" b="1" kern="0" spc="-67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Plan de Cuidado</a:t>
            </a:r>
            <a:endParaRPr lang="en-US" sz="1600" dirty="0">
              <a:latin typeface="+mj-lt"/>
            </a:endParaRPr>
          </a:p>
        </p:txBody>
      </p:sp>
      <p:sp>
        <p:nvSpPr>
          <p:cNvPr id="23" name="Text 8"/>
          <p:cNvSpPr/>
          <p:nvPr/>
        </p:nvSpPr>
        <p:spPr>
          <a:xfrm>
            <a:off x="6512329" y="2634026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600" b="1" kern="0" spc="-67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Cumplimiento de Acuerdos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872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914401" y="342607"/>
            <a:ext cx="7315199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endParaRPr lang="es-ES" sz="2400" dirty="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1700" y="1723975"/>
            <a:ext cx="8520600" cy="1419275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es-CO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procedimiento para el abordaje de la Violencia Intrafamiliar y de género, corresponde al esquema establecido por la Estrategia CAPS, para desarrollar o fortalecer factores protectores para la sana convivencia e identificar y gestionar el riesgo de violencia de cada uno de los integrantes de este entorno.</a:t>
            </a:r>
            <a:endParaRPr lang="en-US" sz="2000" dirty="0">
              <a:latin typeface="+mj-lt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17CDB29-B55F-4FAF-81ED-C5B611DF6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00" y="734191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Definición: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417030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012375" y="4659845"/>
            <a:ext cx="2131625" cy="4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921182" y="442889"/>
            <a:ext cx="292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 </a:t>
            </a:r>
            <a:endParaRPr lang="es-CO" sz="2800" b="1" dirty="0">
              <a:solidFill>
                <a:schemeClr val="bg1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6" name="Text 0"/>
          <p:cNvSpPr/>
          <p:nvPr/>
        </p:nvSpPr>
        <p:spPr>
          <a:xfrm>
            <a:off x="132202" y="257330"/>
            <a:ext cx="94173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1600" b="1" spc="-134" dirty="0">
                <a:solidFill>
                  <a:schemeClr val="bg1"/>
                </a:solidFill>
                <a:latin typeface="+mn-lt"/>
                <a:ea typeface="Inter Bold" pitchFamily="34" charset="-122"/>
              </a:rPr>
              <a:t>VIOLENCIA DE GÉNERO E INTRAFAMILIAR 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265529C-C2C5-4A93-B053-9D330D9B9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90" y="1151668"/>
            <a:ext cx="4076464" cy="3991832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5E14FB58-7596-4CDF-A5BE-30831D968639}"/>
              </a:ext>
            </a:extLst>
          </p:cNvPr>
          <p:cNvSpPr/>
          <p:nvPr/>
        </p:nvSpPr>
        <p:spPr>
          <a:xfrm>
            <a:off x="4840886" y="2013792"/>
            <a:ext cx="3752584" cy="290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 </a:t>
            </a:r>
            <a:r>
              <a:rPr kumimoji="0" lang="es-CO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Corresponden a cualquier acción o conducta que se desarrolle a partir las relaciones de poder asimétricas basadas en el género que sobrevaloran lo relacionado con lo masculino y subvaloran lo relacionado con lo femenino”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s-CO" sz="21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SIVIGE 2016.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CE775DD-B4F5-4C4F-85CC-E845BC4B22A7}"/>
              </a:ext>
            </a:extLst>
          </p:cNvPr>
          <p:cNvSpPr txBox="1"/>
          <p:nvPr/>
        </p:nvSpPr>
        <p:spPr>
          <a:xfrm>
            <a:off x="5232589" y="993350"/>
            <a:ext cx="290811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s-CO"/>
            </a:defPPr>
            <a:lvl1pPr algn="ctr">
              <a:spcBef>
                <a:spcPct val="0"/>
              </a:spcBef>
              <a:defRPr sz="2800" b="1">
                <a:solidFill>
                  <a:srgbClr val="004560"/>
                </a:solidFill>
                <a:latin typeface="Montserrat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700" b="1" i="0" u="none" strike="noStrike" kern="0" cap="none" spc="0" normalizeH="0" baseline="0" noProof="0" dirty="0">
                <a:ln>
                  <a:noFill/>
                </a:ln>
                <a:solidFill>
                  <a:srgbClr val="00456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700" b="1" i="0" u="none" strike="noStrike" kern="0" cap="none" spc="0" normalizeH="0" baseline="0" noProof="0" dirty="0">
                <a:ln>
                  <a:noFill/>
                </a:ln>
                <a:solidFill>
                  <a:srgbClr val="00456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 </a:t>
            </a:r>
            <a:r>
              <a:rPr kumimoji="0" lang="es-ES_tradnl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Violencia de Género </a:t>
            </a:r>
            <a:endParaRPr kumimoji="0" lang="es-CO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8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8CA5188-AA31-C775-5A3B-98C2F19F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754" y="2565681"/>
            <a:ext cx="24493" cy="121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E2ECB2-9693-791A-0152-187D57D35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75" y="572843"/>
            <a:ext cx="8700448" cy="44427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C742544-8753-0B0C-05BB-B675A9B63F5F}"/>
              </a:ext>
            </a:extLst>
          </p:cNvPr>
          <p:cNvSpPr txBox="1"/>
          <p:nvPr/>
        </p:nvSpPr>
        <p:spPr>
          <a:xfrm>
            <a:off x="2387802" y="1"/>
            <a:ext cx="43439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VIOLENCIA INTRAFAMILIAR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1" y="4655552"/>
            <a:ext cx="2816596" cy="4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-1" y="0"/>
            <a:ext cx="1282066" cy="1281976"/>
          </a:xfrm>
          <a:custGeom>
            <a:avLst/>
            <a:gdLst/>
            <a:ahLst/>
            <a:cxnLst/>
            <a:rect l="l" t="t" r="r" b="b"/>
            <a:pathLst>
              <a:path w="2818765" h="2818765" extrusionOk="0">
                <a:moveTo>
                  <a:pt x="2818291" y="0"/>
                </a:moveTo>
                <a:lnTo>
                  <a:pt x="1633" y="0"/>
                </a:lnTo>
                <a:lnTo>
                  <a:pt x="0" y="2818291"/>
                </a:lnTo>
                <a:lnTo>
                  <a:pt x="2818291" y="0"/>
                </a:lnTo>
                <a:close/>
              </a:path>
            </a:pathLst>
          </a:custGeom>
          <a:solidFill>
            <a:srgbClr val="08365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52" y="4476767"/>
            <a:ext cx="532401" cy="666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0"/>
          <p:cNvGrpSpPr/>
          <p:nvPr/>
        </p:nvGrpSpPr>
        <p:grpSpPr>
          <a:xfrm>
            <a:off x="7467552" y="3467376"/>
            <a:ext cx="1676666" cy="1675983"/>
            <a:chOff x="16418243" y="7623946"/>
            <a:chExt cx="3686336" cy="3685094"/>
          </a:xfrm>
        </p:grpSpPr>
        <p:sp>
          <p:nvSpPr>
            <p:cNvPr id="168" name="Google Shape;168;p20"/>
            <p:cNvSpPr/>
            <p:nvPr/>
          </p:nvSpPr>
          <p:spPr>
            <a:xfrm>
              <a:off x="17285814" y="8490275"/>
              <a:ext cx="2818765" cy="2818765"/>
            </a:xfrm>
            <a:custGeom>
              <a:avLst/>
              <a:gdLst/>
              <a:ahLst/>
              <a:cxnLst/>
              <a:rect l="l" t="t" r="r" b="b"/>
              <a:pathLst>
                <a:path w="2818765" h="2818765" extrusionOk="0">
                  <a:moveTo>
                    <a:pt x="2818291" y="0"/>
                  </a:moveTo>
                  <a:lnTo>
                    <a:pt x="0" y="2818280"/>
                  </a:lnTo>
                  <a:lnTo>
                    <a:pt x="2816657" y="2818280"/>
                  </a:lnTo>
                  <a:lnTo>
                    <a:pt x="2818291" y="0"/>
                  </a:lnTo>
                  <a:close/>
                </a:path>
              </a:pathLst>
            </a:custGeom>
            <a:solidFill>
              <a:srgbClr val="08365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16418243" y="7623946"/>
              <a:ext cx="3684904" cy="3684904"/>
            </a:xfrm>
            <a:custGeom>
              <a:avLst/>
              <a:gdLst/>
              <a:ahLst/>
              <a:cxnLst/>
              <a:rect l="l" t="t" r="r" b="b"/>
              <a:pathLst>
                <a:path w="3684905" h="3684904" extrusionOk="0">
                  <a:moveTo>
                    <a:pt x="0" y="3684610"/>
                  </a:moveTo>
                  <a:lnTo>
                    <a:pt x="3684610" y="0"/>
                  </a:lnTo>
                </a:path>
              </a:pathLst>
            </a:custGeom>
            <a:noFill/>
            <a:ln w="52350" cap="flat" cmpd="sng">
              <a:solidFill>
                <a:srgbClr val="0836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6E0D8AE4-122C-4305-8EB7-3D9F9247F1BD}"/>
              </a:ext>
            </a:extLst>
          </p:cNvPr>
          <p:cNvGraphicFramePr/>
          <p:nvPr/>
        </p:nvGraphicFramePr>
        <p:xfrm>
          <a:off x="564553" y="475633"/>
          <a:ext cx="8094537" cy="4410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95A31E3F-1CE6-4B7F-ACD6-CA63A3C5C7FB}"/>
              </a:ext>
            </a:extLst>
          </p:cNvPr>
          <p:cNvSpPr/>
          <p:nvPr/>
        </p:nvSpPr>
        <p:spPr>
          <a:xfrm>
            <a:off x="1359492" y="19973"/>
            <a:ext cx="6230986" cy="368822"/>
          </a:xfrm>
          <a:prstGeom prst="roundRect">
            <a:avLst>
              <a:gd name="adj" fmla="val 50000"/>
            </a:avLst>
          </a:prstGeom>
          <a:solidFill>
            <a:srgbClr val="004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s-CO" sz="21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MODALIDADES DE LA VIOLENCIA </a:t>
            </a:r>
            <a:endParaRPr kumimoji="0" lang="es-CO" sz="2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Lágrima 21">
            <a:extLst>
              <a:ext uri="{FF2B5EF4-FFF2-40B4-BE49-F238E27FC236}">
                <a16:creationId xmlns:a16="http://schemas.microsoft.com/office/drawing/2014/main" id="{AB3CC237-CE94-45A2-97BF-94AAE6314848}"/>
              </a:ext>
            </a:extLst>
          </p:cNvPr>
          <p:cNvSpPr/>
          <p:nvPr/>
        </p:nvSpPr>
        <p:spPr>
          <a:xfrm rot="2476027">
            <a:off x="1433624" y="17379"/>
            <a:ext cx="396284" cy="374009"/>
          </a:xfrm>
          <a:prstGeom prst="teardrop">
            <a:avLst>
              <a:gd name="adj" fmla="val 103505"/>
            </a:avLst>
          </a:prstGeom>
          <a:solidFill>
            <a:srgbClr val="BEE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Imagen 2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360D0D6F-D5FB-4B61-85B4-91C8D08375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14" y="2800011"/>
            <a:ext cx="1497976" cy="149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A6053743-BE6D-4E41-8F30-EFA19FB971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4552" y="1185863"/>
            <a:ext cx="1493570" cy="107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5ABE4329-5B76-4473-BC99-15311D1236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06" y="1161366"/>
            <a:ext cx="1570860" cy="13262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A9DA00-BA67-4F9C-8D7A-AE160D5196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333" y="3078347"/>
            <a:ext cx="1570860" cy="101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78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65163" y="365448"/>
            <a:ext cx="4784676" cy="830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250"/>
              </a:lnSpc>
            </a:pPr>
            <a:r>
              <a:rPr lang="en-US" sz="2594" b="1" spc="-79" dirty="0">
                <a:latin typeface="+mj-lt"/>
                <a:ea typeface="Inter Bold" pitchFamily="34" charset="-122"/>
                <a:cs typeface="Arial" panose="020B0604020202020204" pitchFamily="34" charset="0"/>
              </a:rPr>
              <a:t>OBJETIVOS Y ÁMBITO DE APLICACIÓN</a:t>
            </a:r>
            <a:endParaRPr lang="en-US" sz="2594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65163" y="1395413"/>
            <a:ext cx="2325886" cy="1560438"/>
          </a:xfrm>
          <a:prstGeom prst="roundRect">
            <a:avLst>
              <a:gd name="adj" fmla="val 272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02828" y="1533079"/>
            <a:ext cx="1661294" cy="207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1281" b="1" spc="-39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Objetivo General</a:t>
            </a:r>
            <a:endParaRPr lang="en-US" sz="1281" dirty="0">
              <a:latin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505049" y="1878508"/>
            <a:ext cx="2312564" cy="1488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6"/>
              </a:lnSpc>
            </a:pPr>
            <a:r>
              <a:rPr lang="es-CO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Estandarizar la intervención y el esquema de abordaje a la población por parte de los equipos básicos de salud. </a:t>
            </a:r>
            <a:r>
              <a:rPr lang="en-US" sz="1200" spc="-21" dirty="0">
                <a:solidFill>
                  <a:srgbClr val="272525"/>
                </a:solidFill>
                <a:latin typeface="+mn-lt"/>
                <a:ea typeface="Inter" pitchFamily="34" charset="-122"/>
                <a:cs typeface="Inter" pitchFamily="34" charset="-120"/>
              </a:rPr>
              <a:t>.</a:t>
            </a:r>
            <a:endParaRPr lang="en-US" sz="1200" dirty="0">
              <a:latin typeface="+mn-lt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923952" y="1395413"/>
            <a:ext cx="2325886" cy="1560438"/>
          </a:xfrm>
          <a:prstGeom prst="roundRect">
            <a:avLst>
              <a:gd name="adj" fmla="val 272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061617" y="1533079"/>
            <a:ext cx="1661294" cy="207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1281" b="1" spc="-39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Ámbito de Aplicación</a:t>
            </a:r>
            <a:endParaRPr lang="en-US" sz="1281" dirty="0">
              <a:latin typeface="+mj-lt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65162" y="3579242"/>
            <a:ext cx="4784675" cy="1200522"/>
          </a:xfrm>
          <a:prstGeom prst="roundRect">
            <a:avLst>
              <a:gd name="adj" fmla="val 465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02828" y="3716909"/>
            <a:ext cx="1661294" cy="207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625"/>
              </a:lnSpc>
            </a:pPr>
            <a:r>
              <a:rPr lang="en-US" sz="1281" b="1" spc="-39" dirty="0">
                <a:solidFill>
                  <a:srgbClr val="272525"/>
                </a:solidFill>
                <a:latin typeface="+mj-lt"/>
                <a:ea typeface="Inter Bold" pitchFamily="34" charset="-122"/>
                <a:cs typeface="Inter Bold" pitchFamily="34" charset="-120"/>
              </a:rPr>
              <a:t>Población Diana</a:t>
            </a:r>
            <a:endParaRPr lang="en-US" sz="1281" dirty="0">
              <a:latin typeface="+mj-lt"/>
            </a:endParaRPr>
          </a:p>
        </p:txBody>
      </p:sp>
      <p:pic>
        <p:nvPicPr>
          <p:cNvPr id="13" name="Google Shape;61;p14"/>
          <p:cNvPicPr preferRelativeResize="0"/>
          <p:nvPr/>
        </p:nvPicPr>
        <p:blipFill rotWithShape="1">
          <a:blip r:embed="rId3">
            <a:alphaModFix/>
          </a:blip>
          <a:srcRect t="5814" b="5823"/>
          <a:stretch/>
        </p:blipFill>
        <p:spPr>
          <a:xfrm>
            <a:off x="5577333" y="447665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C656BE4-DAEA-4E0F-81CC-DC4848DF2492}"/>
              </a:ext>
            </a:extLst>
          </p:cNvPr>
          <p:cNvSpPr txBox="1"/>
          <p:nvPr/>
        </p:nvSpPr>
        <p:spPr>
          <a:xfrm>
            <a:off x="2950516" y="1841138"/>
            <a:ext cx="2325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Protocolo de aplicación por el Equipo básico de Salud de la Estrategia CAPS, en los entornos hogar y comunitario. </a:t>
            </a:r>
          </a:p>
          <a:p>
            <a:r>
              <a:rPr lang="es-MX" sz="1200" dirty="0"/>
              <a:t>Líder profesional: Psicología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AB53028-EDDF-40A4-B145-F8E40844E9A2}"/>
              </a:ext>
            </a:extLst>
          </p:cNvPr>
          <p:cNvSpPr txBox="1"/>
          <p:nvPr/>
        </p:nvSpPr>
        <p:spPr>
          <a:xfrm>
            <a:off x="505049" y="398284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+mj-lt"/>
              </a:rPr>
              <a:t>Comunidad y familias de los sectores priorizados por CAPS, sanas, víctimas de violencia de género e intrafamiliar o con factores de riesgo para el mismo.  </a:t>
            </a:r>
            <a:endParaRPr lang="es-CO" sz="1200" dirty="0">
              <a:latin typeface="+mj-lt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89B07AB-6AD3-4560-ABC6-BDE724641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052" y="1384832"/>
            <a:ext cx="3691947" cy="21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3948" y="399753"/>
            <a:ext cx="4927104" cy="703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2188" b="1" spc="-66" dirty="0"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TÉRMINOS CLAVE EN LA ATENCIÓN DE LA DIABETES</a:t>
            </a:r>
            <a:endParaRPr lang="en-US" sz="218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20526" y="1272108"/>
            <a:ext cx="14288" cy="3471565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</p:sp>
      <p:sp>
        <p:nvSpPr>
          <p:cNvPr id="5" name="Shape 2"/>
          <p:cNvSpPr/>
          <p:nvPr/>
        </p:nvSpPr>
        <p:spPr>
          <a:xfrm>
            <a:off x="632855" y="1518121"/>
            <a:ext cx="337691" cy="14288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</p:sp>
      <p:sp>
        <p:nvSpPr>
          <p:cNvPr id="6" name="Shape 3"/>
          <p:cNvSpPr/>
          <p:nvPr/>
        </p:nvSpPr>
        <p:spPr>
          <a:xfrm>
            <a:off x="393911" y="1398687"/>
            <a:ext cx="253231" cy="25323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36066" y="1419746"/>
            <a:ext cx="168846" cy="21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13"/>
              </a:lnSpc>
            </a:pPr>
            <a:r>
              <a:rPr lang="en-US" sz="1313" b="1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313" dirty="0"/>
          </a:p>
        </p:txBody>
      </p:sp>
      <p:sp>
        <p:nvSpPr>
          <p:cNvPr id="8" name="Text 5"/>
          <p:cNvSpPr/>
          <p:nvPr/>
        </p:nvSpPr>
        <p:spPr>
          <a:xfrm>
            <a:off x="1083395" y="1384623"/>
            <a:ext cx="1407021" cy="175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75"/>
              </a:lnSpc>
            </a:pPr>
            <a:r>
              <a:rPr lang="en-US" sz="1094" b="1" spc="-3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Diabetes</a:t>
            </a:r>
            <a:endParaRPr lang="en-US" sz="1094" dirty="0"/>
          </a:p>
        </p:txBody>
      </p:sp>
      <p:sp>
        <p:nvSpPr>
          <p:cNvPr id="9" name="Text 6"/>
          <p:cNvSpPr/>
          <p:nvPr/>
        </p:nvSpPr>
        <p:spPr>
          <a:xfrm>
            <a:off x="1083394" y="1627957"/>
            <a:ext cx="4237658" cy="360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06"/>
              </a:lnSpc>
            </a:pPr>
            <a:r>
              <a:rPr lang="en-US" sz="875" spc="-1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Enfermedad metabólica crónica caracterizada por hiperglucemia y alteraciones en el metabolismo de carbohidratos, lípidos y proteínas.</a:t>
            </a:r>
            <a:endParaRPr lang="en-US" sz="875" dirty="0"/>
          </a:p>
        </p:txBody>
      </p:sp>
      <p:sp>
        <p:nvSpPr>
          <p:cNvPr id="10" name="Shape 7"/>
          <p:cNvSpPr/>
          <p:nvPr/>
        </p:nvSpPr>
        <p:spPr>
          <a:xfrm>
            <a:off x="632855" y="2459161"/>
            <a:ext cx="337691" cy="14288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</p:sp>
      <p:sp>
        <p:nvSpPr>
          <p:cNvPr id="11" name="Shape 8"/>
          <p:cNvSpPr/>
          <p:nvPr/>
        </p:nvSpPr>
        <p:spPr>
          <a:xfrm>
            <a:off x="393911" y="2339727"/>
            <a:ext cx="253231" cy="25323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36066" y="2360787"/>
            <a:ext cx="168846" cy="21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13"/>
              </a:lnSpc>
            </a:pPr>
            <a:r>
              <a:rPr lang="en-US" sz="1313" b="1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313" dirty="0"/>
          </a:p>
        </p:txBody>
      </p:sp>
      <p:sp>
        <p:nvSpPr>
          <p:cNvPr id="13" name="Text 10"/>
          <p:cNvSpPr/>
          <p:nvPr/>
        </p:nvSpPr>
        <p:spPr>
          <a:xfrm>
            <a:off x="1083394" y="2325663"/>
            <a:ext cx="1480468" cy="175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75"/>
              </a:lnSpc>
            </a:pPr>
            <a:r>
              <a:rPr lang="en-US" sz="1094" b="1" spc="-3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Condiciones de Riesgo</a:t>
            </a:r>
            <a:endParaRPr lang="en-US" sz="1094" dirty="0"/>
          </a:p>
        </p:txBody>
      </p:sp>
      <p:sp>
        <p:nvSpPr>
          <p:cNvPr id="14" name="Text 11"/>
          <p:cNvSpPr/>
          <p:nvPr/>
        </p:nvSpPr>
        <p:spPr>
          <a:xfrm>
            <a:off x="1083394" y="2568997"/>
            <a:ext cx="4237658" cy="360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06"/>
              </a:lnSpc>
            </a:pPr>
            <a:r>
              <a:rPr lang="en-US" sz="875" spc="-1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Edad mayor a 45 años, inactividad física, antecedentes familiares, dieta no saludable, hipertensión, obesidad, entre otros.</a:t>
            </a:r>
            <a:endParaRPr lang="en-US" sz="875" dirty="0"/>
          </a:p>
        </p:txBody>
      </p:sp>
      <p:sp>
        <p:nvSpPr>
          <p:cNvPr id="15" name="Shape 12"/>
          <p:cNvSpPr/>
          <p:nvPr/>
        </p:nvSpPr>
        <p:spPr>
          <a:xfrm>
            <a:off x="632855" y="3400202"/>
            <a:ext cx="337691" cy="14288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</p:sp>
      <p:sp>
        <p:nvSpPr>
          <p:cNvPr id="16" name="Shape 13"/>
          <p:cNvSpPr/>
          <p:nvPr/>
        </p:nvSpPr>
        <p:spPr>
          <a:xfrm>
            <a:off x="393911" y="3280768"/>
            <a:ext cx="253231" cy="25323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36066" y="3301827"/>
            <a:ext cx="168846" cy="21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13"/>
              </a:lnSpc>
            </a:pPr>
            <a:r>
              <a:rPr lang="en-US" sz="1313" b="1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313" dirty="0"/>
          </a:p>
        </p:txBody>
      </p:sp>
      <p:sp>
        <p:nvSpPr>
          <p:cNvPr id="18" name="Text 15"/>
          <p:cNvSpPr/>
          <p:nvPr/>
        </p:nvSpPr>
        <p:spPr>
          <a:xfrm>
            <a:off x="1083395" y="3266703"/>
            <a:ext cx="1407021" cy="175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75"/>
              </a:lnSpc>
            </a:pPr>
            <a:r>
              <a:rPr lang="en-US" sz="1094" b="1" spc="-3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Prevención Universal</a:t>
            </a:r>
            <a:endParaRPr lang="en-US" sz="1094" dirty="0"/>
          </a:p>
        </p:txBody>
      </p:sp>
      <p:sp>
        <p:nvSpPr>
          <p:cNvPr id="19" name="Text 16"/>
          <p:cNvSpPr/>
          <p:nvPr/>
        </p:nvSpPr>
        <p:spPr>
          <a:xfrm>
            <a:off x="1083394" y="3510037"/>
            <a:ext cx="4237658" cy="180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06"/>
              </a:lnSpc>
            </a:pPr>
            <a:r>
              <a:rPr lang="en-US" sz="875" spc="-1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Dirigida a la población en general mediante acciones de promoción de la salud.</a:t>
            </a:r>
            <a:endParaRPr lang="en-US" sz="875" dirty="0"/>
          </a:p>
        </p:txBody>
      </p:sp>
      <p:sp>
        <p:nvSpPr>
          <p:cNvPr id="20" name="Shape 17"/>
          <p:cNvSpPr/>
          <p:nvPr/>
        </p:nvSpPr>
        <p:spPr>
          <a:xfrm>
            <a:off x="632855" y="4161160"/>
            <a:ext cx="337691" cy="14288"/>
          </a:xfrm>
          <a:prstGeom prst="roundRect">
            <a:avLst>
              <a:gd name="adj" fmla="val 330903"/>
            </a:avLst>
          </a:prstGeom>
          <a:solidFill>
            <a:srgbClr val="C0C1D7"/>
          </a:solidFill>
          <a:ln/>
        </p:spPr>
      </p:sp>
      <p:sp>
        <p:nvSpPr>
          <p:cNvPr id="21" name="Shape 18"/>
          <p:cNvSpPr/>
          <p:nvPr/>
        </p:nvSpPr>
        <p:spPr>
          <a:xfrm>
            <a:off x="393911" y="4041726"/>
            <a:ext cx="253231" cy="25323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36066" y="4062785"/>
            <a:ext cx="168846" cy="21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13"/>
              </a:lnSpc>
            </a:pPr>
            <a:r>
              <a:rPr lang="en-US" sz="1313" b="1" spc="-4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313" dirty="0"/>
          </a:p>
        </p:txBody>
      </p:sp>
      <p:sp>
        <p:nvSpPr>
          <p:cNvPr id="23" name="Text 20"/>
          <p:cNvSpPr/>
          <p:nvPr/>
        </p:nvSpPr>
        <p:spPr>
          <a:xfrm>
            <a:off x="1083395" y="4027661"/>
            <a:ext cx="1407021" cy="175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375"/>
              </a:lnSpc>
            </a:pPr>
            <a:r>
              <a:rPr lang="en-US" sz="1094" b="1" spc="-33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Prevención Selectiva</a:t>
            </a:r>
            <a:endParaRPr lang="en-US" sz="1094" dirty="0"/>
          </a:p>
        </p:txBody>
      </p:sp>
      <p:sp>
        <p:nvSpPr>
          <p:cNvPr id="24" name="Text 21"/>
          <p:cNvSpPr/>
          <p:nvPr/>
        </p:nvSpPr>
        <p:spPr>
          <a:xfrm>
            <a:off x="1083394" y="4270996"/>
            <a:ext cx="4237658" cy="360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06"/>
              </a:lnSpc>
            </a:pPr>
            <a:r>
              <a:rPr lang="en-US" sz="875" spc="-1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Intervenciones para grupos de riesgo específicos para evitar, controlar o mitigar los riesgos.</a:t>
            </a:r>
            <a:endParaRPr lang="en-US" sz="875" dirty="0"/>
          </a:p>
        </p:txBody>
      </p:sp>
      <p:pic>
        <p:nvPicPr>
          <p:cNvPr id="25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2857500" y="4451078"/>
            <a:ext cx="2725775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31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0"/>
          <p:cNvSpPr/>
          <p:nvPr/>
        </p:nvSpPr>
        <p:spPr>
          <a:xfrm>
            <a:off x="0" y="273590"/>
            <a:ext cx="5215457" cy="70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b="1" kern="0" spc="-132" dirty="0">
                <a:solidFill>
                  <a:schemeClr val="bg1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PARTICIPACIÓN SOCIAL Y PROMOCIÓN DE LA SALUD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150075" y="4359550"/>
            <a:ext cx="2581100" cy="6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144000" cy="1046602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150075" y="1046603"/>
            <a:ext cx="8512135" cy="644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1800" b="1" kern="0" spc="-122" dirty="0">
                <a:solidFill>
                  <a:schemeClr val="bg1"/>
                </a:solidFill>
                <a:latin typeface="+mn-lt"/>
                <a:ea typeface="Inter Bold" pitchFamily="34" charset="-122"/>
                <a:cs typeface="Inter Bold" pitchFamily="34" charset="-120"/>
              </a:rPr>
              <a:t>ESTRATEGIAS DE PREVENCIÓN UNIVERSAL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8" y="1627966"/>
            <a:ext cx="515422" cy="515422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>
            <a:off x="797477" y="1785845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kern="0" spc="-61" dirty="0">
                <a:solidFill>
                  <a:srgbClr val="FFFF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Hábitos Saludables</a:t>
            </a:r>
            <a:endParaRPr 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08" y="2466985"/>
            <a:ext cx="515422" cy="515422"/>
          </a:xfrm>
          <a:prstGeom prst="rect">
            <a:avLst/>
          </a:prstGeom>
        </p:spPr>
      </p:pic>
      <p:sp>
        <p:nvSpPr>
          <p:cNvPr id="17" name="Text 3"/>
          <p:cNvSpPr/>
          <p:nvPr/>
        </p:nvSpPr>
        <p:spPr>
          <a:xfrm>
            <a:off x="797477" y="2685870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kern="0" spc="-61" dirty="0">
                <a:solidFill>
                  <a:srgbClr val="FFFF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Lactancia Materna</a:t>
            </a:r>
            <a:endParaRPr 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880" y="3392980"/>
            <a:ext cx="515422" cy="515422"/>
          </a:xfrm>
          <a:prstGeom prst="rect">
            <a:avLst/>
          </a:prstGeom>
        </p:spPr>
      </p:pic>
      <p:sp>
        <p:nvSpPr>
          <p:cNvPr id="19" name="Text 5"/>
          <p:cNvSpPr/>
          <p:nvPr/>
        </p:nvSpPr>
        <p:spPr>
          <a:xfrm>
            <a:off x="797477" y="3541892"/>
            <a:ext cx="2577584" cy="322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kern="0" spc="-61" dirty="0">
                <a:solidFill>
                  <a:srgbClr val="FFFF00"/>
                </a:solidFill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</a:rPr>
              <a:t>Educación</a:t>
            </a:r>
            <a:endParaRPr 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2"/>
          <p:cNvSpPr/>
          <p:nvPr/>
        </p:nvSpPr>
        <p:spPr>
          <a:xfrm>
            <a:off x="647887" y="2041646"/>
            <a:ext cx="7516509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2" dirty="0">
                <a:solidFill>
                  <a:schemeClr val="bg1"/>
                </a:solidFill>
                <a:latin typeface="+mn-lt"/>
                <a:ea typeface="Inter" pitchFamily="34" charset="-122"/>
                <a:cs typeface="Inter" pitchFamily="34" charset="-120"/>
              </a:rPr>
              <a:t>Enseñar sobre hábitos saludables, incluyendo actividad física y alimentación adecuada</a:t>
            </a:r>
            <a:r>
              <a:rPr lang="en-US" sz="16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600" dirty="0"/>
          </a:p>
        </p:txBody>
      </p:sp>
      <p:sp>
        <p:nvSpPr>
          <p:cNvPr id="21" name="Text 4"/>
          <p:cNvSpPr/>
          <p:nvPr/>
        </p:nvSpPr>
        <p:spPr>
          <a:xfrm>
            <a:off x="645302" y="3006325"/>
            <a:ext cx="8526894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2" dirty="0">
                <a:solidFill>
                  <a:schemeClr val="bg1"/>
                </a:solidFill>
                <a:latin typeface="+mn-lt"/>
                <a:ea typeface="Inter" pitchFamily="34" charset="-122"/>
                <a:cs typeface="Inter" pitchFamily="34" charset="-120"/>
              </a:rPr>
              <a:t>Promover y fomentar la práctica de la lactancia materna, ofreciendo consejería y apoyo comunitario.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 6"/>
          <p:cNvSpPr/>
          <p:nvPr/>
        </p:nvSpPr>
        <p:spPr>
          <a:xfrm>
            <a:off x="645302" y="3826217"/>
            <a:ext cx="8265235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kern="0" spc="-32" dirty="0">
                <a:solidFill>
                  <a:schemeClr val="bg1"/>
                </a:solidFill>
                <a:latin typeface="+mj-lt"/>
                <a:ea typeface="Inter" pitchFamily="34" charset="-122"/>
                <a:cs typeface="Inter" pitchFamily="34" charset="-120"/>
              </a:rPr>
              <a:t>Educar sobre la diabetes, incluyendo definición, sintomatología, prevención y factores de riesgo.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1096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869</Words>
  <Application>Microsoft Office PowerPoint</Application>
  <PresentationFormat>Presentación en pantalla (16:9)</PresentationFormat>
  <Paragraphs>92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Montserrat Black</vt:lpstr>
      <vt:lpstr>Arial Narrow</vt:lpstr>
      <vt:lpstr>Calibri</vt:lpstr>
      <vt:lpstr>Inter</vt:lpstr>
      <vt:lpstr>Montserrat ExtraBold</vt:lpstr>
      <vt:lpstr>Arial</vt:lpstr>
      <vt:lpstr>Inter Bold</vt:lpstr>
      <vt:lpstr>Simple Light</vt:lpstr>
      <vt:lpstr>Office Theme</vt:lpstr>
      <vt:lpstr>Presentación de PowerPoint</vt:lpstr>
      <vt:lpstr>Definición: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ATENCION A PACIENTES CON DIABETES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dc:creator>Carolina Ramirez Gòmez</dc:creator>
  <cp:lastModifiedBy>Lina María Cardona Castañeda</cp:lastModifiedBy>
  <cp:revision>77</cp:revision>
  <dcterms:modified xsi:type="dcterms:W3CDTF">2025-04-02T21:21:22Z</dcterms:modified>
</cp:coreProperties>
</file>