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3" r:id="rId3"/>
    <p:sldId id="272" r:id="rId4"/>
    <p:sldId id="289" r:id="rId5"/>
    <p:sldId id="290" r:id="rId6"/>
    <p:sldId id="278" r:id="rId7"/>
    <p:sldId id="279" r:id="rId8"/>
    <p:sldId id="291" r:id="rId9"/>
    <p:sldId id="280" r:id="rId10"/>
    <p:sldId id="292" r:id="rId11"/>
    <p:sldId id="261" r:id="rId12"/>
    <p:sldId id="260" r:id="rId13"/>
  </p:sldIdLst>
  <p:sldSz cx="9144000" cy="5143500" type="screen16x9"/>
  <p:notesSz cx="6858000" cy="9144000"/>
  <p:embeddedFontLst>
    <p:embeddedFont>
      <p:font typeface="Montserrat Black" panose="00000A00000000000000" pitchFamily="2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3" autoAdjust="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02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03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4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5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3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93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09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60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49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2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6" r:id="rId12"/>
    <p:sldLayoutId id="2147483667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728059" y="445056"/>
            <a:ext cx="3459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PROTOCOLO </a:t>
            </a:r>
          </a:p>
          <a:p>
            <a:pPr algn="ctr"/>
            <a:r>
              <a:rPr lang="en-US" sz="40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DIABETES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740" y="1768495"/>
            <a:ext cx="4271127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7883219" y="4749542"/>
            <a:ext cx="1222798" cy="351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75931" y="351755"/>
            <a:ext cx="4821138" cy="798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25"/>
              </a:lnSpc>
            </a:pPr>
            <a:r>
              <a:rPr lang="en-US" sz="2500" b="1" spc="-76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ACCIONES TRANSVERSALES Y RUTA DE ATENCIÓN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7593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b="1" spc="-9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3313" dirty="0"/>
          </a:p>
        </p:txBody>
      </p:sp>
      <p:sp>
        <p:nvSpPr>
          <p:cNvPr id="5" name="Text 2"/>
          <p:cNvSpPr/>
          <p:nvPr/>
        </p:nvSpPr>
        <p:spPr>
          <a:xfrm>
            <a:off x="4235202" y="1986112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n-US" sz="1250" b="1" spc="-3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Dinamizar la Ruta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387593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n-US" sz="1000" spc="-2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Remitir según hallazgos y Modelo CAPS al Equipo interdisciplinario de la Estrategia.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638227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b="1" spc="-9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3313" dirty="0"/>
          </a:p>
        </p:txBody>
      </p:sp>
      <p:sp>
        <p:nvSpPr>
          <p:cNvPr id="8" name="Text 5"/>
          <p:cNvSpPr/>
          <p:nvPr/>
        </p:nvSpPr>
        <p:spPr>
          <a:xfrm>
            <a:off x="6741542" y="1986112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n-US" sz="1250" b="1" spc="-3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Remisión al Servicio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38227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n-US" sz="1000" spc="-2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Remitir al servicio de salud, según hallazgos, utilizando el formato de remisión adecuado.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129064" y="3321918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b="1" spc="-9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3313" dirty="0"/>
          </a:p>
        </p:txBody>
      </p:sp>
      <p:sp>
        <p:nvSpPr>
          <p:cNvPr id="11" name="Text 8"/>
          <p:cNvSpPr/>
          <p:nvPr/>
        </p:nvSpPr>
        <p:spPr>
          <a:xfrm>
            <a:off x="5427911" y="3902869"/>
            <a:ext cx="1717104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n-US" sz="1250" b="1" spc="-3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Monitoreo y Evaluación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129064" y="4178945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n-US" sz="1000" spc="-2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Monitorear y evaluar la atención integral, efectuando seguimiento telefónico y reporte en el SI-CAPS.</a:t>
            </a:r>
            <a:endParaRPr lang="en-US" sz="1000" dirty="0"/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249099" y="4416117"/>
            <a:ext cx="1894901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1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4432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02774" y="1443210"/>
            <a:ext cx="4375300" cy="683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50"/>
              </a:lnSpc>
            </a:pPr>
            <a:r>
              <a:rPr lang="en-US" sz="1800" b="1" spc="-134" dirty="0">
                <a:latin typeface="+mn-lt"/>
                <a:ea typeface="Inter Bold" pitchFamily="34" charset="-122"/>
                <a:cs typeface="Inter Bold" pitchFamily="34" charset="-120"/>
              </a:rPr>
              <a:t>EMPODERAMIENTO Y CUIDADO FAMILIAR</a:t>
            </a:r>
            <a:endParaRPr lang="en-US" sz="1800" dirty="0">
              <a:latin typeface="+mn-lt"/>
            </a:endParaRPr>
          </a:p>
        </p:txBody>
      </p:sp>
      <p:sp>
        <p:nvSpPr>
          <p:cNvPr id="15" name="Text 3"/>
          <p:cNvSpPr/>
          <p:nvPr/>
        </p:nvSpPr>
        <p:spPr>
          <a:xfrm>
            <a:off x="473286" y="3025586"/>
            <a:ext cx="23800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Promover la afiliación al sistema de salud y </a:t>
            </a:r>
            <a:r>
              <a:rPr lang="en-US" sz="120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educar</a:t>
            </a:r>
            <a:r>
              <a:rPr lang="en-US" sz="1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deberes y derechos en salud.</a:t>
            </a:r>
            <a:endParaRPr lang="en-US" sz="1200" dirty="0"/>
          </a:p>
        </p:txBody>
      </p:sp>
      <p:sp>
        <p:nvSpPr>
          <p:cNvPr id="16" name="Text 6"/>
          <p:cNvSpPr/>
          <p:nvPr/>
        </p:nvSpPr>
        <p:spPr>
          <a:xfrm>
            <a:off x="3367558" y="3025586"/>
            <a:ext cx="23090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Establecer un plan de cuidado familiar, educando de acuerdo a las especificidades encontradas.</a:t>
            </a:r>
            <a:endParaRPr lang="en-US" sz="1200" dirty="0"/>
          </a:p>
        </p:txBody>
      </p:sp>
      <p:sp>
        <p:nvSpPr>
          <p:cNvPr id="17" name="Text 9"/>
          <p:cNvSpPr/>
          <p:nvPr/>
        </p:nvSpPr>
        <p:spPr>
          <a:xfrm>
            <a:off x="6190839" y="3025586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Verificar y evaluar el cumplimiento de los compromisos y acuerdos de la familia.</a:t>
            </a:r>
            <a:endParaRPr lang="en-US" sz="1200" dirty="0">
              <a:latin typeface="+mj-lt"/>
            </a:endParaRPr>
          </a:p>
        </p:txBody>
      </p:sp>
      <p:sp>
        <p:nvSpPr>
          <p:cNvPr id="18" name="Shape 1"/>
          <p:cNvSpPr/>
          <p:nvPr/>
        </p:nvSpPr>
        <p:spPr>
          <a:xfrm>
            <a:off x="121761" y="25152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Shape 1"/>
          <p:cNvSpPr/>
          <p:nvPr/>
        </p:nvSpPr>
        <p:spPr>
          <a:xfrm>
            <a:off x="2949742" y="25157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0" name="Shape 1"/>
          <p:cNvSpPr/>
          <p:nvPr/>
        </p:nvSpPr>
        <p:spPr>
          <a:xfrm>
            <a:off x="5935688" y="25157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2"/>
          <p:cNvSpPr/>
          <p:nvPr/>
        </p:nvSpPr>
        <p:spPr>
          <a:xfrm>
            <a:off x="709181" y="2593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kern="0" spc="-67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Afiliación al Sistema</a:t>
            </a:r>
            <a:endParaRPr lang="en-US" sz="1600" dirty="0">
              <a:latin typeface="+mj-lt"/>
            </a:endParaRPr>
          </a:p>
        </p:txBody>
      </p:sp>
      <p:sp>
        <p:nvSpPr>
          <p:cNvPr id="22" name="Text 5"/>
          <p:cNvSpPr/>
          <p:nvPr/>
        </p:nvSpPr>
        <p:spPr>
          <a:xfrm>
            <a:off x="3610755" y="2596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kern="0" spc="-67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Plan de Cuidado</a:t>
            </a:r>
            <a:endParaRPr lang="en-US" sz="1600" dirty="0">
              <a:latin typeface="+mj-lt"/>
            </a:endParaRPr>
          </a:p>
        </p:txBody>
      </p:sp>
      <p:sp>
        <p:nvSpPr>
          <p:cNvPr id="23" name="Text 8"/>
          <p:cNvSpPr/>
          <p:nvPr/>
        </p:nvSpPr>
        <p:spPr>
          <a:xfrm>
            <a:off x="6512329" y="2634026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kern="0" spc="-67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Cumplimiento de Acuerdos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2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914401" y="342607"/>
            <a:ext cx="7315199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s-ES" sz="24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INTRODUCCION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Este protocolo, elaborado </a:t>
            </a:r>
            <a:r>
              <a:rPr lang="en-US" spc="-36" dirty="0" err="1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por</a:t>
            </a:r>
            <a:r>
              <a:rPr lang="en-US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 la </a:t>
            </a:r>
            <a:r>
              <a:rPr lang="en-US" spc="-36" dirty="0" err="1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Secretaría</a:t>
            </a:r>
            <a:r>
              <a:rPr lang="en-US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 de Salud Pública de la Alcaldía de Manizales, se enfoca en la atención de la diabetes a través de la estrategia Comunidades con Autocuidado Promotoras de Salud (CAPS). Define un esquema de intervención para el Equipo Móvil de Salud, orientado a la promoción de estilos de vida saludables y el manejo terapéutico a nivel familiar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4621721" y="2310097"/>
            <a:ext cx="3982397" cy="17991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556632" y="2346593"/>
            <a:ext cx="3673845" cy="2148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675564" y="1338395"/>
            <a:ext cx="3514381" cy="599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556632" y="1338395"/>
            <a:ext cx="3514381" cy="616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921182" y="442889"/>
            <a:ext cx="29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6" name="Text 0"/>
          <p:cNvSpPr/>
          <p:nvPr/>
        </p:nvSpPr>
        <p:spPr>
          <a:xfrm>
            <a:off x="132202" y="257330"/>
            <a:ext cx="9417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600" b="1" kern="0" spc="-134" dirty="0">
                <a:solidFill>
                  <a:schemeClr val="bg1"/>
                </a:solidFill>
                <a:latin typeface="+mn-lt"/>
                <a:ea typeface="Inter Bold" pitchFamily="34" charset="-122"/>
                <a:cs typeface="Inter Bold" pitchFamily="34" charset="-120"/>
              </a:rPr>
              <a:t>DIABETES UN ABORDAJE MULTIFACTORIAL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1"/>
          <p:cNvSpPr/>
          <p:nvPr/>
        </p:nvSpPr>
        <p:spPr>
          <a:xfrm>
            <a:off x="795631" y="145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+mj-lt"/>
                <a:ea typeface="Inter Bold" pitchFamily="34" charset="-122"/>
                <a:cs typeface="Inter Bold" pitchFamily="34" charset="-120"/>
              </a:rPr>
              <a:t>ENFOQUE INTEGRAL</a:t>
            </a:r>
            <a:endParaRPr lang="en-US" sz="2000" dirty="0">
              <a:latin typeface="+mj-lt"/>
            </a:endParaRPr>
          </a:p>
        </p:txBody>
      </p:sp>
      <p:sp>
        <p:nvSpPr>
          <p:cNvPr id="8" name="Text 3"/>
          <p:cNvSpPr/>
          <p:nvPr/>
        </p:nvSpPr>
        <p:spPr>
          <a:xfrm>
            <a:off x="4968404" y="1452174"/>
            <a:ext cx="2928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+mj-lt"/>
                <a:ea typeface="Inter Bold" pitchFamily="34" charset="-122"/>
                <a:cs typeface="Inter Bold" pitchFamily="34" charset="-120"/>
              </a:rPr>
              <a:t>RIESGO CARDIOVASCULAR</a:t>
            </a:r>
            <a:endParaRPr lang="en-US" sz="2000" dirty="0">
              <a:latin typeface="+mj-lt"/>
            </a:endParaRPr>
          </a:p>
        </p:txBody>
      </p:sp>
      <p:sp>
        <p:nvSpPr>
          <p:cNvPr id="9" name="Text 2"/>
          <p:cNvSpPr/>
          <p:nvPr/>
        </p:nvSpPr>
        <p:spPr>
          <a:xfrm>
            <a:off x="556632" y="2190868"/>
            <a:ext cx="35184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200" kern="0" spc="-36" dirty="0">
              <a:solidFill>
                <a:srgbClr val="272525"/>
              </a:solidFill>
              <a:latin typeface="+mn-lt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La diabetes es una enfermedad crónica relacionada con factores familiares y el estilo de vida. Su abordaje requiere un control de factores de riesgo cardiovasculares como hiperglucemia, dislipidemia, hipertensión y tabaquismo.</a:t>
            </a:r>
            <a:endParaRPr lang="en-US" sz="1200" dirty="0">
              <a:latin typeface="+mn-lt"/>
            </a:endParaRPr>
          </a:p>
        </p:txBody>
      </p:sp>
      <p:sp>
        <p:nvSpPr>
          <p:cNvPr id="10" name="Text 4"/>
          <p:cNvSpPr/>
          <p:nvPr/>
        </p:nvSpPr>
        <p:spPr>
          <a:xfrm>
            <a:off x="4466313" y="2190868"/>
            <a:ext cx="413780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200" kern="0" spc="-36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ctr">
              <a:lnSpc>
                <a:spcPts val="2850"/>
              </a:lnSpc>
            </a:pPr>
            <a:r>
              <a:rPr lang="en-US" sz="1200" kern="0" spc="-36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    Personas con diabetes tipo 2 tienen un riesgo de 2 a 4 veces mayor de sufrir eventos coronarios. La intervención busca cambios intensivos en el estilo de vida, alimentación, actividad física y adherencia farmacológica</a:t>
            </a:r>
            <a:r>
              <a:rPr lang="en-US" kern="0" spc="-36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.</a:t>
            </a:r>
            <a:endParaRPr lang="en-US" dirty="0">
              <a:latin typeface="+mn-lt"/>
            </a:endParaRPr>
          </a:p>
        </p:txBody>
      </p:sp>
      <p:cxnSp>
        <p:nvCxnSpPr>
          <p:cNvPr id="13" name="Conector recto de flecha 12"/>
          <p:cNvCxnSpPr>
            <a:stCxn id="2" idx="2"/>
          </p:cNvCxnSpPr>
          <p:nvPr/>
        </p:nvCxnSpPr>
        <p:spPr>
          <a:xfrm flipH="1">
            <a:off x="2313822" y="1955339"/>
            <a:ext cx="1" cy="35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6612919" y="1965616"/>
            <a:ext cx="1" cy="35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0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52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5163" y="365448"/>
            <a:ext cx="4784676" cy="83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en-US" sz="2594" b="1" spc="-79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OBJETIVOS Y ÁMBITO DE APLICACIÓN</a:t>
            </a:r>
            <a:endParaRPr lang="en-US" sz="2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65163" y="1395413"/>
            <a:ext cx="2325886" cy="2050926"/>
          </a:xfrm>
          <a:prstGeom prst="roundRect">
            <a:avLst>
              <a:gd name="adj" fmla="val 27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02828" y="153307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281" b="1" spc="-3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Objetivo General</a:t>
            </a:r>
            <a:endParaRPr lang="en-US" sz="1281" dirty="0"/>
          </a:p>
        </p:txBody>
      </p:sp>
      <p:sp>
        <p:nvSpPr>
          <p:cNvPr id="6" name="Text 3"/>
          <p:cNvSpPr/>
          <p:nvPr/>
        </p:nvSpPr>
        <p:spPr>
          <a:xfrm>
            <a:off x="602828" y="1820466"/>
            <a:ext cx="2050554" cy="1488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6"/>
              </a:lnSpc>
            </a:pPr>
            <a:r>
              <a:rPr lang="en-US" sz="1031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Estandarizar la atención y el esquema de intervención del Equipo Móvil de Salud para generar capacidades en autocuidado y gestión del riesgo a nivel individual, familiar y comunitario.</a:t>
            </a:r>
            <a:endParaRPr lang="en-US" sz="1031" dirty="0"/>
          </a:p>
        </p:txBody>
      </p:sp>
      <p:sp>
        <p:nvSpPr>
          <p:cNvPr id="7" name="Shape 4"/>
          <p:cNvSpPr/>
          <p:nvPr/>
        </p:nvSpPr>
        <p:spPr>
          <a:xfrm>
            <a:off x="2923952" y="1395413"/>
            <a:ext cx="2325886" cy="2050926"/>
          </a:xfrm>
          <a:prstGeom prst="roundRect">
            <a:avLst>
              <a:gd name="adj" fmla="val 27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061617" y="153307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281" b="1" spc="-3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Ámbito de Aplicación</a:t>
            </a:r>
            <a:endParaRPr lang="en-US" sz="1281" dirty="0"/>
          </a:p>
        </p:txBody>
      </p:sp>
      <p:sp>
        <p:nvSpPr>
          <p:cNvPr id="9" name="Text 6"/>
          <p:cNvSpPr/>
          <p:nvPr/>
        </p:nvSpPr>
        <p:spPr>
          <a:xfrm>
            <a:off x="3061617" y="1820466"/>
            <a:ext cx="2050554" cy="1063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6"/>
              </a:lnSpc>
            </a:pPr>
            <a:r>
              <a:rPr lang="en-US" sz="1031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Este protocolo se aplica por el Equipo Móvil de Salud de la Estrategia CAPS en el entorno hogar y comunitario, priorizando sectores específicos.</a:t>
            </a:r>
            <a:endParaRPr lang="en-US" sz="1031" dirty="0"/>
          </a:p>
        </p:txBody>
      </p:sp>
      <p:sp>
        <p:nvSpPr>
          <p:cNvPr id="10" name="Shape 7"/>
          <p:cNvSpPr/>
          <p:nvPr/>
        </p:nvSpPr>
        <p:spPr>
          <a:xfrm>
            <a:off x="465163" y="3579242"/>
            <a:ext cx="4784676" cy="1200522"/>
          </a:xfrm>
          <a:prstGeom prst="roundRect">
            <a:avLst>
              <a:gd name="adj" fmla="val 465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02828" y="371690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281" b="1" spc="-3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Población Diana</a:t>
            </a:r>
            <a:endParaRPr lang="en-US" sz="1281" dirty="0"/>
          </a:p>
        </p:txBody>
      </p:sp>
      <p:sp>
        <p:nvSpPr>
          <p:cNvPr id="12" name="Text 9"/>
          <p:cNvSpPr/>
          <p:nvPr/>
        </p:nvSpPr>
        <p:spPr>
          <a:xfrm>
            <a:off x="602829" y="4004295"/>
            <a:ext cx="4509343" cy="637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6"/>
              </a:lnSpc>
            </a:pPr>
            <a:r>
              <a:rPr lang="en-US" sz="1031" spc="-2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Comunidades y familias de sectores priorizados por CAPS, incluyendo personas sanas, con diabetes o con factores de riesgo para la enfermedad.</a:t>
            </a:r>
            <a:endParaRPr lang="en-US" sz="1031" dirty="0"/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5577333" y="4476650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9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3948" y="399753"/>
            <a:ext cx="4927104" cy="703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188" b="1" spc="-66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TÉRMINOS CLAVE EN LA ATENCIÓN DE LA DIABETES</a:t>
            </a:r>
            <a:endParaRPr lang="en-US" sz="21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20526" y="1272108"/>
            <a:ext cx="14288" cy="3471565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632855" y="1518121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393911" y="1398687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36066" y="1419746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313" dirty="0"/>
          </a:p>
        </p:txBody>
      </p:sp>
      <p:sp>
        <p:nvSpPr>
          <p:cNvPr id="8" name="Text 5"/>
          <p:cNvSpPr/>
          <p:nvPr/>
        </p:nvSpPr>
        <p:spPr>
          <a:xfrm>
            <a:off x="1083395" y="1384623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Diabetes</a:t>
            </a:r>
            <a:endParaRPr lang="en-US" sz="1094" dirty="0"/>
          </a:p>
        </p:txBody>
      </p:sp>
      <p:sp>
        <p:nvSpPr>
          <p:cNvPr id="9" name="Text 6"/>
          <p:cNvSpPr/>
          <p:nvPr/>
        </p:nvSpPr>
        <p:spPr>
          <a:xfrm>
            <a:off x="1083394" y="1627957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Enfermedad metabólica crónica caracterizada por hiperglucemia y alteraciones en el metabolismo de carbohidratos, lípidos y proteínas.</a:t>
            </a:r>
            <a:endParaRPr lang="en-US" sz="875" dirty="0"/>
          </a:p>
        </p:txBody>
      </p:sp>
      <p:sp>
        <p:nvSpPr>
          <p:cNvPr id="10" name="Shape 7"/>
          <p:cNvSpPr/>
          <p:nvPr/>
        </p:nvSpPr>
        <p:spPr>
          <a:xfrm>
            <a:off x="632855" y="2459161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393911" y="2339727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36066" y="2360787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313" dirty="0"/>
          </a:p>
        </p:txBody>
      </p:sp>
      <p:sp>
        <p:nvSpPr>
          <p:cNvPr id="13" name="Text 10"/>
          <p:cNvSpPr/>
          <p:nvPr/>
        </p:nvSpPr>
        <p:spPr>
          <a:xfrm>
            <a:off x="1083394" y="2325663"/>
            <a:ext cx="1480468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Condiciones de Riesgo</a:t>
            </a:r>
            <a:endParaRPr lang="en-US" sz="1094" dirty="0"/>
          </a:p>
        </p:txBody>
      </p:sp>
      <p:sp>
        <p:nvSpPr>
          <p:cNvPr id="14" name="Text 11"/>
          <p:cNvSpPr/>
          <p:nvPr/>
        </p:nvSpPr>
        <p:spPr>
          <a:xfrm>
            <a:off x="1083394" y="2568997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Edad mayor a 45 años, inactividad física, antecedentes familiares, dieta no saludable, hipertensión, obesidad, entre otros.</a:t>
            </a:r>
            <a:endParaRPr lang="en-US" sz="875" dirty="0"/>
          </a:p>
        </p:txBody>
      </p:sp>
      <p:sp>
        <p:nvSpPr>
          <p:cNvPr id="15" name="Shape 12"/>
          <p:cNvSpPr/>
          <p:nvPr/>
        </p:nvSpPr>
        <p:spPr>
          <a:xfrm>
            <a:off x="632855" y="3400202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393911" y="3280768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36066" y="3301827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313" dirty="0"/>
          </a:p>
        </p:txBody>
      </p:sp>
      <p:sp>
        <p:nvSpPr>
          <p:cNvPr id="18" name="Text 15"/>
          <p:cNvSpPr/>
          <p:nvPr/>
        </p:nvSpPr>
        <p:spPr>
          <a:xfrm>
            <a:off x="1083395" y="3266703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Prevención Universal</a:t>
            </a:r>
            <a:endParaRPr lang="en-US" sz="1094" dirty="0"/>
          </a:p>
        </p:txBody>
      </p:sp>
      <p:sp>
        <p:nvSpPr>
          <p:cNvPr id="19" name="Text 16"/>
          <p:cNvSpPr/>
          <p:nvPr/>
        </p:nvSpPr>
        <p:spPr>
          <a:xfrm>
            <a:off x="1083394" y="3510037"/>
            <a:ext cx="4237658" cy="180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Dirigida a la población en general mediante acciones de promoción de la salud.</a:t>
            </a:r>
            <a:endParaRPr lang="en-US" sz="875" dirty="0"/>
          </a:p>
        </p:txBody>
      </p:sp>
      <p:sp>
        <p:nvSpPr>
          <p:cNvPr id="20" name="Shape 17"/>
          <p:cNvSpPr/>
          <p:nvPr/>
        </p:nvSpPr>
        <p:spPr>
          <a:xfrm>
            <a:off x="632855" y="4161160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21" name="Shape 18"/>
          <p:cNvSpPr/>
          <p:nvPr/>
        </p:nvSpPr>
        <p:spPr>
          <a:xfrm>
            <a:off x="393911" y="4041726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36066" y="4062785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313" dirty="0"/>
          </a:p>
        </p:txBody>
      </p:sp>
      <p:sp>
        <p:nvSpPr>
          <p:cNvPr id="23" name="Text 20"/>
          <p:cNvSpPr/>
          <p:nvPr/>
        </p:nvSpPr>
        <p:spPr>
          <a:xfrm>
            <a:off x="1083395" y="4027661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Prevención Selectiva</a:t>
            </a:r>
            <a:endParaRPr lang="en-US" sz="1094" dirty="0"/>
          </a:p>
        </p:txBody>
      </p:sp>
      <p:sp>
        <p:nvSpPr>
          <p:cNvPr id="24" name="Text 21"/>
          <p:cNvSpPr/>
          <p:nvPr/>
        </p:nvSpPr>
        <p:spPr>
          <a:xfrm>
            <a:off x="1083394" y="4270996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Intervenciones para grupos de riesgo específicos para evitar, controlar o mitigar los riesgos.</a:t>
            </a:r>
            <a:endParaRPr lang="en-US" sz="875" dirty="0"/>
          </a:p>
        </p:txBody>
      </p:sp>
      <p:pic>
        <p:nvPicPr>
          <p:cNvPr id="2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2857500" y="4451078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0"/>
          <p:cNvSpPr/>
          <p:nvPr/>
        </p:nvSpPr>
        <p:spPr>
          <a:xfrm>
            <a:off x="0" y="273590"/>
            <a:ext cx="5215457" cy="70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b="1" kern="0" spc="-132" dirty="0">
                <a:solidFill>
                  <a:schemeClr val="bg1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PARTICIPACIÓN SOCIAL Y PROMOCIÓN DE LA SALUD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65" y="1148371"/>
            <a:ext cx="831272" cy="1069777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480705" y="1028895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200" b="1" kern="0" spc="-66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Redes de Apoyo</a:t>
            </a:r>
            <a:endParaRPr lang="en-US" sz="1200" dirty="0">
              <a:latin typeface="+mj-lt"/>
            </a:endParaRPr>
          </a:p>
        </p:txBody>
      </p:sp>
      <p:sp>
        <p:nvSpPr>
          <p:cNvPr id="8" name="Text 2"/>
          <p:cNvSpPr/>
          <p:nvPr/>
        </p:nvSpPr>
        <p:spPr>
          <a:xfrm>
            <a:off x="1480706" y="1369764"/>
            <a:ext cx="3840442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200" kern="0" spc="-35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Caracterizar y conformar redes de apoyo social y comunitarias, promoviendo entornos saludables.</a:t>
            </a:r>
            <a:endParaRPr lang="en-US" sz="1200" dirty="0">
              <a:latin typeface="+mn-lt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65" y="2386380"/>
            <a:ext cx="831272" cy="970276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455107" y="2075559"/>
            <a:ext cx="2811899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200" b="1" kern="0" spc="-66" dirty="0">
                <a:solidFill>
                  <a:srgbClr val="272525"/>
                </a:solidFill>
                <a:latin typeface="+mn-lt"/>
                <a:ea typeface="Inter Bold" pitchFamily="34" charset="-122"/>
                <a:cs typeface="Inter Bold" pitchFamily="34" charset="-120"/>
              </a:rPr>
              <a:t>Huertas Comunitarias</a:t>
            </a:r>
            <a:endParaRPr lang="en-US" sz="1200" dirty="0">
              <a:latin typeface="+mn-lt"/>
            </a:endParaRPr>
          </a:p>
        </p:txBody>
      </p:sp>
      <p:sp>
        <p:nvSpPr>
          <p:cNvPr id="11" name="Text 4"/>
          <p:cNvSpPr/>
          <p:nvPr/>
        </p:nvSpPr>
        <p:spPr>
          <a:xfrm>
            <a:off x="1455108" y="2416428"/>
            <a:ext cx="3458416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200" kern="0" spc="-35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Promover el desarrollo de huertas caseras y comunitarias en viviendas urbanas, fomentando la alimentación saludable.</a:t>
            </a:r>
            <a:endParaRPr lang="en-US" sz="1200" dirty="0">
              <a:latin typeface="+mj-lt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81" y="3452193"/>
            <a:ext cx="831272" cy="1113708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403819" y="3550536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200" b="1" kern="0" spc="-66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Control Social</a:t>
            </a:r>
            <a:endParaRPr lang="en-US" sz="1200" dirty="0">
              <a:latin typeface="+mj-lt"/>
            </a:endParaRPr>
          </a:p>
        </p:txBody>
      </p:sp>
      <p:sp>
        <p:nvSpPr>
          <p:cNvPr id="14" name="Text 6"/>
          <p:cNvSpPr/>
          <p:nvPr/>
        </p:nvSpPr>
        <p:spPr>
          <a:xfrm>
            <a:off x="1403819" y="3829094"/>
            <a:ext cx="31692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200" kern="0" spc="-35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Promover y acompañar procesos de control social sobre la comercialización de bebidas alcohólicas.</a:t>
            </a:r>
            <a:endParaRPr lang="en-US" sz="1200" dirty="0">
              <a:latin typeface="+mn-lt"/>
            </a:endParaRPr>
          </a:p>
        </p:txBody>
      </p:sp>
      <p:pic>
        <p:nvPicPr>
          <p:cNvPr id="1026" name="Picture 2" descr="Huertas comunitarias urbanas piden ser consideradas como un servicio  esencial – RCI | Españ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36" y="1377153"/>
            <a:ext cx="3371838" cy="251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499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104660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50075" y="1046603"/>
            <a:ext cx="8512135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1800" b="1" kern="0" spc="-122" dirty="0">
                <a:solidFill>
                  <a:schemeClr val="bg1"/>
                </a:solidFill>
                <a:latin typeface="+mn-lt"/>
                <a:ea typeface="Inter Bold" pitchFamily="34" charset="-122"/>
                <a:cs typeface="Inter Bold" pitchFamily="34" charset="-120"/>
              </a:rPr>
              <a:t>ESTRATEGIAS DE PREVENCIÓN UNIVERSAL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8" y="1627966"/>
            <a:ext cx="515422" cy="515422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797477" y="1785845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kern="0" spc="-61" dirty="0">
                <a:solidFill>
                  <a:srgbClr val="FFFF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Hábitos Saludables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8" y="2466985"/>
            <a:ext cx="515422" cy="515422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797477" y="2685870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kern="0" spc="-61" dirty="0">
                <a:solidFill>
                  <a:srgbClr val="FFFF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Lactancia Materna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80" y="3392980"/>
            <a:ext cx="515422" cy="515422"/>
          </a:xfrm>
          <a:prstGeom prst="rect">
            <a:avLst/>
          </a:prstGeom>
        </p:spPr>
      </p:pic>
      <p:sp>
        <p:nvSpPr>
          <p:cNvPr id="19" name="Text 5"/>
          <p:cNvSpPr/>
          <p:nvPr/>
        </p:nvSpPr>
        <p:spPr>
          <a:xfrm>
            <a:off x="797477" y="3541892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kern="0" spc="-61" dirty="0">
                <a:solidFill>
                  <a:srgbClr val="FFFF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Educación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2"/>
          <p:cNvSpPr/>
          <p:nvPr/>
        </p:nvSpPr>
        <p:spPr>
          <a:xfrm>
            <a:off x="647887" y="2041646"/>
            <a:ext cx="751650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2" dirty="0">
                <a:solidFill>
                  <a:schemeClr val="bg1"/>
                </a:solidFill>
                <a:latin typeface="+mn-lt"/>
                <a:ea typeface="Inter" pitchFamily="34" charset="-122"/>
                <a:cs typeface="Inter" pitchFamily="34" charset="-120"/>
              </a:rPr>
              <a:t>Enseñar sobre hábitos saludables, incluyendo actividad física y alimentación adecuada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21" name="Text 4"/>
          <p:cNvSpPr/>
          <p:nvPr/>
        </p:nvSpPr>
        <p:spPr>
          <a:xfrm>
            <a:off x="645302" y="3006325"/>
            <a:ext cx="8526894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2" dirty="0">
                <a:solidFill>
                  <a:schemeClr val="bg1"/>
                </a:solidFill>
                <a:latin typeface="+mn-lt"/>
                <a:ea typeface="Inter" pitchFamily="34" charset="-122"/>
                <a:cs typeface="Inter" pitchFamily="34" charset="-120"/>
              </a:rPr>
              <a:t>Promover y fomentar la práctica de la lactancia materna, ofreciendo consejería y apoyo comunitario.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 6"/>
          <p:cNvSpPr/>
          <p:nvPr/>
        </p:nvSpPr>
        <p:spPr>
          <a:xfrm>
            <a:off x="645302" y="3826217"/>
            <a:ext cx="826523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2" dirty="0">
                <a:solidFill>
                  <a:schemeClr val="bg1"/>
                </a:solidFill>
                <a:latin typeface="+mj-lt"/>
                <a:ea typeface="Inter" pitchFamily="34" charset="-122"/>
                <a:cs typeface="Inter" pitchFamily="34" charset="-120"/>
              </a:rPr>
              <a:t>Educar sobre la diabetes, incluyendo definición, sintomatología, prevención y factores de riesgo.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10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585" y="504342"/>
            <a:ext cx="6385545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spc="-84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GESTIÓN DEL RIESGO Y SERVICIOS DE SALUD</a:t>
            </a:r>
            <a:endParaRPr lang="en-US" sz="27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89868" y="2328118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719"/>
              </a:lnSpc>
            </a:pPr>
            <a:r>
              <a:rPr lang="en-US" sz="1375" b="1" spc="-4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Detección Temprana</a:t>
            </a:r>
            <a:endParaRPr lang="en-US" sz="1375" dirty="0"/>
          </a:p>
        </p:txBody>
      </p:sp>
      <p:sp>
        <p:nvSpPr>
          <p:cNvPr id="4" name="Text 2"/>
          <p:cNvSpPr/>
          <p:nvPr/>
        </p:nvSpPr>
        <p:spPr>
          <a:xfrm>
            <a:off x="496119" y="2634630"/>
            <a:ext cx="2365772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781"/>
              </a:lnSpc>
            </a:pPr>
            <a:r>
              <a:rPr lang="en-US" sz="1094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Realizar detección temprana de casos mediante cuestionarios para identificar el riesgo cardiovascular y metabólico.</a:t>
            </a:r>
            <a:endParaRPr lang="en-US" sz="10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482132" y="2630686"/>
            <a:ext cx="212080" cy="2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6"/>
              </a:lnSpc>
            </a:pPr>
            <a:r>
              <a:rPr lang="en-US" sz="1656" b="1" spc="-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656" dirty="0"/>
          </a:p>
        </p:txBody>
      </p:sp>
      <p:sp>
        <p:nvSpPr>
          <p:cNvPr id="7" name="Text 4"/>
          <p:cNvSpPr/>
          <p:nvPr/>
        </p:nvSpPr>
        <p:spPr>
          <a:xfrm>
            <a:off x="6211119" y="1675061"/>
            <a:ext cx="202183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spc="-4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Información y Educación</a:t>
            </a:r>
            <a:endParaRPr lang="en-US" sz="1375" dirty="0"/>
          </a:p>
        </p:txBody>
      </p:sp>
      <p:sp>
        <p:nvSpPr>
          <p:cNvPr id="8" name="Text 5"/>
          <p:cNvSpPr/>
          <p:nvPr/>
        </p:nvSpPr>
        <p:spPr>
          <a:xfrm>
            <a:off x="6211119" y="1981572"/>
            <a:ext cx="243676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Brindar información y educación a la población, de acuerdo al perfil de riesgo identificado.</a:t>
            </a:r>
            <a:endParaRPr lang="en-US" sz="1094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06442" y="2036266"/>
            <a:ext cx="212080" cy="2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6"/>
              </a:lnSpc>
            </a:pPr>
            <a:r>
              <a:rPr lang="en-US" sz="1656" b="1" spc="-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656" dirty="0"/>
          </a:p>
        </p:txBody>
      </p:sp>
      <p:sp>
        <p:nvSpPr>
          <p:cNvPr id="11" name="Text 7"/>
          <p:cNvSpPr/>
          <p:nvPr/>
        </p:nvSpPr>
        <p:spPr>
          <a:xfrm>
            <a:off x="6211119" y="3207916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spc="-4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Cese del Tabaquismo</a:t>
            </a:r>
            <a:endParaRPr lang="en-US" sz="1375" dirty="0"/>
          </a:p>
        </p:txBody>
      </p:sp>
      <p:sp>
        <p:nvSpPr>
          <p:cNvPr id="12" name="Text 8"/>
          <p:cNvSpPr/>
          <p:nvPr/>
        </p:nvSpPr>
        <p:spPr>
          <a:xfrm>
            <a:off x="6211119" y="3514427"/>
            <a:ext cx="243676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Desarrollar consejería breve para la cesación del consumo de tabaco y sucedáneos.</a:t>
            </a:r>
            <a:endParaRPr lang="en-US" sz="1094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809083" y="3740125"/>
            <a:ext cx="212080" cy="2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6"/>
              </a:lnSpc>
            </a:pPr>
            <a:r>
              <a:rPr lang="en-US" sz="1656" b="1" spc="-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656" dirty="0"/>
          </a:p>
        </p:txBody>
      </p:sp>
      <p:pic>
        <p:nvPicPr>
          <p:cNvPr id="15" name="Google Shape;66;p15"/>
          <p:cNvPicPr preferRelativeResize="0"/>
          <p:nvPr/>
        </p:nvPicPr>
        <p:blipFill rotWithShape="1">
          <a:blip r:embed="rId6">
            <a:alphaModFix/>
          </a:blip>
          <a:srcRect t="5814" b="5823"/>
          <a:stretch/>
        </p:blipFill>
        <p:spPr>
          <a:xfrm>
            <a:off x="280790" y="4352065"/>
            <a:ext cx="2581100" cy="63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39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77118" y="422991"/>
            <a:ext cx="8520600" cy="572700"/>
          </a:xfrm>
        </p:spPr>
        <p:txBody>
          <a:bodyPr>
            <a:no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ATENCION A PACIENTES CON DIABETES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584470" y="2229894"/>
            <a:ext cx="1795172" cy="909868"/>
          </a:xfrm>
          <a:prstGeom prst="roundRect">
            <a:avLst>
              <a:gd name="adj" fmla="val 570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s-MX" dirty="0"/>
          </a:p>
          <a:p>
            <a:r>
              <a:rPr lang="es-MX" sz="2000" dirty="0"/>
              <a:t>           </a:t>
            </a:r>
            <a:r>
              <a:rPr lang="es-MX" sz="2000" b="1" dirty="0"/>
              <a:t>2</a:t>
            </a:r>
            <a:endParaRPr lang="en-US" sz="2000" b="1" dirty="0"/>
          </a:p>
        </p:txBody>
      </p:sp>
      <p:sp>
        <p:nvSpPr>
          <p:cNvPr id="13" name="Shape 11"/>
          <p:cNvSpPr/>
          <p:nvPr/>
        </p:nvSpPr>
        <p:spPr>
          <a:xfrm>
            <a:off x="584470" y="3483590"/>
            <a:ext cx="2191217" cy="1211971"/>
          </a:xfrm>
          <a:prstGeom prst="roundRect">
            <a:avLst>
              <a:gd name="adj" fmla="val 570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                   </a:t>
            </a:r>
          </a:p>
          <a:p>
            <a:endParaRPr lang="es-MX" dirty="0"/>
          </a:p>
          <a:p>
            <a:r>
              <a:rPr lang="es-MX" sz="2000" b="1" dirty="0"/>
              <a:t>             3</a:t>
            </a:r>
            <a:endParaRPr lang="en-US" sz="2000" b="1" dirty="0"/>
          </a:p>
        </p:txBody>
      </p:sp>
      <p:sp>
        <p:nvSpPr>
          <p:cNvPr id="11" name="Shape 1"/>
          <p:cNvSpPr/>
          <p:nvPr/>
        </p:nvSpPr>
        <p:spPr>
          <a:xfrm>
            <a:off x="584470" y="1142135"/>
            <a:ext cx="1409582" cy="737257"/>
          </a:xfrm>
          <a:prstGeom prst="roundRect">
            <a:avLst>
              <a:gd name="adj" fmla="val 72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s-MX" dirty="0"/>
          </a:p>
          <a:p>
            <a:pPr algn="ctr"/>
            <a:r>
              <a:rPr lang="es-MX" sz="1800" b="1" dirty="0"/>
              <a:t>1</a:t>
            </a:r>
            <a:endParaRPr lang="en-US" sz="1800" b="1" dirty="0"/>
          </a:p>
        </p:txBody>
      </p:sp>
      <p:sp>
        <p:nvSpPr>
          <p:cNvPr id="14" name="Text 3"/>
          <p:cNvSpPr/>
          <p:nvPr/>
        </p:nvSpPr>
        <p:spPr>
          <a:xfrm>
            <a:off x="2215659" y="1225796"/>
            <a:ext cx="3427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ADHERENCIA AL TRATAMIENTO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4"/>
          <p:cNvSpPr/>
          <p:nvPr/>
        </p:nvSpPr>
        <p:spPr>
          <a:xfrm>
            <a:off x="2215659" y="1513626"/>
            <a:ext cx="86413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1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Verificar acceso y adherencia al tratamiento y al programa de la institución de salud</a:t>
            </a:r>
            <a:r>
              <a:rPr lang="en-US" sz="1100" kern="0" spc="-36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.</a:t>
            </a:r>
            <a:endParaRPr lang="en-US" sz="1100" dirty="0">
              <a:latin typeface="+mn-lt"/>
            </a:endParaRPr>
          </a:p>
        </p:txBody>
      </p:sp>
      <p:sp>
        <p:nvSpPr>
          <p:cNvPr id="18" name="Text 9"/>
          <p:cNvSpPr/>
          <p:nvPr/>
        </p:nvSpPr>
        <p:spPr>
          <a:xfrm>
            <a:off x="2549458" y="2676686"/>
            <a:ext cx="58940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1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Indagar comorbilidades como enfermedad cardiovascular y obesidad, asegurando un manejo integral</a:t>
            </a:r>
            <a:r>
              <a:rPr lang="en-US" sz="1100" kern="0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.</a:t>
            </a:r>
            <a:endParaRPr lang="en-US" sz="1100" dirty="0">
              <a:latin typeface="+mj-lt"/>
            </a:endParaRPr>
          </a:p>
        </p:txBody>
      </p:sp>
      <p:sp>
        <p:nvSpPr>
          <p:cNvPr id="19" name="Text 8"/>
          <p:cNvSpPr/>
          <p:nvPr/>
        </p:nvSpPr>
        <p:spPr>
          <a:xfrm>
            <a:off x="2549458" y="2281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COMORBILIDADES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4"/>
          <p:cNvSpPr/>
          <p:nvPr/>
        </p:nvSpPr>
        <p:spPr>
          <a:xfrm>
            <a:off x="2921890" y="3801092"/>
            <a:ext cx="544291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1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Educar al paciente y la familia sobre la enfermedad, signos de peligro y apoyo al tratamiento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23" name="Text 13"/>
          <p:cNvSpPr/>
          <p:nvPr/>
        </p:nvSpPr>
        <p:spPr>
          <a:xfrm>
            <a:off x="2921890" y="3516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EDUCACIÓN Y APOYO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2130136" y="1966657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2486676" y="3230916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2830654" y="4247214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681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696</Words>
  <Application>Microsoft Office PowerPoint</Application>
  <PresentationFormat>Presentación en pantalla (16:9)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Inter</vt:lpstr>
      <vt:lpstr>Inter Bold</vt:lpstr>
      <vt:lpstr>Arial</vt:lpstr>
      <vt:lpstr>Montserrat Black</vt:lpstr>
      <vt:lpstr>Simple Light</vt:lpstr>
      <vt:lpstr>Presentación de PowerPoint</vt:lpstr>
      <vt:lpstr>INTRODUCCION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ATENCION A PACIENTES CON DIABETES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Carolina Ramirez Gòmez</dc:creator>
  <cp:lastModifiedBy>Carolina Ramirez Gòmez</cp:lastModifiedBy>
  <cp:revision>74</cp:revision>
  <dcterms:modified xsi:type="dcterms:W3CDTF">2025-03-31T21:37:52Z</dcterms:modified>
</cp:coreProperties>
</file>