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62" r:id="rId4"/>
    <p:sldId id="276" r:id="rId5"/>
    <p:sldId id="270" r:id="rId6"/>
    <p:sldId id="272" r:id="rId7"/>
    <p:sldId id="271" r:id="rId8"/>
    <p:sldId id="261" r:id="rId9"/>
    <p:sldId id="264" r:id="rId10"/>
    <p:sldId id="269" r:id="rId11"/>
    <p:sldId id="267" r:id="rId12"/>
    <p:sldId id="268" r:id="rId13"/>
    <p:sldId id="280" r:id="rId14"/>
    <p:sldId id="281" r:id="rId15"/>
    <p:sldId id="277" r:id="rId16"/>
    <p:sldId id="275" r:id="rId17"/>
    <p:sldId id="279" r:id="rId18"/>
    <p:sldId id="274" r:id="rId19"/>
    <p:sldId id="260" r:id="rId20"/>
  </p:sldIdLst>
  <p:sldSz cx="9144000" cy="5143500" type="screen16x9"/>
  <p:notesSz cx="6858000" cy="9144000"/>
  <p:embeddedFontLs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Montserrat Black" panose="020B0604020202020204" charset="0"/>
      <p:bold r:id="rId26"/>
      <p:boldItalic r:id="rId27"/>
    </p:embeddedFont>
    <p:embeddedFont>
      <p:font typeface="Aptos Narrow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1889" autoAdjust="0"/>
  </p:normalViewPr>
  <p:slideViewPr>
    <p:cSldViewPr snapToGrid="0">
      <p:cViewPr varScale="1">
        <p:scale>
          <a:sx n="140" d="100"/>
          <a:sy n="140" d="100"/>
        </p:scale>
        <p:origin x="2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4150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298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5ADD6493-7B9C-4B38-A543-349B46B3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66C23E08-8B63-412A-D864-C6D03BEE7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860767EA-4CBF-BE9A-7EB8-C7C97F358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570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676EEF86-73AD-E550-32CE-EACD246D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AFFB4661-BDE8-5DE6-E450-A8AF9E7AC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BD91DADD-7494-7E2D-F0B9-0D389D92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5334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19A787E6-C7AA-8853-785A-7A27EAAE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8C4C935A-998C-E560-D666-8361DC25A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5272ED41-43DB-DA39-1C72-54B374DC27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1030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19A787E6-C7AA-8853-785A-7A27EAAE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8C4C935A-998C-E560-D666-8361DC25A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5272ED41-43DB-DA39-1C72-54B374DC27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836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19A787E6-C7AA-8853-785A-7A27EAAE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8C4C935A-998C-E560-D666-8361DC25A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5272ED41-43DB-DA39-1C72-54B374DC27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627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A9E13A1A-05C9-8F49-D94A-59A8422E2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7C92AB11-0383-4644-4C03-520759BF76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1BC01A3C-E5DD-C6FD-5EB6-47D31F0D5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289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0E9CDD65-81EA-4BC4-03D5-EE91EF187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60C07871-017B-7EFA-845B-CD281A4871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9833C144-D03C-1B09-7D6A-9DD151190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1357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EBD055AA-31F1-E4AC-EAB3-1D0E485C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1496B283-24E7-C2FA-59D8-F2026AD7AC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5367800A-AF4B-7E5F-CE17-9C45A75038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8319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9A2B1291-16B2-941E-7D05-8006ECBD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944F7FBA-92E4-2D60-5E05-E63E2D80A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50E84BCC-B115-FFBD-996E-E45605418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9879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78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555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27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B1A7F566-E999-467D-13DA-BFF17FEA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ACC86F3E-42E8-6781-7270-B749D3BC0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D28820C1-6612-F164-A36B-7132FB068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779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2832DB3E-836A-5315-5537-9A2A68E8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F25C5836-7697-34CA-6D87-56A04426B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D8CAB1F7-A1CE-4D86-9AFD-76CAC0402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05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F9D9D647-F15A-F012-AE41-C76B72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38723270-4FF6-B7FF-2222-9F93353A3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029B00AD-8A3E-527D-90C1-D70E83C9E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29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1635A8FB-56BF-D544-9BDD-16E0B878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5302C9D1-0FFF-F4B4-058C-A26C34044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23ED904A-4458-FDC0-F49C-AD8154EED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55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2E474473-21AC-06EA-96BB-E800F1C0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344C2D9C-0BE2-4316-A0B6-14FB452DB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3D751280-6967-2967-A4C3-7406D01FB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81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17DF823D-CB6D-9D73-065E-8877571A0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2FE221F8-FBFB-C2CD-49DC-D660D0FC33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4455EFED-A89A-573B-CB2C-FBAFB8F96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51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pic>
        <p:nvPicPr>
          <p:cNvPr id="2" name="Google Shape;61;p14">
            <a:extLst>
              <a:ext uri="{FF2B5EF4-FFF2-40B4-BE49-F238E27FC236}">
                <a16:creationId xmlns="" xmlns:a16="http://schemas.microsoft.com/office/drawing/2014/main" id="{C71378E4-E928-832F-DA33-7414B6BB39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pic>
        <p:nvPicPr>
          <p:cNvPr id="2" name="Google Shape;61;p14">
            <a:extLst>
              <a:ext uri="{FF2B5EF4-FFF2-40B4-BE49-F238E27FC236}">
                <a16:creationId xmlns="" xmlns:a16="http://schemas.microsoft.com/office/drawing/2014/main" id="{A7AD84FB-C9D5-4B14-9989-40391151AF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pic>
        <p:nvPicPr>
          <p:cNvPr id="2" name="Google Shape;61;p14">
            <a:extLst>
              <a:ext uri="{FF2B5EF4-FFF2-40B4-BE49-F238E27FC236}">
                <a16:creationId xmlns="" xmlns:a16="http://schemas.microsoft.com/office/drawing/2014/main" id="{631E414D-CBAB-64D1-73F5-769C5E852D0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95388" y="1182138"/>
            <a:ext cx="7353222" cy="12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LINEAMIENTOS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3400" dirty="0" smtClean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ENVEJECIMIENTO ACTIVO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15EACE0-EDBF-856A-5BE7-A133B845A134}"/>
              </a:ext>
            </a:extLst>
          </p:cNvPr>
          <p:cNvSpPr txBox="1"/>
          <p:nvPr/>
        </p:nvSpPr>
        <p:spPr>
          <a:xfrm>
            <a:off x="1790778" y="3536131"/>
            <a:ext cx="5562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PLAN DE INTERVENCIONES COLECTIVAS - GESTIÓN EN SALUD PÚBLICA</a:t>
            </a:r>
          </a:p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SECRETARÍA DE SALUD PÚBLICA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D27493B5-13CE-DC63-88CF-1B31A11C7525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D4E5BEB-FAAF-802F-4587-3984530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AB1329E-7EED-4A72-E294-55669A26BCA3}"/>
              </a:ext>
            </a:extLst>
          </p:cNvPr>
          <p:cNvSpPr txBox="1"/>
          <p:nvPr/>
        </p:nvSpPr>
        <p:spPr>
          <a:xfrm>
            <a:off x="176150" y="39639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DESARROLLO DEL LINEAMIENTO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D1547F0-079D-3F34-6B96-E881039BDC0D}"/>
              </a:ext>
            </a:extLst>
          </p:cNvPr>
          <p:cNvSpPr txBox="1"/>
          <p:nvPr/>
        </p:nvSpPr>
        <p:spPr>
          <a:xfrm>
            <a:off x="3152775" y="1590399"/>
            <a:ext cx="2823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/>
              <a:t>GESTION PARA EL DESARROLLO DEL LINEAMIENTO</a:t>
            </a:r>
          </a:p>
        </p:txBody>
      </p:sp>
      <p:pic>
        <p:nvPicPr>
          <p:cNvPr id="6146" name="Picture 2" descr="Qué es la gestión de proyectos?">
            <a:extLst>
              <a:ext uri="{FF2B5EF4-FFF2-40B4-BE49-F238E27FC236}">
                <a16:creationId xmlns="" xmlns:a16="http://schemas.microsoft.com/office/drawing/2014/main" id="{8CAFF3BE-AB64-DFE8-7212-01D9A9CB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836140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stión Laboral | 4 medidas muy efectivas para tu empresa">
            <a:extLst>
              <a:ext uri="{FF2B5EF4-FFF2-40B4-BE49-F238E27FC236}">
                <a16:creationId xmlns="" xmlns:a16="http://schemas.microsoft.com/office/drawing/2014/main" id="{8A36025D-663E-2E59-FE37-C9FFDB8C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8817"/>
          <a:stretch/>
        </p:blipFill>
        <p:spPr bwMode="auto">
          <a:xfrm>
            <a:off x="493486" y="1859157"/>
            <a:ext cx="185782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estión - Iconos gratis de negocio">
            <a:extLst>
              <a:ext uri="{FF2B5EF4-FFF2-40B4-BE49-F238E27FC236}">
                <a16:creationId xmlns="" xmlns:a16="http://schemas.microsoft.com/office/drawing/2014/main" id="{803EFD6C-DC56-7427-979C-96663F85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7" y="1769944"/>
            <a:ext cx="1537044" cy="1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6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15B19C39-1304-4562-B11B-26AF4920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5EB439D-76ED-F255-0615-97FCAFA97A56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05021"/>
              </p:ext>
            </p:extLst>
          </p:nvPr>
        </p:nvGraphicFramePr>
        <p:xfrm>
          <a:off x="173263" y="1030406"/>
          <a:ext cx="8521701" cy="32613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46803">
                  <a:extLst>
                    <a:ext uri="{9D8B030D-6E8A-4147-A177-3AD203B41FA5}">
                      <a16:colId xmlns="" xmlns:a16="http://schemas.microsoft.com/office/drawing/2014/main" val="2644617915"/>
                    </a:ext>
                  </a:extLst>
                </a:gridCol>
                <a:gridCol w="934872">
                  <a:extLst>
                    <a:ext uri="{9D8B030D-6E8A-4147-A177-3AD203B41FA5}">
                      <a16:colId xmlns="" xmlns:a16="http://schemas.microsoft.com/office/drawing/2014/main" val="3785736327"/>
                    </a:ext>
                  </a:extLst>
                </a:gridCol>
                <a:gridCol w="2524836">
                  <a:extLst>
                    <a:ext uri="{9D8B030D-6E8A-4147-A177-3AD203B41FA5}">
                      <a16:colId xmlns="" xmlns:a16="http://schemas.microsoft.com/office/drawing/2014/main" val="1788832254"/>
                    </a:ext>
                  </a:extLst>
                </a:gridCol>
                <a:gridCol w="1473958">
                  <a:extLst>
                    <a:ext uri="{9D8B030D-6E8A-4147-A177-3AD203B41FA5}">
                      <a16:colId xmlns="" xmlns:a16="http://schemas.microsoft.com/office/drawing/2014/main" val="3142708351"/>
                    </a:ext>
                  </a:extLst>
                </a:gridCol>
                <a:gridCol w="784746">
                  <a:extLst>
                    <a:ext uri="{9D8B030D-6E8A-4147-A177-3AD203B41FA5}">
                      <a16:colId xmlns="" xmlns:a16="http://schemas.microsoft.com/office/drawing/2014/main" val="1637202553"/>
                    </a:ext>
                  </a:extLst>
                </a:gridCol>
                <a:gridCol w="771099">
                  <a:extLst>
                    <a:ext uri="{9D8B030D-6E8A-4147-A177-3AD203B41FA5}">
                      <a16:colId xmlns="" xmlns:a16="http://schemas.microsoft.com/office/drawing/2014/main" val="304397526"/>
                    </a:ext>
                  </a:extLst>
                </a:gridCol>
                <a:gridCol w="985387">
                  <a:extLst>
                    <a:ext uri="{9D8B030D-6E8A-4147-A177-3AD203B41FA5}">
                      <a16:colId xmlns="" xmlns:a16="http://schemas.microsoft.com/office/drawing/2014/main" val="137879779"/>
                    </a:ext>
                  </a:extLst>
                </a:gridCol>
              </a:tblGrid>
              <a:tr h="5695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DURACION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MODULO SICAPS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GRUPO PRIORIZADO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="" xmlns:a16="http://schemas.microsoft.com/office/drawing/2014/main" val="2731799955"/>
                  </a:ext>
                </a:extLst>
              </a:tr>
              <a:tr h="13221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GESTION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*Realizar acercamiento con las personas de la comunidad de forma individual y/o colectiva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*Sensibilizar en la importancia de los estilos de vida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*Canalizar personas interesadas en pertenecer a un grupo.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*El grupo debe contar con un promedio de 12 personas mayores de 55 años por sesión.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*Gestionar el lugar donde se van a desarrollar las sesiones del proceso educativo, que sea de fácil acceso y que brinde condiciones de seguridad para los asistentes.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*Planeación y cronograma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Soportes: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Realizar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 proceso llevado a cabo para la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conformación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 grupo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Gestion Interna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Adulto mayor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512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6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7432A560-C239-3A3B-FD08-5AE2532B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DEF9364-A547-BADE-E399-3CE8EAC2702D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10AD218F-9837-C590-8D77-2A5EE4543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65798"/>
              </p:ext>
            </p:extLst>
          </p:nvPr>
        </p:nvGraphicFramePr>
        <p:xfrm>
          <a:off x="218364" y="543326"/>
          <a:ext cx="8532599" cy="40782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50877">
                  <a:extLst>
                    <a:ext uri="{9D8B030D-6E8A-4147-A177-3AD203B41FA5}">
                      <a16:colId xmlns="" xmlns:a16="http://schemas.microsoft.com/office/drawing/2014/main" val="3211470188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699437734"/>
                    </a:ext>
                  </a:extLst>
                </a:gridCol>
                <a:gridCol w="2169994">
                  <a:extLst>
                    <a:ext uri="{9D8B030D-6E8A-4147-A177-3AD203B41FA5}">
                      <a16:colId xmlns="" xmlns:a16="http://schemas.microsoft.com/office/drawing/2014/main" val="467369755"/>
                    </a:ext>
                  </a:extLst>
                </a:gridCol>
                <a:gridCol w="1651379">
                  <a:extLst>
                    <a:ext uri="{9D8B030D-6E8A-4147-A177-3AD203B41FA5}">
                      <a16:colId xmlns="" xmlns:a16="http://schemas.microsoft.com/office/drawing/2014/main" val="3655299083"/>
                    </a:ext>
                  </a:extLst>
                </a:gridCol>
                <a:gridCol w="846162">
                  <a:extLst>
                    <a:ext uri="{9D8B030D-6E8A-4147-A177-3AD203B41FA5}">
                      <a16:colId xmlns="" xmlns:a16="http://schemas.microsoft.com/office/drawing/2014/main" val="1887217425"/>
                    </a:ext>
                  </a:extLst>
                </a:gridCol>
                <a:gridCol w="982638">
                  <a:extLst>
                    <a:ext uri="{9D8B030D-6E8A-4147-A177-3AD203B41FA5}">
                      <a16:colId xmlns="" xmlns:a16="http://schemas.microsoft.com/office/drawing/2014/main" val="341848475"/>
                    </a:ext>
                  </a:extLst>
                </a:gridCol>
                <a:gridCol w="917149">
                  <a:extLst>
                    <a:ext uri="{9D8B030D-6E8A-4147-A177-3AD203B41FA5}">
                      <a16:colId xmlns="" xmlns:a16="http://schemas.microsoft.com/office/drawing/2014/main" val="2921260915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DURACION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MODULO SICAPS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GRUPO PRIORIZADO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="" xmlns:a16="http://schemas.microsoft.com/office/drawing/2014/main" val="351300343"/>
                  </a:ext>
                </a:extLst>
              </a:tr>
              <a:tr h="6102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</a:t>
                      </a:r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GRUPAL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horas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1: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GENERALIDADES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1-Conceptos generales relacionados con el envejecimiento activo y saludable, motivación para la participación en el proceso, aplicación de pretest para valorar conocimientos previos al desarrollo de los temas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2-Aplicacion de Pretest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fotografica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-Pretest (debe ser entregado en físico y concertado previamente con la supervisión.)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-Informe de análisis de los resultados del pretest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Actividades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Adulto mayor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0796576"/>
                  </a:ext>
                </a:extLst>
              </a:tr>
              <a:tr h="711926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2: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CAMBIOS NORMALES DEL ENVEJECIMIENTO - DEMENCIAS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Socializar cambios normales del envejecimiento con el fín de aprender a diferenciar que es normal y que es patológico, identificar signos de alarma y tener claridad con respecto al concepto de demencias.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</a:p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</a:t>
                      </a:r>
                    </a:p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</a:p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811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0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7432A560-C239-3A3B-FD08-5AE2532B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DEF9364-A547-BADE-E399-3CE8EAC2702D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10AD218F-9837-C590-8D77-2A5EE4543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612695"/>
              </p:ext>
            </p:extLst>
          </p:nvPr>
        </p:nvGraphicFramePr>
        <p:xfrm>
          <a:off x="218364" y="543326"/>
          <a:ext cx="8532599" cy="40204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50877">
                  <a:extLst>
                    <a:ext uri="{9D8B030D-6E8A-4147-A177-3AD203B41FA5}">
                      <a16:colId xmlns="" xmlns:a16="http://schemas.microsoft.com/office/drawing/2014/main" val="3211470188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699437734"/>
                    </a:ext>
                  </a:extLst>
                </a:gridCol>
                <a:gridCol w="2169994">
                  <a:extLst>
                    <a:ext uri="{9D8B030D-6E8A-4147-A177-3AD203B41FA5}">
                      <a16:colId xmlns="" xmlns:a16="http://schemas.microsoft.com/office/drawing/2014/main" val="467369755"/>
                    </a:ext>
                  </a:extLst>
                </a:gridCol>
                <a:gridCol w="1651379">
                  <a:extLst>
                    <a:ext uri="{9D8B030D-6E8A-4147-A177-3AD203B41FA5}">
                      <a16:colId xmlns="" xmlns:a16="http://schemas.microsoft.com/office/drawing/2014/main" val="3655299083"/>
                    </a:ext>
                  </a:extLst>
                </a:gridCol>
                <a:gridCol w="846162">
                  <a:extLst>
                    <a:ext uri="{9D8B030D-6E8A-4147-A177-3AD203B41FA5}">
                      <a16:colId xmlns="" xmlns:a16="http://schemas.microsoft.com/office/drawing/2014/main" val="1887217425"/>
                    </a:ext>
                  </a:extLst>
                </a:gridCol>
                <a:gridCol w="982638">
                  <a:extLst>
                    <a:ext uri="{9D8B030D-6E8A-4147-A177-3AD203B41FA5}">
                      <a16:colId xmlns="" xmlns:a16="http://schemas.microsoft.com/office/drawing/2014/main" val="341848475"/>
                    </a:ext>
                  </a:extLst>
                </a:gridCol>
                <a:gridCol w="917149">
                  <a:extLst>
                    <a:ext uri="{9D8B030D-6E8A-4147-A177-3AD203B41FA5}">
                      <a16:colId xmlns="" xmlns:a16="http://schemas.microsoft.com/office/drawing/2014/main" val="2921260915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DURACION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MODULO SICAPS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GRUPO PRIORIZADO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="" xmlns:a16="http://schemas.microsoft.com/office/drawing/2014/main" val="351300343"/>
                  </a:ext>
                </a:extLst>
              </a:tr>
              <a:tr h="11190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horas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3: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ESTIMULACION COGNITIVA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Recomendaciones y ejercicios prácticos para potenciar las funciones mentales superiores y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disminuir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evitar su déficit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</a:p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</a:t>
                      </a:r>
                    </a:p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</a:p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Actividades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Adulto mayor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0796576"/>
                  </a:ext>
                </a:extLst>
              </a:tr>
              <a:tr h="1514902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4: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NUTRICION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Brindar elementos conceptuales relacionados con una alimentación sana y balanceada, de acuerdo a los requerimientos nutricionales en ésta etapa de la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vida. Brindar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opciones que se ajusten a sus gustos y posibilidades.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8113379"/>
                  </a:ext>
                </a:extLst>
              </a:tr>
              <a:tr h="711926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5: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BUCAL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Brindar información relacionada con los cambios bucales de la persona mayor y pautas relacionadas con su cuidado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87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7432A560-C239-3A3B-FD08-5AE2532B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DEF9364-A547-BADE-E399-3CE8EAC2702D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10AD218F-9837-C590-8D77-2A5EE4543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9737"/>
              </p:ext>
            </p:extLst>
          </p:nvPr>
        </p:nvGraphicFramePr>
        <p:xfrm>
          <a:off x="266131" y="543326"/>
          <a:ext cx="8413845" cy="43252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36251">
                  <a:extLst>
                    <a:ext uri="{9D8B030D-6E8A-4147-A177-3AD203B41FA5}">
                      <a16:colId xmlns="" xmlns:a16="http://schemas.microsoft.com/office/drawing/2014/main" val="3211470188"/>
                    </a:ext>
                  </a:extLst>
                </a:gridCol>
                <a:gridCol w="901674">
                  <a:extLst>
                    <a:ext uri="{9D8B030D-6E8A-4147-A177-3AD203B41FA5}">
                      <a16:colId xmlns="" xmlns:a16="http://schemas.microsoft.com/office/drawing/2014/main" val="2699437734"/>
                    </a:ext>
                  </a:extLst>
                </a:gridCol>
                <a:gridCol w="2563714">
                  <a:extLst>
                    <a:ext uri="{9D8B030D-6E8A-4147-A177-3AD203B41FA5}">
                      <a16:colId xmlns="" xmlns:a16="http://schemas.microsoft.com/office/drawing/2014/main" val="467369755"/>
                    </a:ext>
                  </a:extLst>
                </a:gridCol>
                <a:gridCol w="1204474">
                  <a:extLst>
                    <a:ext uri="{9D8B030D-6E8A-4147-A177-3AD203B41FA5}">
                      <a16:colId xmlns="" xmlns:a16="http://schemas.microsoft.com/office/drawing/2014/main" val="3655299083"/>
                    </a:ext>
                  </a:extLst>
                </a:gridCol>
                <a:gridCol w="834385">
                  <a:extLst>
                    <a:ext uri="{9D8B030D-6E8A-4147-A177-3AD203B41FA5}">
                      <a16:colId xmlns="" xmlns:a16="http://schemas.microsoft.com/office/drawing/2014/main" val="1887217425"/>
                    </a:ext>
                  </a:extLst>
                </a:gridCol>
                <a:gridCol w="968962">
                  <a:extLst>
                    <a:ext uri="{9D8B030D-6E8A-4147-A177-3AD203B41FA5}">
                      <a16:colId xmlns="" xmlns:a16="http://schemas.microsoft.com/office/drawing/2014/main" val="341848475"/>
                    </a:ext>
                  </a:extLst>
                </a:gridCol>
                <a:gridCol w="904385">
                  <a:extLst>
                    <a:ext uri="{9D8B030D-6E8A-4147-A177-3AD203B41FA5}">
                      <a16:colId xmlns="" xmlns:a16="http://schemas.microsoft.com/office/drawing/2014/main" val="2921260915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ACTIVIDAD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DURACION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TEMATICA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OBSERVACIONES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MODULO SICAPS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GRUPO PRIORIZADO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PROGRAMA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="" xmlns:a16="http://schemas.microsoft.com/office/drawing/2014/main" val="351300343"/>
                  </a:ext>
                </a:extLst>
              </a:tr>
              <a:tr h="11190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horas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6: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HABILIDADES PARA LA VIDA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Fomentar las habilidades para la vida y visibilizar el papel importante que cumplen en la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sociedad. Promover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 participación social  y el establecimiento de redes de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apoyo. Promover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 funcionalidad.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</a:p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</a:t>
                      </a:r>
                    </a:p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</a:p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Actividades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Adulto mayor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0796576"/>
                  </a:ext>
                </a:extLst>
              </a:tr>
              <a:tr h="1514902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7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FISICA 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Establecer pautas para la realización de actividad física en personas adultas y adultas mayores, beneficios e importancia para el mantenimiento de la capacidad funcional, recomendaciones y cuidados.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8113379"/>
                  </a:ext>
                </a:extLst>
              </a:tr>
              <a:tr h="711926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8: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PREVENCION DE ENFERMEDADES TRANSMISIBLES: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Conceptualización y socialización  de pautas y hábitos que mitiguen el riesgo de presentación de enfermedades transmisibles para proteger la salud y el bienestar de las personas mayores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9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96975D37-344B-CFE9-F3CC-5247455C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51CFF77-6B31-FD60-DF8E-E7F7AFACB4D9}"/>
              </a:ext>
            </a:extLst>
          </p:cNvPr>
          <p:cNvSpPr/>
          <p:nvPr/>
        </p:nvSpPr>
        <p:spPr>
          <a:xfrm>
            <a:off x="0" y="379553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D0ABD502-BF8D-9EAE-2C42-10BC68CF2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00145"/>
              </p:ext>
            </p:extLst>
          </p:nvPr>
        </p:nvGraphicFramePr>
        <p:xfrm>
          <a:off x="265893" y="1180531"/>
          <a:ext cx="8307413" cy="28719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0798">
                  <a:extLst>
                    <a:ext uri="{9D8B030D-6E8A-4147-A177-3AD203B41FA5}">
                      <a16:colId xmlns="" xmlns:a16="http://schemas.microsoft.com/office/drawing/2014/main" val="128373296"/>
                    </a:ext>
                  </a:extLst>
                </a:gridCol>
                <a:gridCol w="904353">
                  <a:extLst>
                    <a:ext uri="{9D8B030D-6E8A-4147-A177-3AD203B41FA5}">
                      <a16:colId xmlns="" xmlns:a16="http://schemas.microsoft.com/office/drawing/2014/main" val="3403605135"/>
                    </a:ext>
                  </a:extLst>
                </a:gridCol>
                <a:gridCol w="2247900">
                  <a:extLst>
                    <a:ext uri="{9D8B030D-6E8A-4147-A177-3AD203B41FA5}">
                      <a16:colId xmlns="" xmlns:a16="http://schemas.microsoft.com/office/drawing/2014/main" val="2987417029"/>
                    </a:ext>
                  </a:extLst>
                </a:gridCol>
                <a:gridCol w="1460690">
                  <a:extLst>
                    <a:ext uri="{9D8B030D-6E8A-4147-A177-3AD203B41FA5}">
                      <a16:colId xmlns="" xmlns:a16="http://schemas.microsoft.com/office/drawing/2014/main" val="2665583810"/>
                    </a:ext>
                  </a:extLst>
                </a:gridCol>
                <a:gridCol w="887105">
                  <a:extLst>
                    <a:ext uri="{9D8B030D-6E8A-4147-A177-3AD203B41FA5}">
                      <a16:colId xmlns="" xmlns:a16="http://schemas.microsoft.com/office/drawing/2014/main" val="3417589576"/>
                    </a:ext>
                  </a:extLst>
                </a:gridCol>
                <a:gridCol w="996286">
                  <a:extLst>
                    <a:ext uri="{9D8B030D-6E8A-4147-A177-3AD203B41FA5}">
                      <a16:colId xmlns="" xmlns:a16="http://schemas.microsoft.com/office/drawing/2014/main" val="1426901299"/>
                    </a:ext>
                  </a:extLst>
                </a:gridCol>
                <a:gridCol w="880281">
                  <a:extLst>
                    <a:ext uri="{9D8B030D-6E8A-4147-A177-3AD203B41FA5}">
                      <a16:colId xmlns="" xmlns:a16="http://schemas.microsoft.com/office/drawing/2014/main" val="4277577970"/>
                    </a:ext>
                  </a:extLst>
                </a:gridCol>
              </a:tblGrid>
              <a:tr h="3477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ACTIVIDAD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DURACION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TEMATICA (ASPECTOS GENERALES A DESARROLLAR)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OBSERVACIONES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MODULO SICAPS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GRUPO PRIORIZADO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PROGRAMA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="" xmlns:a16="http://schemas.microsoft.com/office/drawing/2014/main" val="2693440959"/>
                  </a:ext>
                </a:extLst>
              </a:tr>
              <a:tr h="10170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9: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PREVENCION DE CAIDAS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1-Pautas y recomendaciones relacionados con la mitigación de riesgo de caídas.         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2-Conclusiones generales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3-Aplicacion de Postest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4-Cierre del proceso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fotografica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-Postest (debe ser entregado en físico y concertado previamente con la supervisión.)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-Informe de análisis de los resultados del postest. Hacer comparacion entre el pretest y postest.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Adulto mayor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030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41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7DE56D42-3CDF-FAAB-8A66-295EC9ED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381AEFA-7EBB-9C75-BC60-E6586095A3AB}"/>
              </a:ext>
            </a:extLst>
          </p:cNvPr>
          <p:cNvSpPr txBox="1"/>
          <p:nvPr/>
        </p:nvSpPr>
        <p:spPr>
          <a:xfrm>
            <a:off x="147577" y="478084"/>
            <a:ext cx="387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CARGUE A SICAPS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D47D7DD-9FCF-69E9-F2EC-5612457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079" y="1103642"/>
            <a:ext cx="3280214" cy="38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0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6D2B83E1-73A4-98BB-74A6-B12D234A2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14E59E9-037C-3875-F1BF-B879265D252C}"/>
              </a:ext>
            </a:extLst>
          </p:cNvPr>
          <p:cNvSpPr txBox="1"/>
          <p:nvPr/>
        </p:nvSpPr>
        <p:spPr>
          <a:xfrm>
            <a:off x="147577" y="478084"/>
            <a:ext cx="387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RETROALIMENTACION 2024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1C08464-4F7D-D0BF-97E8-E8F8B9E8AACC}"/>
              </a:ext>
            </a:extLst>
          </p:cNvPr>
          <p:cNvSpPr txBox="1"/>
          <p:nvPr/>
        </p:nvSpPr>
        <p:spPr>
          <a:xfrm>
            <a:off x="343184" y="1830439"/>
            <a:ext cx="40767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1"/>
                </a:solidFill>
              </a:rPr>
              <a:t>Conformación de grupos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1"/>
                </a:solidFill>
              </a:rPr>
              <a:t>Adherencia al proceso</a:t>
            </a: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1"/>
                </a:solidFill>
              </a:rPr>
              <a:t>Continuidad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6673434-39A1-D281-5114-164A2BE3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280FB67-02BC-CC55-5E7F-367E01D43198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218" name="Picture 2" descr="El poder de las preguntas: Cómo usarlas para obtener respuestas valiosas –  Signo De Interrogacion">
            <a:extLst>
              <a:ext uri="{FF2B5EF4-FFF2-40B4-BE49-F238E27FC236}">
                <a16:creationId xmlns="" xmlns:a16="http://schemas.microsoft.com/office/drawing/2014/main" id="{476B1A9E-2C6B-881B-0B53-C1C27853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7" y="634716"/>
            <a:ext cx="3583781" cy="35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="" xmlns:a16="http://schemas.microsoft.com/office/drawing/2014/main" id="{7F95998B-3C9B-0775-876E-EF3855257803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E5AC763-79C4-F70E-BFF9-30D2EB14D1FC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DEFINICIONES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0ECA1A0-7BCC-CF39-4D42-DD41FAF17F6A}"/>
              </a:ext>
            </a:extLst>
          </p:cNvPr>
          <p:cNvSpPr txBox="1"/>
          <p:nvPr/>
        </p:nvSpPr>
        <p:spPr>
          <a:xfrm>
            <a:off x="2231409" y="1773718"/>
            <a:ext cx="6544102" cy="181588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MX" sz="1600" b="1" dirty="0">
              <a:solidFill>
                <a:srgbClr val="242424"/>
              </a:solidFill>
              <a:latin typeface="+mj-lt"/>
            </a:endParaRP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ENVEJECIMIENTO SALUDABLE</a:t>
            </a:r>
            <a:r>
              <a:rPr lang="es-CO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O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C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fomentar y mantener la capacidad funcional que permite el bienestar en la vejez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600" b="1" i="0" dirty="0" smtClean="0">
              <a:solidFill>
                <a:srgbClr val="242424"/>
              </a:solidFill>
              <a:effectLst/>
              <a:latin typeface="+mj-lt"/>
            </a:endParaRPr>
          </a:p>
          <a:p>
            <a:pPr algn="ctr"/>
            <a:r>
              <a:rPr lang="es-C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Envejecer de manera saludable significa 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capaz de hacer durante el máximo tiempo posible las cosas a las que damos valor.</a:t>
            </a:r>
          </a:p>
          <a:p>
            <a:pPr algn="ctr"/>
            <a:endParaRPr lang="es-MX" sz="1600" b="1" i="0" dirty="0" smtClean="0">
              <a:solidFill>
                <a:srgbClr val="242424"/>
              </a:solidFill>
              <a:effectLst/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1B0B1E8-2B08-C148-BE37-F70BEF5A2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35" y="1558678"/>
            <a:ext cx="1556992" cy="24370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34F624D-E6E7-E814-AC72-7B221919693A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903AD3B-5ACE-A2E9-AC6D-F2E9332220F2}"/>
              </a:ext>
            </a:extLst>
          </p:cNvPr>
          <p:cNvSpPr txBox="1"/>
          <p:nvPr/>
        </p:nvSpPr>
        <p:spPr>
          <a:xfrm>
            <a:off x="661915" y="925134"/>
            <a:ext cx="6878473" cy="338554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Montserrat ExtraBold"/>
              </a:rPr>
              <a:t>SÍNDROMES GERIÁTRICOS</a:t>
            </a:r>
          </a:p>
          <a:p>
            <a:endParaRPr lang="es-CO" sz="1600" b="1" dirty="0" smtClean="0">
              <a:latin typeface="Montserrat Extra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 smtClean="0">
                <a:latin typeface="Montserrat ExtraBold"/>
              </a:rPr>
              <a:t>Deterioro cognoscitivo</a:t>
            </a:r>
          </a:p>
          <a:p>
            <a:r>
              <a:rPr lang="es-CO" b="1" dirty="0" smtClean="0">
                <a:latin typeface="Montserrat ExtraBold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 smtClean="0">
                <a:latin typeface="Montserrat ExtraBold"/>
              </a:rPr>
              <a:t>Inmovilidad  </a:t>
            </a:r>
          </a:p>
          <a:p>
            <a:endParaRPr lang="es-CO" b="1" dirty="0" smtClean="0">
              <a:latin typeface="Montserrat Extra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 smtClean="0">
                <a:latin typeface="Montserrat ExtraBold"/>
              </a:rPr>
              <a:t>Inestabilidad</a:t>
            </a:r>
          </a:p>
          <a:p>
            <a:r>
              <a:rPr lang="es-CO" b="1" dirty="0" smtClean="0">
                <a:latin typeface="Montserrat ExtraBold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>
                <a:latin typeface="Montserrat ExtraBold"/>
              </a:rPr>
              <a:t>F</a:t>
            </a:r>
            <a:r>
              <a:rPr lang="es-CO" b="1" dirty="0" smtClean="0">
                <a:latin typeface="Montserrat ExtraBold"/>
              </a:rPr>
              <a:t>ragilidad </a:t>
            </a:r>
          </a:p>
          <a:p>
            <a:endParaRPr lang="es-CO" b="1" dirty="0" smtClean="0">
              <a:latin typeface="Montserrat Extra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 smtClean="0">
                <a:latin typeface="Montserrat ExtraBold"/>
              </a:rPr>
              <a:t>Incontinencia </a:t>
            </a:r>
          </a:p>
          <a:p>
            <a:endParaRPr lang="es-CO" b="1" dirty="0" smtClean="0">
              <a:latin typeface="Montserrat Extra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 smtClean="0">
                <a:latin typeface="Montserrat ExtraBold"/>
              </a:rPr>
              <a:t>Depresión  </a:t>
            </a:r>
          </a:p>
          <a:p>
            <a:endParaRPr lang="es-CO" b="1" dirty="0" smtClean="0">
              <a:latin typeface="Montserrat Extra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 smtClean="0">
                <a:latin typeface="Montserrat ExtraBold"/>
              </a:rPr>
              <a:t>Iatrogenia</a:t>
            </a:r>
            <a:endParaRPr lang="es-CO" b="1" dirty="0">
              <a:latin typeface="Montserrat ExtraBol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794" y="1363389"/>
            <a:ext cx="3133170" cy="25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0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AEC6764-876D-84D7-044E-7716EAB2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D17FAD8-D616-1340-2643-368600B1E18F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ESTRATEGIA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E8F382E-7E51-351D-742A-39ECAD1C7BD4}"/>
              </a:ext>
            </a:extLst>
          </p:cNvPr>
          <p:cNvSpPr txBox="1"/>
          <p:nvPr/>
        </p:nvSpPr>
        <p:spPr>
          <a:xfrm>
            <a:off x="1405718" y="1191609"/>
            <a:ext cx="5977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 educativo para la </a:t>
            </a:r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promoción </a:t>
            </a:r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Envejecimiento Saludable</a:t>
            </a:r>
            <a:endParaRPr lang="es-C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30.400+ Adulto Mayor Feliz Ilustraciones de Stock, gráficos vectoriales  libres de derechos y clip art - iStock | Adulto madu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6" y="2130675"/>
            <a:ext cx="4902579" cy="230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chemeClr val="accent5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7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057C83B9-4496-FCD2-2641-81D2031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534D254-40E4-3601-3067-E96947481DE4}"/>
              </a:ext>
            </a:extLst>
          </p:cNvPr>
          <p:cNvSpPr txBox="1"/>
          <p:nvPr/>
        </p:nvSpPr>
        <p:spPr>
          <a:xfrm>
            <a:off x="-167429" y="384339"/>
            <a:ext cx="443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POBLACIÓN A LA QUE VA DIRIGIDO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8C40A5-F35F-93C6-EF89-F90BD6D2108B}"/>
              </a:ext>
            </a:extLst>
          </p:cNvPr>
          <p:cNvSpPr txBox="1"/>
          <p:nvPr/>
        </p:nvSpPr>
        <p:spPr>
          <a:xfrm>
            <a:off x="266132" y="1932540"/>
            <a:ext cx="37463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 smtClean="0"/>
              <a:t>Personas mayores de 55 años que no se encuentren institucionalizadas</a:t>
            </a:r>
            <a:endParaRPr lang="es-CO" sz="1800" b="1" dirty="0"/>
          </a:p>
        </p:txBody>
      </p:sp>
      <p:pic>
        <p:nvPicPr>
          <p:cNvPr id="2050" name="Picture 2" descr="ملف ‏‎Gerontología Global - Favoreciendo un Envejecimiento Activo y  Saludable‎‏ الشخصي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06" y="1478099"/>
            <a:ext cx="3635965" cy="20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9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5D3E8AEF-0297-D5B1-BACD-2FDE5430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632D3D1-CEB9-0A66-2820-3F885D089D1A}"/>
              </a:ext>
            </a:extLst>
          </p:cNvPr>
          <p:cNvSpPr txBox="1"/>
          <p:nvPr/>
        </p:nvSpPr>
        <p:spPr>
          <a:xfrm>
            <a:off x="-370628" y="450107"/>
            <a:ext cx="49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PROFESIONALES RESPONSABLES DEL DESARROLLO DEL LINEAMIENTO</a:t>
            </a:r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educación profesional con modelo de aprendizaje de concepto de crecimiento  para asociar actividad para experiencia real en ilustración de plantilla  dibujada a mano de dibujos animados planos 16081874 Vector en Vecteezy">
            <a:extLst>
              <a:ext uri="{FF2B5EF4-FFF2-40B4-BE49-F238E27FC236}">
                <a16:creationId xmlns="" xmlns:a16="http://schemas.microsoft.com/office/drawing/2014/main" id="{8A4023C2-2CBA-9B55-2DFC-DE13663B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5" y="1861066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94B6BE7-C89E-A222-CAAF-1C288108C1AF}"/>
              </a:ext>
            </a:extLst>
          </p:cNvPr>
          <p:cNvSpPr txBox="1"/>
          <p:nvPr/>
        </p:nvSpPr>
        <p:spPr>
          <a:xfrm>
            <a:off x="605593" y="1740753"/>
            <a:ext cx="39373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Coordinadora</a:t>
            </a:r>
            <a:endParaRPr lang="es-MX" sz="1800" b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Medicina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Nutrición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Odontología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Psicología</a:t>
            </a:r>
            <a:endParaRPr lang="es-MX" sz="1800" b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Fisioterapia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Licenciado en Educación Física</a:t>
            </a:r>
            <a:endParaRPr lang="es-MX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83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6B076E9B-7CF2-2129-52FD-7BA1CC1E2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1A17263-3B75-B4F6-FC81-622FBBB50C90}"/>
              </a:ext>
            </a:extLst>
          </p:cNvPr>
          <p:cNvSpPr txBox="1"/>
          <p:nvPr/>
        </p:nvSpPr>
        <p:spPr>
          <a:xfrm>
            <a:off x="-167429" y="508164"/>
            <a:ext cx="443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DOCUMENTOS ANEXOS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iez Consejos para Elaborar Documentos en Ambiente de BPF">
            <a:extLst>
              <a:ext uri="{FF2B5EF4-FFF2-40B4-BE49-F238E27FC236}">
                <a16:creationId xmlns="" xmlns:a16="http://schemas.microsoft.com/office/drawing/2014/main" id="{0C781C11-45BB-7421-4390-9F44B9F7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46" y="1871573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307C54F-3CC6-D1CF-16E5-17C027E4E95E}"/>
              </a:ext>
            </a:extLst>
          </p:cNvPr>
          <p:cNvSpPr txBox="1"/>
          <p:nvPr/>
        </p:nvSpPr>
        <p:spPr>
          <a:xfrm>
            <a:off x="585662" y="2013972"/>
            <a:ext cx="46590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 smtClean="0">
                <a:latin typeface="+mj-lt"/>
              </a:rPr>
              <a:t>Documentos </a:t>
            </a:r>
            <a:r>
              <a:rPr lang="es-MX" sz="1800" b="1" dirty="0" smtClean="0">
                <a:latin typeface="+mj-lt"/>
              </a:rPr>
              <a:t>técnicos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 smtClean="0">
                <a:latin typeface="+mj-lt"/>
              </a:rPr>
              <a:t>Pretest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 smtClean="0">
                <a:latin typeface="+mj-lt"/>
              </a:rPr>
              <a:t>Postest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 smtClean="0">
                <a:latin typeface="+mj-lt"/>
              </a:rPr>
              <a:t>Análisis de Resultados</a:t>
            </a:r>
            <a:endParaRPr lang="es-MX" sz="1800" b="1" dirty="0" smtClean="0">
              <a:latin typeface="+mj-lt"/>
            </a:endParaRPr>
          </a:p>
          <a:p>
            <a:endParaRPr lang="es-MX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08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06A57E65-C9C6-072E-BC22-2FF5D83E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B6A01B2-9DB1-B101-E99D-686C0A970D3D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META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315A045F-D213-40CF-704D-69CE21B6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97437"/>
              </p:ext>
            </p:extLst>
          </p:nvPr>
        </p:nvGraphicFramePr>
        <p:xfrm>
          <a:off x="384400" y="1485473"/>
          <a:ext cx="7412180" cy="2514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53045">
                  <a:extLst>
                    <a:ext uri="{9D8B030D-6E8A-4147-A177-3AD203B41FA5}">
                      <a16:colId xmlns="" xmlns:a16="http://schemas.microsoft.com/office/drawing/2014/main" val="1406911820"/>
                    </a:ext>
                  </a:extLst>
                </a:gridCol>
                <a:gridCol w="1853045">
                  <a:extLst>
                    <a:ext uri="{9D8B030D-6E8A-4147-A177-3AD203B41FA5}">
                      <a16:colId xmlns="" xmlns:a16="http://schemas.microsoft.com/office/drawing/2014/main" val="982159339"/>
                    </a:ext>
                  </a:extLst>
                </a:gridCol>
                <a:gridCol w="1853045">
                  <a:extLst>
                    <a:ext uri="{9D8B030D-6E8A-4147-A177-3AD203B41FA5}">
                      <a16:colId xmlns="" xmlns:a16="http://schemas.microsoft.com/office/drawing/2014/main" val="2523582551"/>
                    </a:ext>
                  </a:extLst>
                </a:gridCol>
                <a:gridCol w="1853045">
                  <a:extLst>
                    <a:ext uri="{9D8B030D-6E8A-4147-A177-3AD203B41FA5}">
                      <a16:colId xmlns="" xmlns:a16="http://schemas.microsoft.com/office/drawing/2014/main" val="364679326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NOMBRE DEL INDICADOR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META RESULTADO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NOMBRE DEL INDICADOR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89276838"/>
                  </a:ext>
                </a:extLst>
              </a:tr>
              <a:tr h="20173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4 grupos para la promoción del envejecimiento activo según lineamientos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# de grupos para la promoción del envejecimiento activo, con proceso de formación según lineamientos</a:t>
                      </a:r>
                      <a:endParaRPr lang="es-MX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70% de personas intervenidas, con incremento en los conocimientos respecto al proceso de envejecimiento activo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Porcentaje de personas intervenidas, con incremento en los conocimientos respecto al proceso de envejecimiento activo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9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82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C16A4AF5-2D3E-6D80-79B2-33E548181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EE3A45E-A128-EC25-68EA-E66B6616066F}"/>
              </a:ext>
            </a:extLst>
          </p:cNvPr>
          <p:cNvSpPr txBox="1"/>
          <p:nvPr/>
        </p:nvSpPr>
        <p:spPr>
          <a:xfrm>
            <a:off x="176150" y="39639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CRITERIOS PARA EL CUMPLIMIENTO DE LA META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48FF0EF0-9E0C-F6D1-F941-E1F48ABC4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58926"/>
              </p:ext>
            </p:extLst>
          </p:nvPr>
        </p:nvGraphicFramePr>
        <p:xfrm>
          <a:off x="568036" y="1585233"/>
          <a:ext cx="8030055" cy="28079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60861">
                  <a:extLst>
                    <a:ext uri="{9D8B030D-6E8A-4147-A177-3AD203B41FA5}">
                      <a16:colId xmlns="" xmlns:a16="http://schemas.microsoft.com/office/drawing/2014/main" val="3369695005"/>
                    </a:ext>
                  </a:extLst>
                </a:gridCol>
                <a:gridCol w="1019540">
                  <a:extLst>
                    <a:ext uri="{9D8B030D-6E8A-4147-A177-3AD203B41FA5}">
                      <a16:colId xmlns="" xmlns:a16="http://schemas.microsoft.com/office/drawing/2014/main" val="2807550888"/>
                    </a:ext>
                  </a:extLst>
                </a:gridCol>
                <a:gridCol w="1150767">
                  <a:extLst>
                    <a:ext uri="{9D8B030D-6E8A-4147-A177-3AD203B41FA5}">
                      <a16:colId xmlns="" xmlns:a16="http://schemas.microsoft.com/office/drawing/2014/main" val="1118625629"/>
                    </a:ext>
                  </a:extLst>
                </a:gridCol>
                <a:gridCol w="1036174">
                  <a:extLst>
                    <a:ext uri="{9D8B030D-6E8A-4147-A177-3AD203B41FA5}">
                      <a16:colId xmlns="" xmlns:a16="http://schemas.microsoft.com/office/drawing/2014/main" val="1170582491"/>
                    </a:ext>
                  </a:extLst>
                </a:gridCol>
                <a:gridCol w="1693461">
                  <a:extLst>
                    <a:ext uri="{9D8B030D-6E8A-4147-A177-3AD203B41FA5}">
                      <a16:colId xmlns="" xmlns:a16="http://schemas.microsoft.com/office/drawing/2014/main" val="471798565"/>
                    </a:ext>
                  </a:extLst>
                </a:gridCol>
                <a:gridCol w="764671">
                  <a:extLst>
                    <a:ext uri="{9D8B030D-6E8A-4147-A177-3AD203B41FA5}">
                      <a16:colId xmlns="" xmlns:a16="http://schemas.microsoft.com/office/drawing/2014/main" val="1018012854"/>
                    </a:ext>
                  </a:extLst>
                </a:gridCol>
                <a:gridCol w="1204581">
                  <a:extLst>
                    <a:ext uri="{9D8B030D-6E8A-4147-A177-3AD203B41FA5}">
                      <a16:colId xmlns="" xmlns:a16="http://schemas.microsoft.com/office/drawing/2014/main" val="511303844"/>
                    </a:ext>
                  </a:extLst>
                </a:gridCol>
              </a:tblGrid>
              <a:tr h="373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ENTORNO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CORTE 1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CORTE 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CORTE 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7273967"/>
                  </a:ext>
                </a:extLst>
              </a:tr>
              <a:tr h="256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Abril a Junio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Julio - Agosto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Sep - Oct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0742080"/>
                  </a:ext>
                </a:extLst>
              </a:tr>
              <a:tr h="5032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70075607"/>
                  </a:ext>
                </a:extLst>
              </a:tr>
              <a:tr h="16749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X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3 sesiones educativas por grupo, obligatoria sesión 1 (pretest)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6 sesiones educativas por grupo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/>
                        <a:t>9 sesiones educativas por grupo (Postest)</a:t>
                      </a:r>
                      <a:endParaRPr lang="es-MX" sz="16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028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446</Words>
  <Application>Microsoft Office PowerPoint</Application>
  <PresentationFormat>Presentación en pantalla (16:9)</PresentationFormat>
  <Paragraphs>168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Montserrat</vt:lpstr>
      <vt:lpstr>Arial</vt:lpstr>
      <vt:lpstr>Wingdings</vt:lpstr>
      <vt:lpstr>Montserrat ExtraBold</vt:lpstr>
      <vt:lpstr>Montserrat Black</vt:lpstr>
      <vt:lpstr>Aptos Narrow</vt:lpstr>
      <vt:lpstr>Simple Light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Liliana Perez Angel</dc:creator>
  <cp:lastModifiedBy>Liliana Perez Angel</cp:lastModifiedBy>
  <cp:revision>43</cp:revision>
  <dcterms:modified xsi:type="dcterms:W3CDTF">2025-04-08T21:59:06Z</dcterms:modified>
</cp:coreProperties>
</file>