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79" r:id="rId3"/>
    <p:sldId id="281" r:id="rId4"/>
    <p:sldId id="282" r:id="rId5"/>
    <p:sldId id="280" r:id="rId6"/>
    <p:sldId id="283" r:id="rId7"/>
    <p:sldId id="257" r:id="rId8"/>
    <p:sldId id="268" r:id="rId9"/>
    <p:sldId id="261" r:id="rId10"/>
    <p:sldId id="260" r:id="rId11"/>
    <p:sldId id="262" r:id="rId12"/>
    <p:sldId id="263" r:id="rId13"/>
    <p:sldId id="264" r:id="rId14"/>
    <p:sldId id="274" r:id="rId15"/>
    <p:sldId id="275" r:id="rId16"/>
    <p:sldId id="276" r:id="rId17"/>
    <p:sldId id="271" r:id="rId18"/>
    <p:sldId id="277" r:id="rId19"/>
    <p:sldId id="269" r:id="rId20"/>
    <p:sldId id="267" r:id="rId21"/>
    <p:sldId id="278" r:id="rId2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lack" panose="00000A00000000000000" pitchFamily="2" charset="0"/>
      <p:bold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lcaldiamanizales-my.sharepoint.com/personal/jennifer_bonilla_manizales_gov_co/Documents/2025/AAA%20PAI%202025%20MANIZALES/1.%20ALERTA%20EPIDEMIOLOGICA%20FIEBRE%20AMARILLA/F.%20EVALUACION/COBERTURAS-APLICADAS-ENTREGAS-PERDIDAS%20F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COBERTURAS</a:t>
            </a:r>
            <a:r>
              <a:rPr lang="es-CO" b="1" baseline="0"/>
              <a:t> FIEBRE AMARILLA 1 AÑO</a:t>
            </a:r>
            <a:endParaRPr lang="es-C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MSPS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'COBERTURAS FA'!$A$2:$A$10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'COBERTURAS FA'!$B$2:$B$10</c:f>
              <c:numCache>
                <c:formatCode>0.00%</c:formatCode>
                <c:ptCount val="9"/>
                <c:pt idx="0">
                  <c:v>0.83610013175230569</c:v>
                </c:pt>
                <c:pt idx="1">
                  <c:v>0.88621621621621627</c:v>
                </c:pt>
                <c:pt idx="2">
                  <c:v>0.95169712793733685</c:v>
                </c:pt>
                <c:pt idx="3">
                  <c:v>0.95559038662486939</c:v>
                </c:pt>
                <c:pt idx="4">
                  <c:v>0.82885995216582509</c:v>
                </c:pt>
                <c:pt idx="5">
                  <c:v>0.75099654530959337</c:v>
                </c:pt>
                <c:pt idx="6">
                  <c:v>0.7973318194720409</c:v>
                </c:pt>
                <c:pt idx="7">
                  <c:v>0.85272317112471796</c:v>
                </c:pt>
                <c:pt idx="8">
                  <c:v>0.94054054054054059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C-412A-9FAC-3A3146736ED5}"/>
            </c:ext>
          </c:extLst>
        </c:ser>
        <c:ser>
          <c:idx val="1"/>
          <c:order val="1"/>
          <c:tx>
            <c:v>NV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'COBERTURAS FA'!$A$2:$A$10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'COBERTURAS FA'!$C$2:$C$10</c:f>
              <c:numCache>
                <c:formatCode>0.00%</c:formatCode>
                <c:ptCount val="9"/>
                <c:pt idx="0">
                  <c:v>0.83610013175230569</c:v>
                </c:pt>
                <c:pt idx="1">
                  <c:v>0.88621621621621627</c:v>
                </c:pt>
                <c:pt idx="2">
                  <c:v>0.99614218793055942</c:v>
                </c:pt>
                <c:pt idx="3">
                  <c:v>1.0523590333716917</c:v>
                </c:pt>
                <c:pt idx="4">
                  <c:v>0.98360138757489746</c:v>
                </c:pt>
                <c:pt idx="5">
                  <c:v>0.92082111436950143</c:v>
                </c:pt>
                <c:pt idx="6">
                  <c:v>0.96363636363636362</c:v>
                </c:pt>
                <c:pt idx="7">
                  <c:v>0.93896380411639457</c:v>
                </c:pt>
                <c:pt idx="8">
                  <c:v>0.97826086956521741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C-412A-9FAC-3A3146736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305199"/>
        <c:axId val="979239631"/>
      </c:barChart>
      <c:catAx>
        <c:axId val="9883051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79239631"/>
        <c:crosses val="autoZero"/>
        <c:auto val="1"/>
        <c:lblAlgn val="ctr"/>
        <c:lblOffset val="100"/>
        <c:noMultiLvlLbl val="0"/>
      </c:catAx>
      <c:valAx>
        <c:axId val="979239631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83051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DAEE3-D61D-4EC1-A910-BB4623F4BD6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0A6A2C0-0D60-44F2-AEE3-4FD0F17D4C63}">
      <dgm:prSet phldrT="[Texto]" custT="1"/>
      <dgm:spPr/>
      <dgm:t>
        <a:bodyPr/>
        <a:lstStyle/>
        <a:p>
          <a:r>
            <a:rPr lang="es-ES" sz="1400" b="1" dirty="0"/>
            <a:t>2.1. LÍNEA ESTRATÉGICA DE GESTIÓN INTEGRAL DE LA CONTINGENCIA.</a:t>
          </a:r>
          <a:endParaRPr lang="es-CO" sz="1400" b="1" dirty="0"/>
        </a:p>
      </dgm:t>
    </dgm:pt>
    <dgm:pt modelId="{608E7521-EEC9-4284-B861-604AD49AE995}" type="parTrans" cxnId="{DCB44AB6-CCE5-4651-BB99-FFB00427FD48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0C849F71-36C4-4570-A9CE-6D2F515A7587}" type="sibTrans" cxnId="{DCB44AB6-CCE5-4651-BB99-FFB00427FD48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956CCCA7-3493-40F4-A4F0-A0278CF39280}">
      <dgm:prSet phldrT="[Texto]" custT="1"/>
      <dgm:spPr/>
      <dgm:t>
        <a:bodyPr/>
        <a:lstStyle/>
        <a:p>
          <a:r>
            <a:rPr lang="es-ES" sz="1400" b="1"/>
            <a:t>2.2. LÍNEA ESTRATÉGICA DE INTENSIFICACIÓN DE LA VIGILANCIA EN SALUD PÚBLICA</a:t>
          </a:r>
          <a:endParaRPr lang="es-CO" sz="1400" b="1" dirty="0"/>
        </a:p>
      </dgm:t>
    </dgm:pt>
    <dgm:pt modelId="{B7C4BF0E-C983-4DC1-A2F4-CCE663B72918}" type="parTrans" cxnId="{0F913935-E7FC-4F05-9662-81B27892BD2F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63B98731-8A61-4F7B-94BF-C2F1F323EBB0}" type="sibTrans" cxnId="{0F913935-E7FC-4F05-9662-81B27892BD2F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7ABD68CC-9A5A-47D4-A91F-1A6DAD95536D}">
      <dgm:prSet phldrT="[Texto]" custT="1"/>
      <dgm:spPr/>
      <dgm:t>
        <a:bodyPr/>
        <a:lstStyle/>
        <a:p>
          <a:r>
            <a:rPr lang="es-ES" sz="1400" b="1" dirty="0"/>
            <a:t>2.3. LINEA ESTRATÉGICA DE PROMOCIÓN DE LA SALUD Y PREVENCIÓN PRIMARIA DE LA TRANSMISIÓN. Vacunación para la prevención de la transmisión y reducción de morbilidad</a:t>
          </a:r>
          <a:endParaRPr lang="es-CO" sz="1400" b="1" dirty="0"/>
        </a:p>
      </dgm:t>
    </dgm:pt>
    <dgm:pt modelId="{B6C43E38-30E9-40B3-B33D-B67E36686CA9}" type="parTrans" cxnId="{6EA799DA-A56C-4437-BA9F-D5EBCBD719D0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7FE9BE4D-3DB2-48DC-8738-11B955AFB43E}" type="sibTrans" cxnId="{6EA799DA-A56C-4437-BA9F-D5EBCBD719D0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BC9AE16B-01BF-4F09-9AA0-9352555AA611}">
      <dgm:prSet phldrT="[Texto]" custT="1"/>
      <dgm:spPr/>
      <dgm:t>
        <a:bodyPr/>
        <a:lstStyle/>
        <a:p>
          <a:r>
            <a:rPr lang="es-ES" sz="1400" b="1"/>
            <a:t>2.3. LÍNEA ESTRATÉGICA DE ATENCIÓN INTEGRAL DE CASOS.</a:t>
          </a:r>
          <a:endParaRPr lang="es-CO" sz="1400" b="1" dirty="0"/>
        </a:p>
      </dgm:t>
    </dgm:pt>
    <dgm:pt modelId="{6F5041BC-7760-49D8-8736-C90481A7957C}" type="parTrans" cxnId="{7AF22A66-7384-4558-B7FB-C5C3C949DE0A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5BBF0FE1-9A51-48A1-9AC2-0B69CB20BBF3}" type="sibTrans" cxnId="{7AF22A66-7384-4558-B7FB-C5C3C949DE0A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FB3839B4-114E-4BE3-94A4-39A1C9C94816}">
      <dgm:prSet phldrT="[Texto]" custT="1"/>
      <dgm:spPr/>
      <dgm:t>
        <a:bodyPr/>
        <a:lstStyle/>
        <a:p>
          <a:r>
            <a:rPr lang="es-ES" sz="1400" b="1" dirty="0"/>
            <a:t>2.4. LÍNEA ESTRATÉGICA DE COMUNICACIÓN DE RIESGO Y COMUNICACIÓN ASERTIVA PARA LA SALUD.</a:t>
          </a:r>
          <a:endParaRPr lang="es-CO" sz="1400" b="1" dirty="0"/>
        </a:p>
      </dgm:t>
    </dgm:pt>
    <dgm:pt modelId="{31BC3090-B84F-4109-B59F-B5B56DCA9AA6}" type="parTrans" cxnId="{D7FD6FC5-BFBA-4B94-8916-9B6AA7257256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966FC80D-1B06-41ED-B35C-DE316A3A6F2E}" type="sibTrans" cxnId="{D7FD6FC5-BFBA-4B94-8916-9B6AA7257256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B2FB90D3-FB45-40B7-809E-C12590F7344C}" type="pres">
      <dgm:prSet presAssocID="{638DAEE3-D61D-4EC1-A910-BB4623F4BD68}" presName="linear" presStyleCnt="0">
        <dgm:presLayoutVars>
          <dgm:dir/>
          <dgm:animLvl val="lvl"/>
          <dgm:resizeHandles val="exact"/>
        </dgm:presLayoutVars>
      </dgm:prSet>
      <dgm:spPr/>
    </dgm:pt>
    <dgm:pt modelId="{799CE7D4-4D8C-423B-8FFE-AC750F1372BA}" type="pres">
      <dgm:prSet presAssocID="{60A6A2C0-0D60-44F2-AEE3-4FD0F17D4C63}" presName="parentLin" presStyleCnt="0"/>
      <dgm:spPr/>
    </dgm:pt>
    <dgm:pt modelId="{86F7E5CB-DF8C-4C7F-A9FB-5BE27C42E3A8}" type="pres">
      <dgm:prSet presAssocID="{60A6A2C0-0D60-44F2-AEE3-4FD0F17D4C63}" presName="parentLeftMargin" presStyleLbl="node1" presStyleIdx="0" presStyleCnt="5"/>
      <dgm:spPr/>
    </dgm:pt>
    <dgm:pt modelId="{3BBDBC1E-04C6-4090-8A70-EC01F7A41C38}" type="pres">
      <dgm:prSet presAssocID="{60A6A2C0-0D60-44F2-AEE3-4FD0F17D4C63}" presName="parentText" presStyleLbl="node1" presStyleIdx="0" presStyleCnt="5" custScaleX="114293" custScaleY="232045">
        <dgm:presLayoutVars>
          <dgm:chMax val="0"/>
          <dgm:bulletEnabled val="1"/>
        </dgm:presLayoutVars>
      </dgm:prSet>
      <dgm:spPr/>
    </dgm:pt>
    <dgm:pt modelId="{A22C12F7-CF3D-44DE-86AA-BF764EB8BA5E}" type="pres">
      <dgm:prSet presAssocID="{60A6A2C0-0D60-44F2-AEE3-4FD0F17D4C63}" presName="negativeSpace" presStyleCnt="0"/>
      <dgm:spPr/>
    </dgm:pt>
    <dgm:pt modelId="{F55083B7-8A46-4AA3-A693-AD19ED9371D8}" type="pres">
      <dgm:prSet presAssocID="{60A6A2C0-0D60-44F2-AEE3-4FD0F17D4C63}" presName="childText" presStyleLbl="conFgAcc1" presStyleIdx="0" presStyleCnt="5">
        <dgm:presLayoutVars>
          <dgm:bulletEnabled val="1"/>
        </dgm:presLayoutVars>
      </dgm:prSet>
      <dgm:spPr/>
    </dgm:pt>
    <dgm:pt modelId="{F55821C5-8E4C-4553-932D-1865442968DF}" type="pres">
      <dgm:prSet presAssocID="{0C849F71-36C4-4570-A9CE-6D2F515A7587}" presName="spaceBetweenRectangles" presStyleCnt="0"/>
      <dgm:spPr/>
    </dgm:pt>
    <dgm:pt modelId="{C1E33B98-A1F8-46C0-913F-AE61F7AE39D4}" type="pres">
      <dgm:prSet presAssocID="{956CCCA7-3493-40F4-A4F0-A0278CF39280}" presName="parentLin" presStyleCnt="0"/>
      <dgm:spPr/>
    </dgm:pt>
    <dgm:pt modelId="{26671CEB-9329-49B8-94B2-CADF5D8F6374}" type="pres">
      <dgm:prSet presAssocID="{956CCCA7-3493-40F4-A4F0-A0278CF39280}" presName="parentLeftMargin" presStyleLbl="node1" presStyleIdx="0" presStyleCnt="5"/>
      <dgm:spPr/>
    </dgm:pt>
    <dgm:pt modelId="{EB0F8762-3F6B-4585-8A1F-9AFB978A44B1}" type="pres">
      <dgm:prSet presAssocID="{956CCCA7-3493-40F4-A4F0-A0278CF39280}" presName="parentText" presStyleLbl="node1" presStyleIdx="1" presStyleCnt="5" custScaleX="113769" custScaleY="232047">
        <dgm:presLayoutVars>
          <dgm:chMax val="0"/>
          <dgm:bulletEnabled val="1"/>
        </dgm:presLayoutVars>
      </dgm:prSet>
      <dgm:spPr/>
    </dgm:pt>
    <dgm:pt modelId="{525B179C-2A97-4555-B102-D8C8A0C36E8F}" type="pres">
      <dgm:prSet presAssocID="{956CCCA7-3493-40F4-A4F0-A0278CF39280}" presName="negativeSpace" presStyleCnt="0"/>
      <dgm:spPr/>
    </dgm:pt>
    <dgm:pt modelId="{CBEA7CA9-EB2A-4C7A-8E41-F9B0E7BEA354}" type="pres">
      <dgm:prSet presAssocID="{956CCCA7-3493-40F4-A4F0-A0278CF39280}" presName="childText" presStyleLbl="conFgAcc1" presStyleIdx="1" presStyleCnt="5">
        <dgm:presLayoutVars>
          <dgm:bulletEnabled val="1"/>
        </dgm:presLayoutVars>
      </dgm:prSet>
      <dgm:spPr/>
    </dgm:pt>
    <dgm:pt modelId="{EEBA8406-CCD8-4F99-950F-E7B065DB088B}" type="pres">
      <dgm:prSet presAssocID="{63B98731-8A61-4F7B-94BF-C2F1F323EBB0}" presName="spaceBetweenRectangles" presStyleCnt="0"/>
      <dgm:spPr/>
    </dgm:pt>
    <dgm:pt modelId="{78BD0C56-AA35-44F7-B0B4-4395C7F85A3F}" type="pres">
      <dgm:prSet presAssocID="{7ABD68CC-9A5A-47D4-A91F-1A6DAD95536D}" presName="parentLin" presStyleCnt="0"/>
      <dgm:spPr/>
    </dgm:pt>
    <dgm:pt modelId="{06739C25-9480-47E5-BAB5-D84DAFC95D5B}" type="pres">
      <dgm:prSet presAssocID="{7ABD68CC-9A5A-47D4-A91F-1A6DAD95536D}" presName="parentLeftMargin" presStyleLbl="node1" presStyleIdx="1" presStyleCnt="5"/>
      <dgm:spPr/>
    </dgm:pt>
    <dgm:pt modelId="{5A70E4FD-D5C8-42C7-A51E-4EF3CADF41BB}" type="pres">
      <dgm:prSet presAssocID="{7ABD68CC-9A5A-47D4-A91F-1A6DAD95536D}" presName="parentText" presStyleLbl="node1" presStyleIdx="2" presStyleCnt="5" custScaleX="113992" custScaleY="261280">
        <dgm:presLayoutVars>
          <dgm:chMax val="0"/>
          <dgm:bulletEnabled val="1"/>
        </dgm:presLayoutVars>
      </dgm:prSet>
      <dgm:spPr/>
    </dgm:pt>
    <dgm:pt modelId="{4CCA347C-934E-4E31-B558-7C441DFE7AFE}" type="pres">
      <dgm:prSet presAssocID="{7ABD68CC-9A5A-47D4-A91F-1A6DAD95536D}" presName="negativeSpace" presStyleCnt="0"/>
      <dgm:spPr/>
    </dgm:pt>
    <dgm:pt modelId="{AAA7D2B0-6D93-4AE1-BD37-EC1D3A52F6C6}" type="pres">
      <dgm:prSet presAssocID="{7ABD68CC-9A5A-47D4-A91F-1A6DAD95536D}" presName="childText" presStyleLbl="conFgAcc1" presStyleIdx="2" presStyleCnt="5">
        <dgm:presLayoutVars>
          <dgm:bulletEnabled val="1"/>
        </dgm:presLayoutVars>
      </dgm:prSet>
      <dgm:spPr/>
    </dgm:pt>
    <dgm:pt modelId="{022787EB-5FF6-46D5-A945-41BA5EC8B282}" type="pres">
      <dgm:prSet presAssocID="{7FE9BE4D-3DB2-48DC-8738-11B955AFB43E}" presName="spaceBetweenRectangles" presStyleCnt="0"/>
      <dgm:spPr/>
    </dgm:pt>
    <dgm:pt modelId="{E3398B9E-5242-4FB7-B73C-CDA479B60794}" type="pres">
      <dgm:prSet presAssocID="{BC9AE16B-01BF-4F09-9AA0-9352555AA611}" presName="parentLin" presStyleCnt="0"/>
      <dgm:spPr/>
    </dgm:pt>
    <dgm:pt modelId="{AEEDB6CB-C270-4F0C-BD94-9A3985FB8D7B}" type="pres">
      <dgm:prSet presAssocID="{BC9AE16B-01BF-4F09-9AA0-9352555AA611}" presName="parentLeftMargin" presStyleLbl="node1" presStyleIdx="2" presStyleCnt="5"/>
      <dgm:spPr/>
    </dgm:pt>
    <dgm:pt modelId="{079BEF1A-37BA-4BD9-BA60-028AFCEA212A}" type="pres">
      <dgm:prSet presAssocID="{BC9AE16B-01BF-4F09-9AA0-9352555AA611}" presName="parentText" presStyleLbl="node1" presStyleIdx="3" presStyleCnt="5" custScaleX="113973" custScaleY="248730">
        <dgm:presLayoutVars>
          <dgm:chMax val="0"/>
          <dgm:bulletEnabled val="1"/>
        </dgm:presLayoutVars>
      </dgm:prSet>
      <dgm:spPr/>
    </dgm:pt>
    <dgm:pt modelId="{DA29D63A-F07A-44A2-A5A9-20929C59B06E}" type="pres">
      <dgm:prSet presAssocID="{BC9AE16B-01BF-4F09-9AA0-9352555AA611}" presName="negativeSpace" presStyleCnt="0"/>
      <dgm:spPr/>
    </dgm:pt>
    <dgm:pt modelId="{19812187-C4B7-4529-A2B9-1AE9AA476163}" type="pres">
      <dgm:prSet presAssocID="{BC9AE16B-01BF-4F09-9AA0-9352555AA611}" presName="childText" presStyleLbl="conFgAcc1" presStyleIdx="3" presStyleCnt="5">
        <dgm:presLayoutVars>
          <dgm:bulletEnabled val="1"/>
        </dgm:presLayoutVars>
      </dgm:prSet>
      <dgm:spPr/>
    </dgm:pt>
    <dgm:pt modelId="{C36D7B96-49EB-4DB1-B56A-B2273B09962C}" type="pres">
      <dgm:prSet presAssocID="{5BBF0FE1-9A51-48A1-9AC2-0B69CB20BBF3}" presName="spaceBetweenRectangles" presStyleCnt="0"/>
      <dgm:spPr/>
    </dgm:pt>
    <dgm:pt modelId="{5E38C61A-523F-4663-BABD-99125D4B2F91}" type="pres">
      <dgm:prSet presAssocID="{FB3839B4-114E-4BE3-94A4-39A1C9C94816}" presName="parentLin" presStyleCnt="0"/>
      <dgm:spPr/>
    </dgm:pt>
    <dgm:pt modelId="{EB09EB09-35BC-42F5-A40D-BE6954C21A95}" type="pres">
      <dgm:prSet presAssocID="{FB3839B4-114E-4BE3-94A4-39A1C9C94816}" presName="parentLeftMargin" presStyleLbl="node1" presStyleIdx="3" presStyleCnt="5"/>
      <dgm:spPr/>
    </dgm:pt>
    <dgm:pt modelId="{5EA9A8B8-1F8F-4202-AF73-653FF9FD2BB8}" type="pres">
      <dgm:prSet presAssocID="{FB3839B4-114E-4BE3-94A4-39A1C9C94816}" presName="parentText" presStyleLbl="node1" presStyleIdx="4" presStyleCnt="5" custScaleX="113959" custScaleY="223324">
        <dgm:presLayoutVars>
          <dgm:chMax val="0"/>
          <dgm:bulletEnabled val="1"/>
        </dgm:presLayoutVars>
      </dgm:prSet>
      <dgm:spPr/>
    </dgm:pt>
    <dgm:pt modelId="{0EB25D65-81FA-49BC-A19D-5A6C8E85987B}" type="pres">
      <dgm:prSet presAssocID="{FB3839B4-114E-4BE3-94A4-39A1C9C94816}" presName="negativeSpace" presStyleCnt="0"/>
      <dgm:spPr/>
    </dgm:pt>
    <dgm:pt modelId="{42DDF1B2-9315-4D99-A3AA-FBBE21749357}" type="pres">
      <dgm:prSet presAssocID="{FB3839B4-114E-4BE3-94A4-39A1C9C948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21ED504-F722-48A7-9991-9BF310144764}" type="presOf" srcId="{956CCCA7-3493-40F4-A4F0-A0278CF39280}" destId="{EB0F8762-3F6B-4585-8A1F-9AFB978A44B1}" srcOrd="1" destOrd="0" presId="urn:microsoft.com/office/officeart/2005/8/layout/list1"/>
    <dgm:cxn modelId="{0F913935-E7FC-4F05-9662-81B27892BD2F}" srcId="{638DAEE3-D61D-4EC1-A910-BB4623F4BD68}" destId="{956CCCA7-3493-40F4-A4F0-A0278CF39280}" srcOrd="1" destOrd="0" parTransId="{B7C4BF0E-C983-4DC1-A2F4-CCE663B72918}" sibTransId="{63B98731-8A61-4F7B-94BF-C2F1F323EBB0}"/>
    <dgm:cxn modelId="{B3000362-900E-43E4-84D8-EF4F8926119E}" type="presOf" srcId="{FB3839B4-114E-4BE3-94A4-39A1C9C94816}" destId="{5EA9A8B8-1F8F-4202-AF73-653FF9FD2BB8}" srcOrd="1" destOrd="0" presId="urn:microsoft.com/office/officeart/2005/8/layout/list1"/>
    <dgm:cxn modelId="{7AF22A66-7384-4558-B7FB-C5C3C949DE0A}" srcId="{638DAEE3-D61D-4EC1-A910-BB4623F4BD68}" destId="{BC9AE16B-01BF-4F09-9AA0-9352555AA611}" srcOrd="3" destOrd="0" parTransId="{6F5041BC-7760-49D8-8736-C90481A7957C}" sibTransId="{5BBF0FE1-9A51-48A1-9AC2-0B69CB20BBF3}"/>
    <dgm:cxn modelId="{9BFC034B-D806-4FAF-A099-B519D1BBA9E3}" type="presOf" srcId="{BC9AE16B-01BF-4F09-9AA0-9352555AA611}" destId="{AEEDB6CB-C270-4F0C-BD94-9A3985FB8D7B}" srcOrd="0" destOrd="0" presId="urn:microsoft.com/office/officeart/2005/8/layout/list1"/>
    <dgm:cxn modelId="{CB73976C-A8F9-4AB4-858B-D117166CBDE4}" type="presOf" srcId="{FB3839B4-114E-4BE3-94A4-39A1C9C94816}" destId="{EB09EB09-35BC-42F5-A40D-BE6954C21A95}" srcOrd="0" destOrd="0" presId="urn:microsoft.com/office/officeart/2005/8/layout/list1"/>
    <dgm:cxn modelId="{567EAB85-A7E7-4737-95E7-8E4A4F6ACFB6}" type="presOf" srcId="{7ABD68CC-9A5A-47D4-A91F-1A6DAD95536D}" destId="{06739C25-9480-47E5-BAB5-D84DAFC95D5B}" srcOrd="0" destOrd="0" presId="urn:microsoft.com/office/officeart/2005/8/layout/list1"/>
    <dgm:cxn modelId="{F2FAAC86-7EDD-4075-8520-67403FF32B8A}" type="presOf" srcId="{60A6A2C0-0D60-44F2-AEE3-4FD0F17D4C63}" destId="{86F7E5CB-DF8C-4C7F-A9FB-5BE27C42E3A8}" srcOrd="0" destOrd="0" presId="urn:microsoft.com/office/officeart/2005/8/layout/list1"/>
    <dgm:cxn modelId="{330CD596-3256-4264-8BB0-227FE0308699}" type="presOf" srcId="{7ABD68CC-9A5A-47D4-A91F-1A6DAD95536D}" destId="{5A70E4FD-D5C8-42C7-A51E-4EF3CADF41BB}" srcOrd="1" destOrd="0" presId="urn:microsoft.com/office/officeart/2005/8/layout/list1"/>
    <dgm:cxn modelId="{1F22E8A0-8E81-41EA-8D19-9E0BD81DF747}" type="presOf" srcId="{638DAEE3-D61D-4EC1-A910-BB4623F4BD68}" destId="{B2FB90D3-FB45-40B7-809E-C12590F7344C}" srcOrd="0" destOrd="0" presId="urn:microsoft.com/office/officeart/2005/8/layout/list1"/>
    <dgm:cxn modelId="{D342EBB5-92BF-44F5-98DE-665FB4E9C007}" type="presOf" srcId="{956CCCA7-3493-40F4-A4F0-A0278CF39280}" destId="{26671CEB-9329-49B8-94B2-CADF5D8F6374}" srcOrd="0" destOrd="0" presId="urn:microsoft.com/office/officeart/2005/8/layout/list1"/>
    <dgm:cxn modelId="{DCB44AB6-CCE5-4651-BB99-FFB00427FD48}" srcId="{638DAEE3-D61D-4EC1-A910-BB4623F4BD68}" destId="{60A6A2C0-0D60-44F2-AEE3-4FD0F17D4C63}" srcOrd="0" destOrd="0" parTransId="{608E7521-EEC9-4284-B861-604AD49AE995}" sibTransId="{0C849F71-36C4-4570-A9CE-6D2F515A7587}"/>
    <dgm:cxn modelId="{682B86C4-E324-469B-8CB4-AA6E77322ED2}" type="presOf" srcId="{60A6A2C0-0D60-44F2-AEE3-4FD0F17D4C63}" destId="{3BBDBC1E-04C6-4090-8A70-EC01F7A41C38}" srcOrd="1" destOrd="0" presId="urn:microsoft.com/office/officeart/2005/8/layout/list1"/>
    <dgm:cxn modelId="{D7FD6FC5-BFBA-4B94-8916-9B6AA7257256}" srcId="{638DAEE3-D61D-4EC1-A910-BB4623F4BD68}" destId="{FB3839B4-114E-4BE3-94A4-39A1C9C94816}" srcOrd="4" destOrd="0" parTransId="{31BC3090-B84F-4109-B59F-B5B56DCA9AA6}" sibTransId="{966FC80D-1B06-41ED-B35C-DE316A3A6F2E}"/>
    <dgm:cxn modelId="{481E73D6-B2BE-48F8-8D03-8FFE813B52C4}" type="presOf" srcId="{BC9AE16B-01BF-4F09-9AA0-9352555AA611}" destId="{079BEF1A-37BA-4BD9-BA60-028AFCEA212A}" srcOrd="1" destOrd="0" presId="urn:microsoft.com/office/officeart/2005/8/layout/list1"/>
    <dgm:cxn modelId="{6EA799DA-A56C-4437-BA9F-D5EBCBD719D0}" srcId="{638DAEE3-D61D-4EC1-A910-BB4623F4BD68}" destId="{7ABD68CC-9A5A-47D4-A91F-1A6DAD95536D}" srcOrd="2" destOrd="0" parTransId="{B6C43E38-30E9-40B3-B33D-B67E36686CA9}" sibTransId="{7FE9BE4D-3DB2-48DC-8738-11B955AFB43E}"/>
    <dgm:cxn modelId="{BF843875-B369-4672-A9B0-AB835DE8370E}" type="presParOf" srcId="{B2FB90D3-FB45-40B7-809E-C12590F7344C}" destId="{799CE7D4-4D8C-423B-8FFE-AC750F1372BA}" srcOrd="0" destOrd="0" presId="urn:microsoft.com/office/officeart/2005/8/layout/list1"/>
    <dgm:cxn modelId="{C7EAF353-3F1A-4688-A55C-9E429B51302E}" type="presParOf" srcId="{799CE7D4-4D8C-423B-8FFE-AC750F1372BA}" destId="{86F7E5CB-DF8C-4C7F-A9FB-5BE27C42E3A8}" srcOrd="0" destOrd="0" presId="urn:microsoft.com/office/officeart/2005/8/layout/list1"/>
    <dgm:cxn modelId="{099D1809-EF17-4724-83F2-3B6783847CD7}" type="presParOf" srcId="{799CE7D4-4D8C-423B-8FFE-AC750F1372BA}" destId="{3BBDBC1E-04C6-4090-8A70-EC01F7A41C38}" srcOrd="1" destOrd="0" presId="urn:microsoft.com/office/officeart/2005/8/layout/list1"/>
    <dgm:cxn modelId="{DF171B3B-8DF4-46FF-A4D5-C485D56A1268}" type="presParOf" srcId="{B2FB90D3-FB45-40B7-809E-C12590F7344C}" destId="{A22C12F7-CF3D-44DE-86AA-BF764EB8BA5E}" srcOrd="1" destOrd="0" presId="urn:microsoft.com/office/officeart/2005/8/layout/list1"/>
    <dgm:cxn modelId="{A2BC76D0-EB6D-43BF-87AF-A875F418EB8A}" type="presParOf" srcId="{B2FB90D3-FB45-40B7-809E-C12590F7344C}" destId="{F55083B7-8A46-4AA3-A693-AD19ED9371D8}" srcOrd="2" destOrd="0" presId="urn:microsoft.com/office/officeart/2005/8/layout/list1"/>
    <dgm:cxn modelId="{8C8ED030-3D67-46D6-8839-B183753756BA}" type="presParOf" srcId="{B2FB90D3-FB45-40B7-809E-C12590F7344C}" destId="{F55821C5-8E4C-4553-932D-1865442968DF}" srcOrd="3" destOrd="0" presId="urn:microsoft.com/office/officeart/2005/8/layout/list1"/>
    <dgm:cxn modelId="{CAC53852-E644-4EF4-A660-29C74B7C72F3}" type="presParOf" srcId="{B2FB90D3-FB45-40B7-809E-C12590F7344C}" destId="{C1E33B98-A1F8-46C0-913F-AE61F7AE39D4}" srcOrd="4" destOrd="0" presId="urn:microsoft.com/office/officeart/2005/8/layout/list1"/>
    <dgm:cxn modelId="{F73CD798-2211-4D22-826C-FDABB833517A}" type="presParOf" srcId="{C1E33B98-A1F8-46C0-913F-AE61F7AE39D4}" destId="{26671CEB-9329-49B8-94B2-CADF5D8F6374}" srcOrd="0" destOrd="0" presId="urn:microsoft.com/office/officeart/2005/8/layout/list1"/>
    <dgm:cxn modelId="{FDD73270-0DF7-4092-AEE2-83940E1EA9FD}" type="presParOf" srcId="{C1E33B98-A1F8-46C0-913F-AE61F7AE39D4}" destId="{EB0F8762-3F6B-4585-8A1F-9AFB978A44B1}" srcOrd="1" destOrd="0" presId="urn:microsoft.com/office/officeart/2005/8/layout/list1"/>
    <dgm:cxn modelId="{9235DAFB-A6FB-47CA-A398-2A3485C513F6}" type="presParOf" srcId="{B2FB90D3-FB45-40B7-809E-C12590F7344C}" destId="{525B179C-2A97-4555-B102-D8C8A0C36E8F}" srcOrd="5" destOrd="0" presId="urn:microsoft.com/office/officeart/2005/8/layout/list1"/>
    <dgm:cxn modelId="{F301FBE4-2AC7-4C3B-AAF2-7343A0113CE7}" type="presParOf" srcId="{B2FB90D3-FB45-40B7-809E-C12590F7344C}" destId="{CBEA7CA9-EB2A-4C7A-8E41-F9B0E7BEA354}" srcOrd="6" destOrd="0" presId="urn:microsoft.com/office/officeart/2005/8/layout/list1"/>
    <dgm:cxn modelId="{6E7A5A72-D420-4050-BC6B-6644CC54E088}" type="presParOf" srcId="{B2FB90D3-FB45-40B7-809E-C12590F7344C}" destId="{EEBA8406-CCD8-4F99-950F-E7B065DB088B}" srcOrd="7" destOrd="0" presId="urn:microsoft.com/office/officeart/2005/8/layout/list1"/>
    <dgm:cxn modelId="{404974D8-6CC7-473C-924A-C6FF07F476A4}" type="presParOf" srcId="{B2FB90D3-FB45-40B7-809E-C12590F7344C}" destId="{78BD0C56-AA35-44F7-B0B4-4395C7F85A3F}" srcOrd="8" destOrd="0" presId="urn:microsoft.com/office/officeart/2005/8/layout/list1"/>
    <dgm:cxn modelId="{F851D991-01A5-49EA-AE1D-13FC394B2043}" type="presParOf" srcId="{78BD0C56-AA35-44F7-B0B4-4395C7F85A3F}" destId="{06739C25-9480-47E5-BAB5-D84DAFC95D5B}" srcOrd="0" destOrd="0" presId="urn:microsoft.com/office/officeart/2005/8/layout/list1"/>
    <dgm:cxn modelId="{021A2AEE-CAB6-4889-9922-1CE86D0547EE}" type="presParOf" srcId="{78BD0C56-AA35-44F7-B0B4-4395C7F85A3F}" destId="{5A70E4FD-D5C8-42C7-A51E-4EF3CADF41BB}" srcOrd="1" destOrd="0" presId="urn:microsoft.com/office/officeart/2005/8/layout/list1"/>
    <dgm:cxn modelId="{54912189-D8E5-4E91-A29B-33DA4DA1CAF2}" type="presParOf" srcId="{B2FB90D3-FB45-40B7-809E-C12590F7344C}" destId="{4CCA347C-934E-4E31-B558-7C441DFE7AFE}" srcOrd="9" destOrd="0" presId="urn:microsoft.com/office/officeart/2005/8/layout/list1"/>
    <dgm:cxn modelId="{421C6F05-45B6-4399-A722-825C39A9D9D9}" type="presParOf" srcId="{B2FB90D3-FB45-40B7-809E-C12590F7344C}" destId="{AAA7D2B0-6D93-4AE1-BD37-EC1D3A52F6C6}" srcOrd="10" destOrd="0" presId="urn:microsoft.com/office/officeart/2005/8/layout/list1"/>
    <dgm:cxn modelId="{C63C97F3-61B2-45E3-9C1C-EED7EDDA03FD}" type="presParOf" srcId="{B2FB90D3-FB45-40B7-809E-C12590F7344C}" destId="{022787EB-5FF6-46D5-A945-41BA5EC8B282}" srcOrd="11" destOrd="0" presId="urn:microsoft.com/office/officeart/2005/8/layout/list1"/>
    <dgm:cxn modelId="{7FB55D5D-0927-45F8-B272-2FEF1F170E5A}" type="presParOf" srcId="{B2FB90D3-FB45-40B7-809E-C12590F7344C}" destId="{E3398B9E-5242-4FB7-B73C-CDA479B60794}" srcOrd="12" destOrd="0" presId="urn:microsoft.com/office/officeart/2005/8/layout/list1"/>
    <dgm:cxn modelId="{EE9ED81E-DF94-4469-AE9C-FF502A8BE6AF}" type="presParOf" srcId="{E3398B9E-5242-4FB7-B73C-CDA479B60794}" destId="{AEEDB6CB-C270-4F0C-BD94-9A3985FB8D7B}" srcOrd="0" destOrd="0" presId="urn:microsoft.com/office/officeart/2005/8/layout/list1"/>
    <dgm:cxn modelId="{116D6DEB-E304-471A-A560-B26E62164EF0}" type="presParOf" srcId="{E3398B9E-5242-4FB7-B73C-CDA479B60794}" destId="{079BEF1A-37BA-4BD9-BA60-028AFCEA212A}" srcOrd="1" destOrd="0" presId="urn:microsoft.com/office/officeart/2005/8/layout/list1"/>
    <dgm:cxn modelId="{C4896434-7F4A-42D6-B520-5CFF6D59B72A}" type="presParOf" srcId="{B2FB90D3-FB45-40B7-809E-C12590F7344C}" destId="{DA29D63A-F07A-44A2-A5A9-20929C59B06E}" srcOrd="13" destOrd="0" presId="urn:microsoft.com/office/officeart/2005/8/layout/list1"/>
    <dgm:cxn modelId="{4DF69C14-6A12-4A21-A67C-38F70ECA535A}" type="presParOf" srcId="{B2FB90D3-FB45-40B7-809E-C12590F7344C}" destId="{19812187-C4B7-4529-A2B9-1AE9AA476163}" srcOrd="14" destOrd="0" presId="urn:microsoft.com/office/officeart/2005/8/layout/list1"/>
    <dgm:cxn modelId="{10A7E982-1431-4165-92D7-6A624B61A64D}" type="presParOf" srcId="{B2FB90D3-FB45-40B7-809E-C12590F7344C}" destId="{C36D7B96-49EB-4DB1-B56A-B2273B09962C}" srcOrd="15" destOrd="0" presId="urn:microsoft.com/office/officeart/2005/8/layout/list1"/>
    <dgm:cxn modelId="{11FD7769-4310-4E4F-81D7-3ABAEFE440F6}" type="presParOf" srcId="{B2FB90D3-FB45-40B7-809E-C12590F7344C}" destId="{5E38C61A-523F-4663-BABD-99125D4B2F91}" srcOrd="16" destOrd="0" presId="urn:microsoft.com/office/officeart/2005/8/layout/list1"/>
    <dgm:cxn modelId="{769C43F1-021A-4A7B-9DD2-0DBA2FE004EC}" type="presParOf" srcId="{5E38C61A-523F-4663-BABD-99125D4B2F91}" destId="{EB09EB09-35BC-42F5-A40D-BE6954C21A95}" srcOrd="0" destOrd="0" presId="urn:microsoft.com/office/officeart/2005/8/layout/list1"/>
    <dgm:cxn modelId="{70E80012-9958-4AE5-B339-53FCEA3741A8}" type="presParOf" srcId="{5E38C61A-523F-4663-BABD-99125D4B2F91}" destId="{5EA9A8B8-1F8F-4202-AF73-653FF9FD2BB8}" srcOrd="1" destOrd="0" presId="urn:microsoft.com/office/officeart/2005/8/layout/list1"/>
    <dgm:cxn modelId="{D604FA38-1122-43A6-ABCD-5BDD0C275008}" type="presParOf" srcId="{B2FB90D3-FB45-40B7-809E-C12590F7344C}" destId="{0EB25D65-81FA-49BC-A19D-5A6C8E85987B}" srcOrd="17" destOrd="0" presId="urn:microsoft.com/office/officeart/2005/8/layout/list1"/>
    <dgm:cxn modelId="{546EFD59-EBF9-47E2-913B-E1AB6AFD815A}" type="presParOf" srcId="{B2FB90D3-FB45-40B7-809E-C12590F7344C}" destId="{42DDF1B2-9315-4D99-A3AA-FBBE2174935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083B7-8A46-4AA3-A693-AD19ED9371D8}">
      <dsp:nvSpPr>
        <dsp:cNvPr id="0" name=""/>
        <dsp:cNvSpPr/>
      </dsp:nvSpPr>
      <dsp:spPr>
        <a:xfrm>
          <a:off x="0" y="648896"/>
          <a:ext cx="89676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DBC1E-04C6-4090-8A70-EC01F7A41C38}">
      <dsp:nvSpPr>
        <dsp:cNvPr id="0" name=""/>
        <dsp:cNvSpPr/>
      </dsp:nvSpPr>
      <dsp:spPr>
        <a:xfrm>
          <a:off x="448383" y="111499"/>
          <a:ext cx="7174598" cy="684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70" tIns="0" rIns="2372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2.1. LÍNEA ESTRATÉGICA DE GESTIÓN INTEGRAL DE LA CONTINGENCIA.</a:t>
          </a:r>
          <a:endParaRPr lang="es-CO" sz="1400" b="1" kern="1200" dirty="0"/>
        </a:p>
      </dsp:txBody>
      <dsp:txXfrm>
        <a:off x="481822" y="144938"/>
        <a:ext cx="7107720" cy="618118"/>
      </dsp:txXfrm>
    </dsp:sp>
    <dsp:sp modelId="{CBEA7CA9-EB2A-4C7A-8E41-F9B0E7BEA354}">
      <dsp:nvSpPr>
        <dsp:cNvPr id="0" name=""/>
        <dsp:cNvSpPr/>
      </dsp:nvSpPr>
      <dsp:spPr>
        <a:xfrm>
          <a:off x="0" y="1492298"/>
          <a:ext cx="89676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F8762-3F6B-4585-8A1F-9AFB978A44B1}">
      <dsp:nvSpPr>
        <dsp:cNvPr id="0" name=""/>
        <dsp:cNvSpPr/>
      </dsp:nvSpPr>
      <dsp:spPr>
        <a:xfrm>
          <a:off x="448383" y="954896"/>
          <a:ext cx="7141705" cy="6850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70" tIns="0" rIns="2372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2.2. LÍNEA ESTRATÉGICA DE INTENSIFICACIÓN DE LA VIGILANCIA EN SALUD PÚBLICA</a:t>
          </a:r>
          <a:endParaRPr lang="es-CO" sz="1400" b="1" kern="1200" dirty="0"/>
        </a:p>
      </dsp:txBody>
      <dsp:txXfrm>
        <a:off x="481822" y="988335"/>
        <a:ext cx="7074827" cy="618124"/>
      </dsp:txXfrm>
    </dsp:sp>
    <dsp:sp modelId="{AAA7D2B0-6D93-4AE1-BD37-EC1D3A52F6C6}">
      <dsp:nvSpPr>
        <dsp:cNvPr id="0" name=""/>
        <dsp:cNvSpPr/>
      </dsp:nvSpPr>
      <dsp:spPr>
        <a:xfrm>
          <a:off x="0" y="2421997"/>
          <a:ext cx="89676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0E4FD-D5C8-42C7-A51E-4EF3CADF41BB}">
      <dsp:nvSpPr>
        <dsp:cNvPr id="0" name=""/>
        <dsp:cNvSpPr/>
      </dsp:nvSpPr>
      <dsp:spPr>
        <a:xfrm>
          <a:off x="447945" y="1798298"/>
          <a:ext cx="7148716" cy="771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70" tIns="0" rIns="2372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2.3. LINEA ESTRATÉGICA DE PROMOCIÓN DE LA SALUD Y PREVENCIÓN PRIMARIA DE LA TRANSMISIÓN. Vacunación para la prevención de la transmisión y reducción de morbilidad</a:t>
          </a:r>
          <a:endParaRPr lang="es-CO" sz="1400" b="1" kern="1200" dirty="0"/>
        </a:p>
      </dsp:txBody>
      <dsp:txXfrm>
        <a:off x="485597" y="1835950"/>
        <a:ext cx="7073412" cy="695994"/>
      </dsp:txXfrm>
    </dsp:sp>
    <dsp:sp modelId="{19812187-C4B7-4529-A2B9-1AE9AA476163}">
      <dsp:nvSpPr>
        <dsp:cNvPr id="0" name=""/>
        <dsp:cNvSpPr/>
      </dsp:nvSpPr>
      <dsp:spPr>
        <a:xfrm>
          <a:off x="0" y="3314648"/>
          <a:ext cx="89676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BEF1A-37BA-4BD9-BA60-028AFCEA212A}">
      <dsp:nvSpPr>
        <dsp:cNvPr id="0" name=""/>
        <dsp:cNvSpPr/>
      </dsp:nvSpPr>
      <dsp:spPr>
        <a:xfrm>
          <a:off x="447945" y="2727997"/>
          <a:ext cx="7147524" cy="734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70" tIns="0" rIns="2372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2.3. LÍNEA ESTRATÉGICA DE ATENCIÓN INTEGRAL DE CASOS.</a:t>
          </a:r>
          <a:endParaRPr lang="es-CO" sz="1400" b="1" kern="1200" dirty="0"/>
        </a:p>
      </dsp:txBody>
      <dsp:txXfrm>
        <a:off x="483788" y="2763840"/>
        <a:ext cx="7075838" cy="662564"/>
      </dsp:txXfrm>
    </dsp:sp>
    <dsp:sp modelId="{42DDF1B2-9315-4D99-A3AA-FBBE21749357}">
      <dsp:nvSpPr>
        <dsp:cNvPr id="0" name=""/>
        <dsp:cNvSpPr/>
      </dsp:nvSpPr>
      <dsp:spPr>
        <a:xfrm>
          <a:off x="0" y="4132300"/>
          <a:ext cx="896767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9A8B8-1F8F-4202-AF73-653FF9FD2BB8}">
      <dsp:nvSpPr>
        <dsp:cNvPr id="0" name=""/>
        <dsp:cNvSpPr/>
      </dsp:nvSpPr>
      <dsp:spPr>
        <a:xfrm>
          <a:off x="448383" y="3620648"/>
          <a:ext cx="7153632" cy="659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70" tIns="0" rIns="2372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2.4. LÍNEA ESTRATÉGICA DE COMUNICACIÓN DE RIESGO Y COMUNICACIÓN ASERTIVA PARA LA SALUD.</a:t>
          </a:r>
          <a:endParaRPr lang="es-CO" sz="1400" b="1" kern="1200" dirty="0"/>
        </a:p>
      </dsp:txBody>
      <dsp:txXfrm>
        <a:off x="480565" y="3652830"/>
        <a:ext cx="7089268" cy="59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AAE1B36-1072-025D-87A2-EC67E2240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4B5EAF72-575E-8824-D5DA-0C107BE91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7F155702-6BF5-2B9C-E4EC-3D45C7E77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6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395E13C-8231-4303-F8DF-4F246085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804E518-F0FF-F240-D301-53672B9DEF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73D3DC5A-FD09-1BBA-D784-A878921D7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46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B333C3B-D9D2-17C1-FA05-D02A96F1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>
            <a:extLst>
              <a:ext uri="{FF2B5EF4-FFF2-40B4-BE49-F238E27FC236}">
                <a16:creationId xmlns:a16="http://schemas.microsoft.com/office/drawing/2014/main" id="{4A30FDEF-D67E-AD4C-1DA1-C8C51C574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>
            <a:extLst>
              <a:ext uri="{FF2B5EF4-FFF2-40B4-BE49-F238E27FC236}">
                <a16:creationId xmlns:a16="http://schemas.microsoft.com/office/drawing/2014/main" id="{AD0D1686-037D-1BD2-7366-931F88A983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19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995003-A3C4-C356-6BB6-F44B6DB5C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52"/>
            <a:ext cx="9144000" cy="5150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6" y="4568876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74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aho.org/es/temas/fiebre-amarill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03767" y="1203225"/>
            <a:ext cx="7336465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CAPACITACION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EBS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ALERTA EPIDEMIOLOGICA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FIEBRE AMARILLA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49833" y="359462"/>
            <a:ext cx="2836123" cy="68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304D45-FF35-EF32-A5E0-A06357D5D854}"/>
              </a:ext>
            </a:extLst>
          </p:cNvPr>
          <p:cNvSpPr txBox="1"/>
          <p:nvPr/>
        </p:nvSpPr>
        <p:spPr>
          <a:xfrm>
            <a:off x="340242" y="1260915"/>
            <a:ext cx="41360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Atendiendo los aspectos y condiciones técnicas previstas en el acápite anterior se hace necesario declarar en estado de alto riesgo, a los Departamentos y Municipios que a continuación se enuncian: </a:t>
            </a:r>
          </a:p>
          <a:p>
            <a:pPr algn="just"/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El 100% de los municipios de los Departamentos de Amazonas, Arauca, Caquetá, Casanare, Cesar, Chocó, Guainía, Guaviare, Huila, La Guajira, Meta, Putumayo, Tolima, Vaupés y Vichada. </a:t>
            </a:r>
          </a:p>
          <a:p>
            <a:pPr marL="342900" indent="-342900" algn="just">
              <a:buAutoNum type="arabicPeriod"/>
            </a:pPr>
            <a:r>
              <a:rPr lang="es-ES" dirty="0"/>
              <a:t>Algunos municipios de Antioquia, Bolívar, Boyacá, Cauca, Cundinamarca, Magdalena, Nariño, Norte de Santander, Risaralda, Santander, San Andrés y Providencia.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9319D3-5C26-F5DC-F969-923CED15EB5C}"/>
              </a:ext>
            </a:extLst>
          </p:cNvPr>
          <p:cNvSpPr txBox="1"/>
          <p:nvPr/>
        </p:nvSpPr>
        <p:spPr>
          <a:xfrm>
            <a:off x="5433238" y="2179756"/>
            <a:ext cx="2796362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Caldas:</a:t>
            </a:r>
          </a:p>
          <a:p>
            <a:pPr algn="ctr"/>
            <a:r>
              <a:rPr lang="es-ES" dirty="0"/>
              <a:t>Aránzazu, Filadelfia, La Dorada, </a:t>
            </a:r>
            <a:r>
              <a:rPr lang="es-ES" b="1" dirty="0"/>
              <a:t>Manizales</a:t>
            </a:r>
            <a:r>
              <a:rPr lang="es-ES" dirty="0"/>
              <a:t>, Merced, Victoria, Neira, Norcasia, Salamina y Samaná.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02E43C-E2EF-8877-B128-427BD3DB27A2}"/>
              </a:ext>
            </a:extLst>
          </p:cNvPr>
          <p:cNvSpPr txBox="1"/>
          <p:nvPr/>
        </p:nvSpPr>
        <p:spPr>
          <a:xfrm>
            <a:off x="120503" y="652054"/>
            <a:ext cx="3951767" cy="27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1200"/>
              </a:lnSpc>
              <a:buNone/>
            </a:pP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Alto Riesgo</a:t>
            </a:r>
            <a:endParaRPr lang="es-ES" sz="24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98FA61F-3DD3-735F-884D-E898C64B66B1}"/>
              </a:ext>
            </a:extLst>
          </p:cNvPr>
          <p:cNvSpPr/>
          <p:nvPr/>
        </p:nvSpPr>
        <p:spPr>
          <a:xfrm>
            <a:off x="0" y="323850"/>
            <a:ext cx="4305300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F9DA132-6EA9-8302-DF82-2465078EF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560371"/>
              </p:ext>
            </p:extLst>
          </p:nvPr>
        </p:nvGraphicFramePr>
        <p:xfrm>
          <a:off x="176323" y="323850"/>
          <a:ext cx="896767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29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73C5-309F-E669-8C7C-AE3BB7BE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1D067D4-0204-C5DC-667A-8F383AA850E6}"/>
              </a:ext>
            </a:extLst>
          </p:cNvPr>
          <p:cNvSpPr txBox="1"/>
          <p:nvPr/>
        </p:nvSpPr>
        <p:spPr>
          <a:xfrm>
            <a:off x="751921" y="1642359"/>
            <a:ext cx="4769368" cy="923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CO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vacuna de Fiebre Amarilla</a:t>
            </a:r>
            <a:r>
              <a:rPr lang="es-CO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aplica en los municipios de alto riesgo, </a:t>
            </a:r>
            <a:r>
              <a:rPr lang="es-CO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 los 9 meses de edad</a:t>
            </a:r>
            <a:r>
              <a:rPr lang="es-CO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dosis única en la vida.. </a:t>
            </a:r>
            <a:endParaRPr lang="es-C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123884-B378-1707-010B-BCC647814687}"/>
              </a:ext>
            </a:extLst>
          </p:cNvPr>
          <p:cNvSpPr txBox="1"/>
          <p:nvPr/>
        </p:nvSpPr>
        <p:spPr>
          <a:xfrm>
            <a:off x="633412" y="2749550"/>
            <a:ext cx="7877175" cy="1948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CO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los </a:t>
            </a:r>
            <a:r>
              <a:rPr lang="es-CO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adultos de 60 años y más</a:t>
            </a:r>
            <a:r>
              <a:rPr lang="es-CO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debe garantizar:</a:t>
            </a:r>
            <a:endParaRPr lang="es-C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 médico o de enfermería para la anamnesis y el diligenciamiento de los diferentes formatos previos a la vacunación.</a:t>
            </a:r>
            <a:endParaRPr lang="es-CO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el seguimiento y registro de las condiciones de salud de la población vacunada posterior a la vacunación así: entre 5 a 7 días, entre 15 a 18 días y a los 30 días.</a:t>
            </a:r>
            <a:endParaRPr lang="es-CO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 identifican signos y síntomas sospechosos de EAPV - Eventos Adversos Posteriores a la Vacunación se debe generar la atención domiciliaria y/o hospitalaria pertinente y oportuna. </a:t>
            </a:r>
            <a:endParaRPr lang="es-CO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182FC4C-27B8-E2D4-E9D7-92CDB3F1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01" y="1210385"/>
            <a:ext cx="1459286" cy="16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UNTOS DE VACUNACIÓN CONTRA LA FIEBRE AMARILLA PARA VIAJEROS | Unidad de  Salud, Universidad del Cauca">
            <a:extLst>
              <a:ext uri="{FF2B5EF4-FFF2-40B4-BE49-F238E27FC236}">
                <a16:creationId xmlns:a16="http://schemas.microsoft.com/office/drawing/2014/main" id="{7176F760-655B-E764-5E89-E544E2BA8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654" b="72221"/>
          <a:stretch/>
        </p:blipFill>
        <p:spPr bwMode="auto">
          <a:xfrm>
            <a:off x="-130715" y="121534"/>
            <a:ext cx="5109878" cy="134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6ED731F-8ABE-7180-8548-D089A0F9734A}"/>
              </a:ext>
            </a:extLst>
          </p:cNvPr>
          <p:cNvSpPr txBox="1"/>
          <p:nvPr/>
        </p:nvSpPr>
        <p:spPr>
          <a:xfrm>
            <a:off x="1290268" y="1056497"/>
            <a:ext cx="352425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NO TE QUEDES SIN LA TUYA</a:t>
            </a:r>
          </a:p>
        </p:txBody>
      </p:sp>
    </p:spTree>
    <p:extLst>
      <p:ext uri="{BB962C8B-B14F-4D97-AF65-F5344CB8AC3E}">
        <p14:creationId xmlns:p14="http://schemas.microsoft.com/office/powerpoint/2010/main" val="76239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3B143-5331-91CB-6818-7D5312F2E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3C6CD0-EFD7-C1F0-14B7-23D286831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32897"/>
              </p:ext>
            </p:extLst>
          </p:nvPr>
        </p:nvGraphicFramePr>
        <p:xfrm>
          <a:off x="805815" y="1446814"/>
          <a:ext cx="7532370" cy="28711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766185">
                  <a:extLst>
                    <a:ext uri="{9D8B030D-6E8A-4147-A177-3AD203B41FA5}">
                      <a16:colId xmlns:a16="http://schemas.microsoft.com/office/drawing/2014/main" val="1292562427"/>
                    </a:ext>
                  </a:extLst>
                </a:gridCol>
                <a:gridCol w="3766185">
                  <a:extLst>
                    <a:ext uri="{9D8B030D-6E8A-4147-A177-3AD203B41FA5}">
                      <a16:colId xmlns:a16="http://schemas.microsoft.com/office/drawing/2014/main" val="2297747818"/>
                    </a:ext>
                  </a:extLst>
                </a:gridCol>
              </a:tblGrid>
              <a:tr h="285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kern="100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es-C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kern="100" dirty="0">
                          <a:solidFill>
                            <a:schemeClr val="tx1"/>
                          </a:solidFill>
                          <a:effectLst/>
                        </a:rPr>
                        <a:t>Definición</a:t>
                      </a:r>
                      <a:endParaRPr lang="es-C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984458"/>
                  </a:ext>
                </a:extLst>
              </a:tr>
              <a:tr h="1101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0" kern="100" dirty="0">
                          <a:solidFill>
                            <a:schemeClr val="tx1"/>
                          </a:solidFill>
                          <a:effectLst/>
                        </a:rPr>
                        <a:t>Coberturas de vacunación contra la FA en población 9 a 11 meses y 29 días</a:t>
                      </a:r>
                      <a:endParaRPr lang="es-C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kern="100" dirty="0" err="1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CO" sz="1600" kern="100" dirty="0">
                          <a:solidFill>
                            <a:schemeClr val="tx1"/>
                          </a:solidFill>
                          <a:effectLst/>
                        </a:rPr>
                        <a:t> de dosis aplicadas en población de 9 a 11 meses y 29 días / población de 9 a 11 meses y 29 días *100</a:t>
                      </a:r>
                      <a:endParaRPr lang="es-C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258445"/>
                  </a:ext>
                </a:extLst>
              </a:tr>
              <a:tr h="58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0" kern="100" dirty="0">
                          <a:solidFill>
                            <a:schemeClr val="tx1"/>
                          </a:solidFill>
                          <a:effectLst/>
                        </a:rPr>
                        <a:t>Coberturas de vacunación para FA en población de 1 a 59 años</a:t>
                      </a:r>
                      <a:endParaRPr lang="es-C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kern="100" dirty="0" err="1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CO" sz="1600" kern="100" dirty="0">
                          <a:solidFill>
                            <a:schemeClr val="tx1"/>
                          </a:solidFill>
                          <a:effectLst/>
                        </a:rPr>
                        <a:t> dosis aplicadas de 1 a 59 años / población de 1 a 59 años *100</a:t>
                      </a:r>
                      <a:endParaRPr lang="es-C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6928919"/>
                  </a:ext>
                </a:extLst>
              </a:tr>
              <a:tr h="89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0" kern="100" dirty="0">
                          <a:solidFill>
                            <a:schemeClr val="tx1"/>
                          </a:solidFill>
                          <a:effectLst/>
                        </a:rPr>
                        <a:t>Coberturas de vacunación contra la FA en población de 60 y más años.</a:t>
                      </a:r>
                      <a:endParaRPr lang="es-CO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kern="100" dirty="0" err="1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CO" sz="1600" kern="100" dirty="0">
                          <a:solidFill>
                            <a:schemeClr val="tx1"/>
                          </a:solidFill>
                          <a:effectLst/>
                        </a:rPr>
                        <a:t> de dosis aplicadas de 60 y más años / población identificada de 60 y más años *100</a:t>
                      </a:r>
                      <a:endParaRPr lang="es-CO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53879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BC1BC9B-DA5B-7E9B-337A-A48E150404FB}"/>
              </a:ext>
            </a:extLst>
          </p:cNvPr>
          <p:cNvSpPr txBox="1"/>
          <p:nvPr/>
        </p:nvSpPr>
        <p:spPr>
          <a:xfrm>
            <a:off x="419100" y="527776"/>
            <a:ext cx="340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INDICADORES MENSUAL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5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D1F80-058A-F6B7-1112-E7F40101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NTOS DE VACUNACIÓN CONTRA LA FIEBRE AMARILLA PARA VIAJEROS | Unidad de  Salud, Universidad del Cauca">
            <a:extLst>
              <a:ext uri="{FF2B5EF4-FFF2-40B4-BE49-F238E27FC236}">
                <a16:creationId xmlns:a16="http://schemas.microsoft.com/office/drawing/2014/main" id="{4D7661F5-6C26-3EC4-9716-F9023C9A8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654" b="72221"/>
          <a:stretch/>
        </p:blipFill>
        <p:spPr bwMode="auto">
          <a:xfrm>
            <a:off x="-130715" y="121534"/>
            <a:ext cx="5109878" cy="134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C4B8FC-1DA5-25BA-CF79-7BDF9C2ACD3C}"/>
              </a:ext>
            </a:extLst>
          </p:cNvPr>
          <p:cNvSpPr txBox="1"/>
          <p:nvPr/>
        </p:nvSpPr>
        <p:spPr>
          <a:xfrm>
            <a:off x="1290268" y="1056497"/>
            <a:ext cx="352425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NO TE QUEDES SIN LA TUYA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F1EF06-E960-FB9C-F1BF-186EDD41E888}"/>
              </a:ext>
            </a:extLst>
          </p:cNvPr>
          <p:cNvSpPr txBox="1"/>
          <p:nvPr/>
        </p:nvSpPr>
        <p:spPr>
          <a:xfrm>
            <a:off x="980454" y="1871012"/>
            <a:ext cx="71830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dirty="0"/>
              <a:t>La vacunación es la medida más importante para prevenir la fiebre amarilla. La vacuna se viene utilizando desde hace varios decenios, es segura y asequible, y confiere protección a más del 90% de los vacunados en los 10 días siguientes a su administración, y al 99% de ellos en los 30 días siguientes. Una sola dosis confiere protección de por vida.</a:t>
            </a:r>
          </a:p>
          <a:p>
            <a:pPr algn="just"/>
            <a:endParaRPr lang="es-MX" sz="1800" dirty="0"/>
          </a:p>
          <a:p>
            <a:pPr algn="just"/>
            <a:r>
              <a:rPr lang="es-MX" sz="1200" dirty="0"/>
              <a:t>Fuente: Ministerio de Salud y Protección Social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7185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5B252-C20B-6CA3-FAB9-F2B4A49E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A3D48-9ED0-2224-5F72-B8C87E03C449}"/>
              </a:ext>
            </a:extLst>
          </p:cNvPr>
          <p:cNvSpPr txBox="1"/>
          <p:nvPr/>
        </p:nvSpPr>
        <p:spPr>
          <a:xfrm>
            <a:off x="967936" y="2801935"/>
            <a:ext cx="7208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/>
              <a:t>Enrojecimiento, edema y dolor en el sitio de la aplicación, dolor de cabeza y/o fiebre, en los siguientes tres a siete días de la aplicación. </a:t>
            </a:r>
          </a:p>
          <a:p>
            <a:pPr algn="ctr"/>
            <a:endParaRPr lang="es-CO" sz="1800" dirty="0"/>
          </a:p>
          <a:p>
            <a:pPr algn="ctr"/>
            <a:r>
              <a:rPr lang="es-CO" sz="1800" dirty="0"/>
              <a:t>También se </a:t>
            </a:r>
          </a:p>
          <a:p>
            <a:pPr algn="ctr"/>
            <a:r>
              <a:rPr lang="es-CO" sz="1800" dirty="0"/>
              <a:t>ha descrito astenia, dolor muscular, malestar general </a:t>
            </a:r>
          </a:p>
          <a:p>
            <a:pPr algn="ctr"/>
            <a:r>
              <a:rPr lang="es-CO" sz="1800" dirty="0"/>
              <a:t>y escalofríos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6BEFC4-591D-75ED-D3BA-06793694397D}"/>
              </a:ext>
            </a:extLst>
          </p:cNvPr>
          <p:cNvSpPr txBox="1"/>
          <p:nvPr/>
        </p:nvSpPr>
        <p:spPr>
          <a:xfrm>
            <a:off x="38100" y="447784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REACCIONES ESPERADAS POS-VACUNACIÓN</a:t>
            </a:r>
          </a:p>
        </p:txBody>
      </p:sp>
      <p:pic>
        <p:nvPicPr>
          <p:cNvPr id="5" name="Picture 2" descr="Texto, Carta&#10;&#10;Descripción generada automáticamente">
            <a:extLst>
              <a:ext uri="{FF2B5EF4-FFF2-40B4-BE49-F238E27FC236}">
                <a16:creationId xmlns:a16="http://schemas.microsoft.com/office/drawing/2014/main" id="{8751369A-E6F7-3ED8-FF91-F7E04747E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80743" r="7957" b="3195"/>
          <a:stretch/>
        </p:blipFill>
        <p:spPr bwMode="auto">
          <a:xfrm>
            <a:off x="2799011" y="1189855"/>
            <a:ext cx="3740011" cy="1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2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F73CD-D436-1F32-D8C2-EBCB1F3A4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A6CCCF-C0B4-1A26-0A8D-A5F724988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3"/>
          <a:stretch/>
        </p:blipFill>
        <p:spPr bwMode="auto">
          <a:xfrm>
            <a:off x="1750263" y="1079500"/>
            <a:ext cx="5474741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518ACC-A6E3-32D8-6ABD-E5DF14A0215A}"/>
              </a:ext>
            </a:extLst>
          </p:cNvPr>
          <p:cNvSpPr txBox="1"/>
          <p:nvPr/>
        </p:nvSpPr>
        <p:spPr>
          <a:xfrm>
            <a:off x="0" y="511284"/>
            <a:ext cx="422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</a:rPr>
              <a:t>CUIDADOS POS-VACUNALES</a:t>
            </a:r>
          </a:p>
        </p:txBody>
      </p:sp>
    </p:spTree>
    <p:extLst>
      <p:ext uri="{BB962C8B-B14F-4D97-AF65-F5344CB8AC3E}">
        <p14:creationId xmlns:p14="http://schemas.microsoft.com/office/powerpoint/2010/main" val="12170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0F51E9EB-250A-0AF6-EF3E-B815C1EDE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NTOS DE VACUNACIÓN CONTRA LA FIEBRE AMARILLA PARA VIAJEROS | Unidad de  Salud, Universidad del Cauca">
            <a:extLst>
              <a:ext uri="{FF2B5EF4-FFF2-40B4-BE49-F238E27FC236}">
                <a16:creationId xmlns:a16="http://schemas.microsoft.com/office/drawing/2014/main" id="{40278D32-1FBC-E148-625A-18E26D7F9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654" b="72221"/>
          <a:stretch/>
        </p:blipFill>
        <p:spPr bwMode="auto">
          <a:xfrm>
            <a:off x="2287728" y="149670"/>
            <a:ext cx="4852704" cy="1235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C8A14A-6D30-0A50-C0D7-0622325600D7}"/>
              </a:ext>
            </a:extLst>
          </p:cNvPr>
          <p:cNvSpPr txBox="1"/>
          <p:nvPr/>
        </p:nvSpPr>
        <p:spPr>
          <a:xfrm>
            <a:off x="3644337" y="996660"/>
            <a:ext cx="3277791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400" b="1">
                <a:solidFill>
                  <a:schemeClr val="tx1"/>
                </a:solidFill>
              </a:rPr>
              <a:t>CONTRAINDICACIONES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59D51955-AA5B-D377-A2F7-D07A7EF53909}"/>
              </a:ext>
            </a:extLst>
          </p:cNvPr>
          <p:cNvSpPr txBox="1"/>
          <p:nvPr/>
        </p:nvSpPr>
        <p:spPr>
          <a:xfrm>
            <a:off x="406400" y="1385539"/>
            <a:ext cx="8445500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1200" b="1" dirty="0"/>
              <a:t>Patologías Inmunosupresoras</a:t>
            </a:r>
            <a:r>
              <a:rPr lang="es-MX" sz="1200" dirty="0"/>
              <a:t>: Cáncer, Diabetes, VIH positivo, Artritis reumatoidea, enfermedad del timo(incluye </a:t>
            </a:r>
            <a:r>
              <a:rPr lang="es-MX" sz="1200" dirty="0" err="1"/>
              <a:t>timectomia</a:t>
            </a:r>
            <a:r>
              <a:rPr lang="es-MX" sz="1200" dirty="0"/>
              <a:t>), insuficiencia renal o </a:t>
            </a:r>
            <a:r>
              <a:rPr lang="es-MX" sz="1200" dirty="0" err="1"/>
              <a:t>cronica</a:t>
            </a:r>
            <a:r>
              <a:rPr lang="es-MX" sz="1200" dirty="0"/>
              <a:t>, psoriasis, enfermedades autoinmunes, esclerosis múltiple, enfermedades febriles agudas con compromiso del estado general de salud.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b="1" dirty="0"/>
              <a:t>Medicamentos inmunosupresores</a:t>
            </a:r>
            <a:r>
              <a:rPr lang="es-MX" sz="1200" dirty="0"/>
              <a:t>: corticoides (uso continuo por más de 14 días), quimioterapia, antirretrovirales.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b="1" dirty="0"/>
              <a:t>Problemas de </a:t>
            </a:r>
            <a:r>
              <a:rPr lang="es-MX" sz="1200" b="1" dirty="0" err="1"/>
              <a:t>coagulacion</a:t>
            </a:r>
            <a:r>
              <a:rPr lang="es-MX" sz="1200" b="1" dirty="0"/>
              <a:t>:</a:t>
            </a:r>
            <a:r>
              <a:rPr lang="es-MX" sz="1200" dirty="0"/>
              <a:t> púrpura trombocitopénica, lesiones </a:t>
            </a:r>
            <a:r>
              <a:rPr lang="es-MX" sz="1200" dirty="0" err="1"/>
              <a:t>hemorrogicas</a:t>
            </a:r>
            <a:r>
              <a:rPr lang="es-MX" sz="1200" dirty="0"/>
              <a:t> en piel (petequias o equimosis), hemofilia, enfermedad de Gilbert?      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b="1" dirty="0"/>
              <a:t>Vacunas vivas atenuadas que deben verificarse:</a:t>
            </a:r>
            <a:r>
              <a:rPr lang="es-MX" sz="1200" dirty="0"/>
              <a:t> BCG, Rubeola, Sarampión y paperas, varicela.( se aplican simultáneamente o se debe esperar 4 semanas para su aplicación entre ellas) con vacuna contra colera esperar 3 semanas.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b="1" dirty="0"/>
              <a:t>Otros: </a:t>
            </a:r>
            <a:r>
              <a:rPr lang="es-MX" sz="1200" dirty="0"/>
              <a:t>Antecedentes de hipersensibilidad a huevos de gallina y sus derivados, Niños menores de 6 meses de edad, hipersensibilidad a la kanamicina y/o eritromicina, Embarazadas y madres lactantes menor a 6 meses. 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 err="1"/>
              <a:t>Transfusion</a:t>
            </a:r>
            <a:r>
              <a:rPr lang="es-MX" sz="1200" dirty="0"/>
              <a:t> </a:t>
            </a:r>
            <a:r>
              <a:rPr lang="es-MX" sz="1200" dirty="0" err="1"/>
              <a:t>sanguinea</a:t>
            </a:r>
            <a:r>
              <a:rPr lang="es-MX" sz="1200" dirty="0"/>
              <a:t>(plasma), inmunoglobulinas o </a:t>
            </a:r>
            <a:r>
              <a:rPr lang="es-MX" sz="1200" dirty="0" err="1"/>
              <a:t>transplante</a:t>
            </a:r>
            <a:r>
              <a:rPr lang="es-MX" sz="1200" dirty="0"/>
              <a:t> de </a:t>
            </a:r>
            <a:r>
              <a:rPr lang="es-MX" sz="1200" dirty="0" err="1"/>
              <a:t>organos</a:t>
            </a:r>
            <a:r>
              <a:rPr lang="es-MX" sz="1200" dirty="0"/>
              <a:t> en los últimos 3 meses</a:t>
            </a:r>
          </a:p>
        </p:txBody>
      </p:sp>
    </p:spTree>
    <p:extLst>
      <p:ext uri="{BB962C8B-B14F-4D97-AF65-F5344CB8AC3E}">
        <p14:creationId xmlns:p14="http://schemas.microsoft.com/office/powerpoint/2010/main" val="187220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BE2F-51EB-4C1E-6478-63E692233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3126526-776F-93A7-7336-C785FF31F786}"/>
              </a:ext>
            </a:extLst>
          </p:cNvPr>
          <p:cNvSpPr txBox="1"/>
          <p:nvPr/>
        </p:nvSpPr>
        <p:spPr>
          <a:xfrm>
            <a:off x="111759" y="510176"/>
            <a:ext cx="387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PUNTOS DE VACUNACION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A20A6F-73BE-5484-F07F-4A688EBF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20" y="92367"/>
            <a:ext cx="1220786" cy="127909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07C566B-EA3B-F0BE-D1D0-3C4B87F6D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27586"/>
              </p:ext>
            </p:extLst>
          </p:nvPr>
        </p:nvGraphicFramePr>
        <p:xfrm>
          <a:off x="1322068" y="1502782"/>
          <a:ext cx="3006091" cy="313054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77341">
                  <a:extLst>
                    <a:ext uri="{9D8B030D-6E8A-4147-A177-3AD203B41FA5}">
                      <a16:colId xmlns:a16="http://schemas.microsoft.com/office/drawing/2014/main" val="241950932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413844145"/>
                    </a:ext>
                  </a:extLst>
                </a:gridCol>
              </a:tblGrid>
              <a:tr h="2228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IPS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HORARIO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/>
                </a:tc>
                <a:extLst>
                  <a:ext uri="{0D108BD9-81ED-4DB2-BD59-A6C34878D82A}">
                    <a16:rowId xmlns:a16="http://schemas.microsoft.com/office/drawing/2014/main" val="3813106299"/>
                  </a:ext>
                </a:extLst>
              </a:tr>
              <a:tr h="4508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LABORATORIO CLINICO DE CALDAS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7:30 AM a 12:00 PM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1:00 PM a 4:00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70957"/>
                  </a:ext>
                </a:extLst>
              </a:tr>
              <a:tr h="2228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IPS INTERCONSULTAS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5:00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1888"/>
                  </a:ext>
                </a:extLst>
              </a:tr>
              <a:tr h="4508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IPSVIRREY SOLIS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7:20 AM A 11:20 AM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1:00PM A 6:20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91454"/>
                  </a:ext>
                </a:extLst>
              </a:tr>
              <a:tr h="2228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CONFA SAN MARCEL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5:00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37844"/>
                  </a:ext>
                </a:extLst>
              </a:tr>
              <a:tr h="2228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CONFA LA 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5:00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57736"/>
                  </a:ext>
                </a:extLst>
              </a:tr>
              <a:tr h="2228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VIVA 1A CENTRO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4:30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48313"/>
                  </a:ext>
                </a:extLst>
              </a:tr>
              <a:tr h="2228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VIVA 1A LAURELES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4:30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8926"/>
                  </a:ext>
                </a:extLst>
              </a:tr>
              <a:tr h="4409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CENTRO MEDICO AV.SANTANDER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7:00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31859"/>
                  </a:ext>
                </a:extLst>
              </a:tr>
              <a:tr h="4508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UPRESS CALDAS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8:00 AM A 12:00 PM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2:00 PM A 4:00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84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A8755CB-7600-FA43-ACE5-914C605A7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61610"/>
              </p:ext>
            </p:extLst>
          </p:nvPr>
        </p:nvGraphicFramePr>
        <p:xfrm>
          <a:off x="4572000" y="1502782"/>
          <a:ext cx="3105150" cy="313054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806247">
                  <a:extLst>
                    <a:ext uri="{9D8B030D-6E8A-4147-A177-3AD203B41FA5}">
                      <a16:colId xmlns:a16="http://schemas.microsoft.com/office/drawing/2014/main" val="2419509324"/>
                    </a:ext>
                  </a:extLst>
                </a:gridCol>
                <a:gridCol w="1298903">
                  <a:extLst>
                    <a:ext uri="{9D8B030D-6E8A-4147-A177-3AD203B41FA5}">
                      <a16:colId xmlns:a16="http://schemas.microsoft.com/office/drawing/2014/main" val="2413844145"/>
                    </a:ext>
                  </a:extLst>
                </a:gridCol>
              </a:tblGrid>
              <a:tr h="255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IPS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HORARIO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/>
                </a:tc>
                <a:extLst>
                  <a:ext uri="{0D108BD9-81ED-4DB2-BD59-A6C34878D82A}">
                    <a16:rowId xmlns:a16="http://schemas.microsoft.com/office/drawing/2014/main" val="3813106299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IPS UNIVERSITARIA DE CALDAS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7:30 AM A 12:30 PM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1:00 PM A 3:00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6639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MEIDE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7:00 AM A 12:00 PM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1:00 PM  A 4:00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64545"/>
                  </a:ext>
                </a:extLst>
              </a:tr>
              <a:tr h="255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ASSBASALUD CISCO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LUNES A JUEVES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r>
                        <a:rPr lang="es-CO" sz="1100" u="none" strike="noStrike" dirty="0">
                          <a:effectLst/>
                        </a:rPr>
                        <a:t>7:30 AM A 12:00PM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r>
                        <a:rPr lang="es-CO" sz="1100" u="none" strike="noStrike" dirty="0">
                          <a:effectLst/>
                        </a:rPr>
                        <a:t>1:00 PM A 4:30 PM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br>
                        <a:rPr lang="es-CO" sz="1100" u="none" strike="noStrike" dirty="0">
                          <a:effectLst/>
                        </a:rPr>
                      </a:br>
                      <a:r>
                        <a:rPr lang="es-CO" sz="1100" u="none" strike="noStrike" dirty="0">
                          <a:effectLst/>
                        </a:rPr>
                        <a:t>VIERNES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r>
                        <a:rPr lang="es-CO" sz="1100" u="none" strike="noStrike" dirty="0">
                          <a:effectLst/>
                        </a:rPr>
                        <a:t>7:30 AM A 12:00 PM</a:t>
                      </a:r>
                      <a:br>
                        <a:rPr lang="es-CO" sz="1100" u="none" strike="noStrike" dirty="0">
                          <a:effectLst/>
                        </a:rPr>
                      </a:br>
                      <a:r>
                        <a:rPr lang="es-CO" sz="1100" u="none" strike="noStrike" dirty="0">
                          <a:effectLst/>
                        </a:rPr>
                        <a:t>1:00 PM A 3:30 PM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56501"/>
                  </a:ext>
                </a:extLst>
              </a:tr>
              <a:tr h="255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ASSBASALUD ASUNCION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69675"/>
                  </a:ext>
                </a:extLst>
              </a:tr>
              <a:tr h="255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ASSBASALUD SAN JOSE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7651"/>
                  </a:ext>
                </a:extLst>
              </a:tr>
              <a:tr h="255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ASSBASALUD PRADO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02101"/>
                  </a:ext>
                </a:extLst>
              </a:tr>
              <a:tr h="255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ASSBASALUD FATIMA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33220"/>
                  </a:ext>
                </a:extLst>
              </a:tr>
              <a:tr h="5677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ASSBASALUD BOSQUE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556" marR="3556" marT="3556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67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8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F673-A685-5BC6-D45E-BF4AC3E02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39EC8B-4374-F2AF-D25C-54473D2BC572}"/>
              </a:ext>
            </a:extLst>
          </p:cNvPr>
          <p:cNvSpPr txBox="1"/>
          <p:nvPr/>
        </p:nvSpPr>
        <p:spPr>
          <a:xfrm>
            <a:off x="419100" y="527776"/>
            <a:ext cx="340995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E2948-5DA1-B4AC-EC94-647D210FAFB8}"/>
              </a:ext>
            </a:extLst>
          </p:cNvPr>
          <p:cNvSpPr txBox="1"/>
          <p:nvPr/>
        </p:nvSpPr>
        <p:spPr>
          <a:xfrm>
            <a:off x="806462" y="1282996"/>
            <a:ext cx="6681032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*Plan de acción incluyendo acciones obligatorias de circular 012 de 2025.</a:t>
            </a:r>
          </a:p>
          <a:p>
            <a:r>
              <a:rPr lang="es-ES" dirty="0"/>
              <a:t>30 de abril </a:t>
            </a:r>
            <a:r>
              <a:rPr lang="es-ES" dirty="0" err="1"/>
              <a:t>envio</a:t>
            </a:r>
            <a:r>
              <a:rPr lang="es-ES" dirty="0"/>
              <a:t> de los resultados y evidencias del plan de </a:t>
            </a:r>
            <a:r>
              <a:rPr lang="es-ES" dirty="0" err="1"/>
              <a:t>accion</a:t>
            </a:r>
            <a:endParaRPr lang="es-ES" dirty="0"/>
          </a:p>
          <a:p>
            <a:endParaRPr lang="es-ES" dirty="0"/>
          </a:p>
          <a:p>
            <a:r>
              <a:rPr lang="es-ES" dirty="0"/>
              <a:t>*Censo de personal del PAI</a:t>
            </a:r>
          </a:p>
          <a:p>
            <a:endParaRPr lang="es-ES" dirty="0"/>
          </a:p>
          <a:p>
            <a:r>
              <a:rPr lang="es-ES" dirty="0"/>
              <a:t>*Censo de estado vacunal del TH y administrativo de las IPS-EAPB-Organismos de socorro, IE, CDI…….</a:t>
            </a:r>
          </a:p>
          <a:p>
            <a:endParaRPr lang="es-ES" dirty="0"/>
          </a:p>
          <a:p>
            <a:r>
              <a:rPr lang="es-ES" dirty="0"/>
              <a:t>*Obligatoriedad </a:t>
            </a:r>
            <a:r>
              <a:rPr lang="es-ES" dirty="0" err="1"/>
              <a:t>paiweb</a:t>
            </a:r>
            <a:r>
              <a:rPr lang="es-ES" dirty="0"/>
              <a:t>:</a:t>
            </a:r>
          </a:p>
          <a:p>
            <a:r>
              <a:rPr lang="es-ES" dirty="0"/>
              <a:t>Aplicación de dosis</a:t>
            </a:r>
          </a:p>
          <a:p>
            <a:r>
              <a:rPr lang="es-ES" dirty="0"/>
              <a:t>Registro por histórico de antecedente vacunal evidenciado en carnet</a:t>
            </a:r>
          </a:p>
          <a:p>
            <a:endParaRPr lang="es-ES" dirty="0"/>
          </a:p>
          <a:p>
            <a:r>
              <a:rPr lang="es-ES" dirty="0"/>
              <a:t>*Obligatorio reporte diario de dosis aplicadas</a:t>
            </a:r>
          </a:p>
          <a:p>
            <a:endParaRPr lang="es-ES" dirty="0"/>
          </a:p>
          <a:p>
            <a:r>
              <a:rPr lang="es-ES" dirty="0"/>
              <a:t>*Reporte mensual de indicadores</a:t>
            </a:r>
          </a:p>
          <a:p>
            <a:endParaRPr lang="es-ES" dirty="0"/>
          </a:p>
          <a:p>
            <a:r>
              <a:rPr lang="es-ES" dirty="0"/>
              <a:t>*No cobro de vacuna de FA</a:t>
            </a:r>
          </a:p>
        </p:txBody>
      </p:sp>
    </p:spTree>
    <p:extLst>
      <p:ext uri="{BB962C8B-B14F-4D97-AF65-F5344CB8AC3E}">
        <p14:creationId xmlns:p14="http://schemas.microsoft.com/office/powerpoint/2010/main" val="80611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AC8CB-1FC6-51C6-AC1A-BE8A20F6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3EA28C-C307-5D54-775F-9D97F1B39650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FIEBRE AMARILLA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F02354AD-8466-EBEA-A75C-5B2C79E5592A}"/>
              </a:ext>
            </a:extLst>
          </p:cNvPr>
          <p:cNvSpPr txBox="1">
            <a:spLocks/>
          </p:cNvSpPr>
          <p:nvPr/>
        </p:nvSpPr>
        <p:spPr>
          <a:xfrm>
            <a:off x="1843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A839E6-ED01-B711-9ED9-2D119BBCD484}"/>
              </a:ext>
            </a:extLst>
          </p:cNvPr>
          <p:cNvSpPr txBox="1"/>
          <p:nvPr/>
        </p:nvSpPr>
        <p:spPr>
          <a:xfrm>
            <a:off x="4594721" y="2080988"/>
            <a:ext cx="3435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¿Qué es?</a:t>
            </a:r>
          </a:p>
          <a:p>
            <a:pPr algn="ctr"/>
            <a:r>
              <a:rPr lang="es-MX" sz="1600" dirty="0"/>
              <a:t>Es una enfermedad viral aguda, transmitida por la picadura de mosquitos infectados.</a:t>
            </a:r>
            <a:endParaRPr lang="es-MX" sz="16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508FDD-459A-4042-E74F-ABC4C1FBF3FF}"/>
              </a:ext>
            </a:extLst>
          </p:cNvPr>
          <p:cNvSpPr txBox="1"/>
          <p:nvPr/>
        </p:nvSpPr>
        <p:spPr>
          <a:xfrm>
            <a:off x="1583564" y="4526453"/>
            <a:ext cx="597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ESTAMOS EN ALERTA EPIDEMIOLOGICA.</a:t>
            </a:r>
          </a:p>
        </p:txBody>
      </p:sp>
      <p:pic>
        <p:nvPicPr>
          <p:cNvPr id="21" name="Picture 2" descr="FIEBRE AMARILLA | #SEDESInforma FIEBRE AMARILLA Es una enfermedad vírica  aguda, hemorrágica, transmitida por mosquitos infectados. El término &quot; amarilla&quot; alude a la... | By Servicio Departamental de Salud de La Paz |  Facebook">
            <a:extLst>
              <a:ext uri="{FF2B5EF4-FFF2-40B4-BE49-F238E27FC236}">
                <a16:creationId xmlns:a16="http://schemas.microsoft.com/office/drawing/2014/main" id="{F86C2943-BFD5-A79B-ECE7-E9274BF84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1" y="1888953"/>
            <a:ext cx="2948274" cy="165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6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362C-61DE-DFCE-1059-9F0024EE5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A7BFA7-2879-B077-880D-C5E1529CCD03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JORNADAS DE VACUNACION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820537-6F4E-4A0B-67B5-361E38505D81}"/>
              </a:ext>
            </a:extLst>
          </p:cNvPr>
          <p:cNvSpPr txBox="1"/>
          <p:nvPr/>
        </p:nvSpPr>
        <p:spPr>
          <a:xfrm>
            <a:off x="774563" y="1347915"/>
            <a:ext cx="39878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Puntos prioritarios:</a:t>
            </a:r>
          </a:p>
          <a:p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Salida a Neira, Fundadores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Terminal intermunicipal  </a:t>
            </a:r>
            <a:r>
              <a:rPr lang="es-ES" sz="1600" dirty="0" err="1">
                <a:solidFill>
                  <a:schemeClr val="tx1"/>
                </a:solidFill>
              </a:rPr>
              <a:t>fomag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Aeropuerto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Terminal de jeep – </a:t>
            </a:r>
            <a:r>
              <a:rPr lang="es-ES" sz="1600" dirty="0" err="1">
                <a:solidFill>
                  <a:schemeClr val="tx1"/>
                </a:solidFill>
              </a:rPr>
              <a:t>Galeria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IPS consulta externa y hospitalarios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Universidades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Hogares de adulto mayor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Iglesias (semana santa)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Instituciones educativas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Centro comerciales (JNV)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CDI-Hogares</a:t>
            </a:r>
          </a:p>
        </p:txBody>
      </p:sp>
      <p:pic>
        <p:nvPicPr>
          <p:cNvPr id="4" name="Imagen 3" descr="Jornada de vacunación">
            <a:extLst>
              <a:ext uri="{FF2B5EF4-FFF2-40B4-BE49-F238E27FC236}">
                <a16:creationId xmlns:a16="http://schemas.microsoft.com/office/drawing/2014/main" id="{5A3989BD-B99F-941A-50AD-09106334D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13" y="2233629"/>
            <a:ext cx="3054962" cy="11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0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F08B-EAFA-018C-0BFC-550418F7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AA497D7-F721-98B8-8F30-5D15C2598687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ACCIONES DE EBS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 descr="Jornada de vacunación">
            <a:extLst>
              <a:ext uri="{FF2B5EF4-FFF2-40B4-BE49-F238E27FC236}">
                <a16:creationId xmlns:a16="http://schemas.microsoft.com/office/drawing/2014/main" id="{7ADFE40C-EF51-28F9-C68A-CA649A8DB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13" y="1471387"/>
            <a:ext cx="3054962" cy="1100363"/>
          </a:xfrm>
          <a:prstGeom prst="rect">
            <a:avLst/>
          </a:prstGeom>
        </p:spPr>
      </p:pic>
      <p:pic>
        <p:nvPicPr>
          <p:cNvPr id="1026" name="Picture 2" descr="Brigadas casa por casa entregarán cuadernillo informativo de vacunación  antiCOVID">
            <a:extLst>
              <a:ext uri="{FF2B5EF4-FFF2-40B4-BE49-F238E27FC236}">
                <a16:creationId xmlns:a16="http://schemas.microsoft.com/office/drawing/2014/main" id="{F5E3B8CA-9DB5-E22A-44EA-4CF13DBC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27" y="171903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cunadoras llegan casa a casa para inmunizar a la población de Buenaventura">
            <a:extLst>
              <a:ext uri="{FF2B5EF4-FFF2-40B4-BE49-F238E27FC236}">
                <a16:creationId xmlns:a16="http://schemas.microsoft.com/office/drawing/2014/main" id="{A677EA97-81FA-8EE5-38E5-67ADC240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3" y="2863850"/>
            <a:ext cx="30549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1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8AA2-D9A1-F944-BE71-E1C5908FB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78E3C7-DDDC-43E8-9879-628D36D89B3B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SIGNOS Y SINTOMAS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B23DE6-E56F-7475-8F65-16866219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70" b="34860"/>
          <a:stretch/>
        </p:blipFill>
        <p:spPr>
          <a:xfrm>
            <a:off x="1228061" y="1285942"/>
            <a:ext cx="6687878" cy="35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C685-7481-164E-926A-97ADA2DC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B623A1-BA4A-0860-39D7-2C41C2225A1D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TRATAMIENTO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13D1417-A2A0-5B56-FB30-AA94215A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233" b="33902"/>
          <a:stretch/>
        </p:blipFill>
        <p:spPr>
          <a:xfrm>
            <a:off x="1382810" y="1242617"/>
            <a:ext cx="6198203" cy="35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D7CF8-B295-7E10-8C89-CA55215B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1EED1A-0D23-1266-664D-D43AD20EB05D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PREVENCION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2FA4F3-C47E-4976-68F6-D2F6BE5C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36" b="35090"/>
          <a:stretch/>
        </p:blipFill>
        <p:spPr>
          <a:xfrm>
            <a:off x="322003" y="1157681"/>
            <a:ext cx="4036444" cy="25291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69E928-431F-A304-E40F-B31EA82B7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158" b="37002"/>
          <a:stretch/>
        </p:blipFill>
        <p:spPr>
          <a:xfrm>
            <a:off x="4572000" y="2255761"/>
            <a:ext cx="4502463" cy="26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4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AF4E9-F7C3-EC90-EAA8-45386AE3B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3854DA-7AB9-9E8A-3EFC-502898E90C00}"/>
              </a:ext>
            </a:extLst>
          </p:cNvPr>
          <p:cNvSpPr txBox="1"/>
          <p:nvPr/>
        </p:nvSpPr>
        <p:spPr>
          <a:xfrm>
            <a:off x="127000" y="502376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PREVENCION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Vacuna contra la Fiebre Amarilla en Medellín - Centro de Vacunación en  Medellín - Clínica CIC - Consulta Médica Especializada">
            <a:extLst>
              <a:ext uri="{FF2B5EF4-FFF2-40B4-BE49-F238E27FC236}">
                <a16:creationId xmlns:a16="http://schemas.microsoft.com/office/drawing/2014/main" id="{27213CDC-ECEE-0946-C8A6-39B2A72E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0" y="1357099"/>
            <a:ext cx="5762847" cy="3181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ágina 4 | Vectores e ilustraciones de Dengue 3d para descargar gratis |  Freepik">
            <a:extLst>
              <a:ext uri="{FF2B5EF4-FFF2-40B4-BE49-F238E27FC236}">
                <a16:creationId xmlns:a16="http://schemas.microsoft.com/office/drawing/2014/main" id="{67381BC1-38D7-98B7-6CEB-8F90DB26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5" y="1734103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4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38455E4-9FE6-513C-B6D5-E7F80282979E}"/>
              </a:ext>
            </a:extLst>
          </p:cNvPr>
          <p:cNvSpPr txBox="1"/>
          <p:nvPr/>
        </p:nvSpPr>
        <p:spPr>
          <a:xfrm>
            <a:off x="4954774" y="2968787"/>
            <a:ext cx="3285460" cy="9694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900"/>
              </a:spcAft>
              <a:buNone/>
            </a:pPr>
            <a:r>
              <a:rPr lang="es-ES" b="1" dirty="0"/>
              <a:t>Neira</a:t>
            </a:r>
          </a:p>
          <a:p>
            <a:pPr algn="ctr">
              <a:spcAft>
                <a:spcPts val="900"/>
              </a:spcAft>
              <a:buNone/>
            </a:pPr>
            <a:r>
              <a:rPr lang="es-ES" dirty="0">
                <a:effectLst/>
              </a:rPr>
              <a:t>Caso de mortalidad por FA</a:t>
            </a:r>
          </a:p>
          <a:p>
            <a:pPr algn="ctr">
              <a:spcAft>
                <a:spcPts val="900"/>
              </a:spcAft>
              <a:buNone/>
            </a:pPr>
            <a:r>
              <a:rPr lang="es-ES" dirty="0"/>
              <a:t>Brote (1 solo caso)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10AF0A-ABF2-81C7-01C3-E2DB3A800E52}"/>
              </a:ext>
            </a:extLst>
          </p:cNvPr>
          <p:cNvSpPr txBox="1"/>
          <p:nvPr/>
        </p:nvSpPr>
        <p:spPr>
          <a:xfrm>
            <a:off x="4954774" y="1290581"/>
            <a:ext cx="3285460" cy="151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900"/>
              </a:spcAft>
              <a:buNone/>
            </a:pPr>
            <a:r>
              <a:rPr lang="es-ES" b="1" dirty="0"/>
              <a:t>Tolima</a:t>
            </a:r>
            <a:endParaRPr lang="es-ES"/>
          </a:p>
          <a:p>
            <a:pPr algn="ctr">
              <a:spcAft>
                <a:spcPts val="900"/>
              </a:spcAft>
              <a:buNone/>
            </a:pPr>
            <a:r>
              <a:rPr lang="es-ES" dirty="0">
                <a:effectLst/>
              </a:rPr>
              <a:t>Acumula 46 casos y 19 mortalidades, a semana epidemiológica 13.</a:t>
            </a:r>
          </a:p>
          <a:p>
            <a:pPr algn="ctr">
              <a:spcAft>
                <a:spcPts val="900"/>
              </a:spcAft>
              <a:buNone/>
            </a:pPr>
            <a:endParaRPr lang="es-ES" dirty="0"/>
          </a:p>
          <a:p>
            <a:pPr algn="ctr">
              <a:spcAft>
                <a:spcPts val="900"/>
              </a:spcAft>
            </a:pPr>
            <a:r>
              <a:rPr lang="es-ES" dirty="0"/>
              <a:t>C</a:t>
            </a:r>
            <a:r>
              <a:rPr lang="es-ES" dirty="0">
                <a:effectLst/>
              </a:rPr>
              <a:t>aso positivo en Tolima</a:t>
            </a:r>
            <a:r>
              <a:rPr lang="es-ES" dirty="0"/>
              <a:t> cerca a caldas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1A72F9-E5A4-EC98-3354-8E405399B5EC}"/>
              </a:ext>
            </a:extLst>
          </p:cNvPr>
          <p:cNvSpPr txBox="1"/>
          <p:nvPr/>
        </p:nvSpPr>
        <p:spPr>
          <a:xfrm>
            <a:off x="2154865" y="4466121"/>
            <a:ext cx="4481714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es-ES" b="1" dirty="0"/>
              <a:t>Ministro de salud: Mortalidad del 50%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9B307E-692E-6FE8-091E-174386960D27}"/>
              </a:ext>
            </a:extLst>
          </p:cNvPr>
          <p:cNvSpPr txBox="1"/>
          <p:nvPr/>
        </p:nvSpPr>
        <p:spPr>
          <a:xfrm>
            <a:off x="120503" y="1534964"/>
            <a:ext cx="4068725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Entre las semanas epidemiológicas 1 y 12 del año 2025, se han notificado 131 casos confirmados de fiebre amarilla en humanos en cuatro países de la región, con un total de 53 muertes: </a:t>
            </a:r>
            <a:endParaRPr lang="es-E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Bolivia: 1 caso fatal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Brasil: 81 casos, incluyendo 31 muertes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Colombia: 31 casos, incluyendo 13 muertes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Perú: 18 casos, incluyendo 8 muertes </a:t>
            </a:r>
          </a:p>
          <a:p>
            <a:pPr algn="just" rtl="0" fontAlgn="base"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/>
            <a:r>
              <a:rPr lang="es-ES" sz="1050" b="0" i="1" dirty="0">
                <a:solidFill>
                  <a:srgbClr val="000000"/>
                </a:solidFill>
                <a:effectLst/>
                <a:latin typeface="+mj-lt"/>
              </a:rPr>
              <a:t>(Fuente: Organización Panamericana de la Salud. Fiebre amarilla. </a:t>
            </a:r>
            <a:r>
              <a:rPr lang="es-ES" sz="1050" b="0" i="1" u="sng" strike="noStrike" dirty="0">
                <a:solidFill>
                  <a:srgbClr val="467886"/>
                </a:solidFill>
                <a:effectLst/>
                <a:latin typeface="+mj-lt"/>
                <a:hlinkClick r:id="rId4"/>
              </a:rPr>
              <a:t>https://www.paho.org/es/temas/fiebre-amarilla</a:t>
            </a:r>
            <a:r>
              <a:rPr lang="es-ES" sz="1050" b="0" i="1" dirty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es-ES" sz="105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9E4BA4-A4FB-E745-ABAE-7B26720F273C}"/>
              </a:ext>
            </a:extLst>
          </p:cNvPr>
          <p:cNvSpPr txBox="1"/>
          <p:nvPr/>
        </p:nvSpPr>
        <p:spPr>
          <a:xfrm>
            <a:off x="120503" y="652054"/>
            <a:ext cx="3951767" cy="27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1200"/>
              </a:lnSpc>
              <a:buNone/>
            </a:pP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Situación epidemiológica </a:t>
            </a:r>
            <a:endParaRPr lang="es-ES" sz="24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8B859D1D-686C-B2C7-4A11-BAFE2DE6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CF1175E-584C-5B46-6EE7-D0641D29E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82295"/>
              </p:ext>
            </p:extLst>
          </p:nvPr>
        </p:nvGraphicFramePr>
        <p:xfrm>
          <a:off x="302806" y="1283660"/>
          <a:ext cx="6977616" cy="308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AE702C2-C589-4489-DC85-B5A242E8EAC6}"/>
              </a:ext>
            </a:extLst>
          </p:cNvPr>
          <p:cNvSpPr txBox="1"/>
          <p:nvPr/>
        </p:nvSpPr>
        <p:spPr>
          <a:xfrm>
            <a:off x="7424304" y="2454992"/>
            <a:ext cx="143406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/>
              <a:t>Afiliados 2024: </a:t>
            </a:r>
            <a:endParaRPr lang="es-ES"/>
          </a:p>
          <a:p>
            <a:pPr algn="ctr"/>
            <a:r>
              <a:rPr lang="es-ES" dirty="0"/>
              <a:t>3040</a:t>
            </a:r>
          </a:p>
          <a:p>
            <a:pPr algn="ctr"/>
            <a:r>
              <a:rPr lang="es-ES" dirty="0"/>
              <a:t>Cobertura 86%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FB0172-6F60-4596-02E3-6A43D8C40818}"/>
              </a:ext>
            </a:extLst>
          </p:cNvPr>
          <p:cNvSpPr txBox="1"/>
          <p:nvPr/>
        </p:nvSpPr>
        <p:spPr>
          <a:xfrm>
            <a:off x="120503" y="652054"/>
            <a:ext cx="3951767" cy="27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1200"/>
              </a:lnSpc>
              <a:buNone/>
            </a:pP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Coberturas FA</a:t>
            </a:r>
            <a:endParaRPr lang="es-ES" sz="24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9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1EEEC38-CFA6-CB7F-F1C9-B91A6B6B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8C7FD0-CE95-4593-F752-BDBFF9F8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"/>
          <a:stretch/>
        </p:blipFill>
        <p:spPr>
          <a:xfrm>
            <a:off x="1960096" y="1136161"/>
            <a:ext cx="5223807" cy="377741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105E3F-260C-0A6F-2EFD-D1B53BA0C513}"/>
              </a:ext>
            </a:extLst>
          </p:cNvPr>
          <p:cNvSpPr txBox="1"/>
          <p:nvPr/>
        </p:nvSpPr>
        <p:spPr>
          <a:xfrm>
            <a:off x="120503" y="652054"/>
            <a:ext cx="3951767" cy="27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1200"/>
              </a:lnSpc>
              <a:buNone/>
            </a:pPr>
            <a:r>
              <a:rPr lang="es-E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Circular 002 de 2025</a:t>
            </a:r>
            <a:endParaRPr lang="es-ES" sz="24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135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1251</Words>
  <Application>Microsoft Office PowerPoint</Application>
  <PresentationFormat>Presentación en pantalla (16:9)</PresentationFormat>
  <Paragraphs>153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Segoe UI</vt:lpstr>
      <vt:lpstr>Montserrat</vt:lpstr>
      <vt:lpstr>Arial</vt:lpstr>
      <vt:lpstr>Symbol</vt:lpstr>
      <vt:lpstr>Montserrat Black</vt:lpstr>
      <vt:lpstr>Calibri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ACER</cp:lastModifiedBy>
  <cp:revision>230</cp:revision>
  <dcterms:modified xsi:type="dcterms:W3CDTF">2025-04-09T01:58:22Z</dcterms:modified>
</cp:coreProperties>
</file>