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62" r:id="rId3"/>
    <p:sldId id="257" r:id="rId4"/>
    <p:sldId id="263" r:id="rId5"/>
    <p:sldId id="267" r:id="rId6"/>
    <p:sldId id="271" r:id="rId7"/>
    <p:sldId id="258" r:id="rId8"/>
    <p:sldId id="270" r:id="rId9"/>
    <p:sldId id="266" r:id="rId10"/>
    <p:sldId id="261" r:id="rId11"/>
    <p:sldId id="265" r:id="rId12"/>
    <p:sldId id="272" r:id="rId13"/>
    <p:sldId id="273" r:id="rId14"/>
    <p:sldId id="259" r:id="rId15"/>
    <p:sldId id="274" r:id="rId16"/>
    <p:sldId id="269" r:id="rId17"/>
    <p:sldId id="260" r:id="rId18"/>
  </p:sldIdLst>
  <p:sldSz cx="9144000" cy="5143500" type="screen16x9"/>
  <p:notesSz cx="6858000" cy="9144000"/>
  <p:embeddedFontLst>
    <p:embeddedFont>
      <p:font typeface="Montserrat Black" panose="020B0604020202020204" charset="0"/>
      <p:bold r:id="rId20"/>
      <p:boldItalic r:id="rId21"/>
    </p:embeddedFont>
    <p:embeddedFont>
      <p:font typeface="Montserrat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8" y="11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80991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2046eeff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2046eeff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171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7380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426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6194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8951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2046eeffe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2046eeffe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0153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2046eeffe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2046eeffe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5744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2046eeffe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2046eeffe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03627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2046eeffe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2046eeffe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040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1582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6108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7531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5793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5721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8031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2703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137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2986425" y="1869825"/>
            <a:ext cx="4959000" cy="9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7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Espacio para título</a:t>
            </a:r>
            <a:endParaRPr sz="37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13"/>
          <p:cNvSpPr txBox="1"/>
          <p:nvPr/>
        </p:nvSpPr>
        <p:spPr>
          <a:xfrm rot="10800000" flipV="1">
            <a:off x="1179947" y="653328"/>
            <a:ext cx="5073492" cy="17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endParaRPr lang="es-MX" sz="2800" dirty="0">
              <a:solidFill>
                <a:srgbClr val="29C7FF"/>
              </a:solidFill>
              <a:latin typeface="Montserrat Black"/>
              <a:ea typeface="Montserrat Black"/>
              <a:cs typeface="Montserrat Black"/>
            </a:endParaRPr>
          </a:p>
          <a:p>
            <a:pPr algn="ctr"/>
            <a:r>
              <a:rPr lang="es-MX" sz="2800" dirty="0">
                <a:solidFill>
                  <a:srgbClr val="002060"/>
                </a:solidFill>
                <a:latin typeface="Montserrat Black"/>
                <a:ea typeface="Montserrat Black"/>
                <a:cs typeface="Montserrat Black"/>
              </a:rPr>
              <a:t>SECRETARÍA DE SALUD PÚBLICA-PROGRAMA NUTRICION  </a:t>
            </a:r>
          </a:p>
          <a:p>
            <a:pPr algn="ctr"/>
            <a:endParaRPr lang="es-MX" sz="2800" dirty="0">
              <a:solidFill>
                <a:srgbClr val="002060"/>
              </a:solidFill>
              <a:latin typeface="Montserrat Black"/>
              <a:ea typeface="Montserrat Black"/>
              <a:cs typeface="Montserrat Black"/>
            </a:endParaRPr>
          </a:p>
          <a:p>
            <a:pPr algn="ctr"/>
            <a:r>
              <a:rPr lang="es-MX" sz="2800" dirty="0">
                <a:solidFill>
                  <a:srgbClr val="29C7FF"/>
                </a:solidFill>
                <a:latin typeface="Montserrat Black"/>
                <a:ea typeface="Montserrat Black"/>
                <a:cs typeface="Montserrat Black"/>
              </a:rPr>
              <a:t>PLAN DE INTERVENCION COLECTIVA 2025</a:t>
            </a:r>
          </a:p>
          <a:p>
            <a:pPr algn="ctr"/>
            <a:endParaRPr lang="es-MX" sz="2800" dirty="0">
              <a:solidFill>
                <a:srgbClr val="002060"/>
              </a:solidFill>
              <a:latin typeface="Montserrat Black"/>
              <a:ea typeface="Montserrat Black"/>
              <a:cs typeface="Montserrat Black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3192538" y="4127725"/>
            <a:ext cx="2758927" cy="67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2" descr="habitos-saludables">
            <a:extLst>
              <a:ext uri="{FF2B5EF4-FFF2-40B4-BE49-F238E27FC236}">
                <a16:creationId xmlns:a16="http://schemas.microsoft.com/office/drawing/2014/main" xmlns="" id="{B879F6EE-EB17-48F0-B6A2-F61EE24C86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4" descr="habitos-saludables">
            <a:extLst>
              <a:ext uri="{FF2B5EF4-FFF2-40B4-BE49-F238E27FC236}">
                <a16:creationId xmlns:a16="http://schemas.microsoft.com/office/drawing/2014/main" xmlns="" id="{24DC1CAB-502E-4E20-BA2E-7663B7D960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A2780CAA-42D5-4D81-B4BC-0654961EB0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7575" y="1756342"/>
            <a:ext cx="2637066" cy="132601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031510F-886B-49F8-9A9E-E9504F6ABC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084" y="267874"/>
            <a:ext cx="1061149" cy="944194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xmlns="" id="{9FD73D2F-176C-4D73-9E78-73CCCC4A9B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922663"/>
              </p:ext>
            </p:extLst>
          </p:nvPr>
        </p:nvGraphicFramePr>
        <p:xfrm>
          <a:off x="1127956" y="1529456"/>
          <a:ext cx="6815894" cy="1128235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tx2"/>
                  </a:outerShdw>
                </a:effectLst>
                <a:tableStyleId>{5C22544A-7EE6-4342-B048-85BDC9FD1C3A}</a:tableStyleId>
              </a:tblPr>
              <a:tblGrid>
                <a:gridCol w="1548031">
                  <a:extLst>
                    <a:ext uri="{9D8B030D-6E8A-4147-A177-3AD203B41FA5}">
                      <a16:colId xmlns:a16="http://schemas.microsoft.com/office/drawing/2014/main" xmlns="" val="543043016"/>
                    </a:ext>
                  </a:extLst>
                </a:gridCol>
                <a:gridCol w="5267863">
                  <a:extLst>
                    <a:ext uri="{9D8B030D-6E8A-4147-A177-3AD203B41FA5}">
                      <a16:colId xmlns:a16="http://schemas.microsoft.com/office/drawing/2014/main" xmlns="" val="680584513"/>
                    </a:ext>
                  </a:extLst>
                </a:gridCol>
              </a:tblGrid>
              <a:tr h="34307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u="none" strike="noStrike" dirty="0">
                          <a:effectLst/>
                          <a:latin typeface="Montserrat Black" panose="00000A00000000000000" pitchFamily="2" charset="0"/>
                        </a:rPr>
                        <a:t>ESTRATEGIA 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 Black" panose="00000A00000000000000" pitchFamily="2" charset="0"/>
                      </a:endParaRPr>
                    </a:p>
                  </a:txBody>
                  <a:tcPr marL="2299" marR="2299" marT="229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u="none" strike="noStrike" dirty="0">
                          <a:effectLst/>
                          <a:latin typeface="Montserrat Black" panose="00000A00000000000000" pitchFamily="2" charset="0"/>
                        </a:rPr>
                        <a:t>EL PODER ALIMENTARIO Y BIENESTAR MENTAL DE LAS HUERTAS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 Black" panose="00000A00000000000000" pitchFamily="2" charset="0"/>
                      </a:endParaRPr>
                    </a:p>
                  </a:txBody>
                  <a:tcPr marL="2299" marR="2299" marT="2299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7541082"/>
                  </a:ext>
                </a:extLst>
              </a:tr>
              <a:tr h="34471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>
                          <a:effectLst/>
                          <a:latin typeface="Montserrat Black" panose="00000A00000000000000" pitchFamily="2" charset="0"/>
                        </a:rPr>
                        <a:t>META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Montserrat Black" panose="00000A00000000000000" pitchFamily="2" charset="0"/>
                      </a:endParaRPr>
                    </a:p>
                  </a:txBody>
                  <a:tcPr marL="2299" marR="2299" marT="229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  <a:latin typeface="Montserrat Black" panose="00000A00000000000000" pitchFamily="2" charset="0"/>
                        </a:rPr>
                        <a:t>25 HUERTAS ESCOLARES EXISTENTES INTERVENIDAS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 Black" panose="00000A00000000000000" pitchFamily="2" charset="0"/>
                      </a:endParaRPr>
                    </a:p>
                  </a:txBody>
                  <a:tcPr marL="2299" marR="2299" marT="2299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5760573"/>
                  </a:ext>
                </a:extLst>
              </a:tr>
              <a:tr h="35450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>
                          <a:effectLst/>
                          <a:latin typeface="Montserrat Black" panose="00000A00000000000000" pitchFamily="2" charset="0"/>
                        </a:rPr>
                        <a:t>CURSO DE VIDA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Montserrat Black" panose="00000A00000000000000" pitchFamily="2" charset="0"/>
                      </a:endParaRPr>
                    </a:p>
                  </a:txBody>
                  <a:tcPr marL="2299" marR="2299" marT="229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  <a:latin typeface="Montserrat Black" panose="00000A00000000000000" pitchFamily="2" charset="0"/>
                        </a:rPr>
                        <a:t>INFANCIA-ADOLESCENCIA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 Black" panose="00000A00000000000000" pitchFamily="2" charset="0"/>
                      </a:endParaRPr>
                    </a:p>
                  </a:txBody>
                  <a:tcPr marL="2299" marR="2299" marT="2299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304385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85CD8AE7-2A95-4450-AF01-170C3CEF427B}"/>
              </a:ext>
            </a:extLst>
          </p:cNvPr>
          <p:cNvSpPr/>
          <p:nvPr/>
        </p:nvSpPr>
        <p:spPr>
          <a:xfrm>
            <a:off x="650805" y="442889"/>
            <a:ext cx="2832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latin typeface="Montserrat Black"/>
                <a:ea typeface="Montserrat Black"/>
                <a:cs typeface="Montserrat Black"/>
              </a:rPr>
              <a:t>PROGRAMAS </a:t>
            </a:r>
            <a:endParaRPr lang="es-CO" sz="2800" b="1" dirty="0">
              <a:solidFill>
                <a:schemeClr val="bg1"/>
              </a:solidFill>
              <a:latin typeface="Montserrat Black"/>
              <a:ea typeface="Montserrat Black"/>
              <a:cs typeface="Montserrat Black"/>
            </a:endParaRPr>
          </a:p>
        </p:txBody>
      </p:sp>
      <p:pic>
        <p:nvPicPr>
          <p:cNvPr id="1026" name="Picture 2" descr="Huerta escolar del Instituto Latinoamericano, de Manizales, reforzará el  PAE de más de 200 estudiantes de primaria - Centro de Información">
            <a:extLst>
              <a:ext uri="{FF2B5EF4-FFF2-40B4-BE49-F238E27FC236}">
                <a16:creationId xmlns:a16="http://schemas.microsoft.com/office/drawing/2014/main" xmlns="" id="{C8702E04-22AF-4E05-B549-BDAA940E8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2761570"/>
            <a:ext cx="2619375" cy="174307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690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150075" y="4359550"/>
            <a:ext cx="2581100" cy="6314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99F79C2E-532E-40E7-8109-B98E599BDD8A}"/>
              </a:ext>
            </a:extLst>
          </p:cNvPr>
          <p:cNvSpPr txBox="1"/>
          <p:nvPr/>
        </p:nvSpPr>
        <p:spPr>
          <a:xfrm>
            <a:off x="1787979" y="197082"/>
            <a:ext cx="53231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s-ES" sz="2000" b="1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Montserrat Black" panose="00000A00000000000000" pitchFamily="2" charset="0"/>
              </a:rPr>
              <a:t>4. </a:t>
            </a:r>
            <a:r>
              <a:rPr lang="es-ES" sz="2000" b="1" u="none" strike="noStrike" dirty="0">
                <a:solidFill>
                  <a:schemeClr val="bg1"/>
                </a:solidFill>
                <a:effectLst/>
                <a:latin typeface="Montserrat Black" panose="00000A00000000000000" pitchFamily="2" charset="0"/>
              </a:rPr>
              <a:t>EL PODER ALIMENTARIO Y BIENESTAR MENTAL DE LAS HUERTAS (Escolar)</a:t>
            </a:r>
            <a:endParaRPr lang="es-ES" sz="2000" b="1" i="0" u="none" strike="noStrike" dirty="0">
              <a:solidFill>
                <a:schemeClr val="bg1"/>
              </a:solidFill>
              <a:effectLst/>
              <a:latin typeface="Montserrat Black" panose="00000A00000000000000" pitchFamily="2" charset="0"/>
            </a:endParaRPr>
          </a:p>
          <a:p>
            <a:pPr algn="ctr" fontAlgn="ctr"/>
            <a:endParaRPr lang="es-ES" sz="2000" b="1" i="0" u="none" strike="noStrike" dirty="0">
              <a:solidFill>
                <a:schemeClr val="bg1"/>
              </a:solidFill>
              <a:effectLst/>
              <a:latin typeface="Montserrat Black" panose="00000A00000000000000" pitchFamily="2" charset="0"/>
            </a:endParaRPr>
          </a:p>
        </p:txBody>
      </p:sp>
      <p:pic>
        <p:nvPicPr>
          <p:cNvPr id="5122" name="Picture 2" descr="Huertos escolares: Educando a la generación de defensores del planeta -  ZeroEmissionsObjective">
            <a:extLst>
              <a:ext uri="{FF2B5EF4-FFF2-40B4-BE49-F238E27FC236}">
                <a16:creationId xmlns:a16="http://schemas.microsoft.com/office/drawing/2014/main" xmlns="" id="{6C16BB64-202E-4EBB-B276-8817DECAA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50" y="1786919"/>
            <a:ext cx="1988774" cy="132343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09E0B6C9-5415-4F4E-89D8-EA07E3A3B9DF}"/>
              </a:ext>
            </a:extLst>
          </p:cNvPr>
          <p:cNvSpPr txBox="1"/>
          <p:nvPr/>
        </p:nvSpPr>
        <p:spPr>
          <a:xfrm>
            <a:off x="1208314" y="1125200"/>
            <a:ext cx="672737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0" i="0" u="none" strike="noStrike" dirty="0">
                <a:solidFill>
                  <a:schemeClr val="bg1"/>
                </a:solidFill>
                <a:effectLst/>
                <a:latin typeface="Montserrat Black" panose="00000A00000000000000" pitchFamily="2" charset="0"/>
              </a:rPr>
              <a:t/>
            </a:r>
            <a:br>
              <a:rPr lang="es-ES" sz="1400" b="0" i="0" u="none" strike="noStrike" dirty="0">
                <a:solidFill>
                  <a:schemeClr val="bg1"/>
                </a:solidFill>
                <a:effectLst/>
                <a:latin typeface="Montserrat Black" panose="00000A00000000000000" pitchFamily="2" charset="0"/>
              </a:rPr>
            </a:br>
            <a:r>
              <a:rPr lang="es-ES" sz="14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Montserrat Black" panose="00000A00000000000000" pitchFamily="2" charset="0"/>
              </a:rPr>
              <a:t>-</a:t>
            </a:r>
            <a:r>
              <a:rPr lang="es-CO" sz="1600" dirty="0">
                <a:solidFill>
                  <a:schemeClr val="bg1"/>
                </a:solidFill>
                <a:latin typeface="Montserrat Black" panose="00000A00000000000000" pitchFamily="2" charset="0"/>
              </a:rPr>
              <a:t>Sensibilizar la importancia de la huerta en la contribución a la seguridad alimentaria y nutricional.</a:t>
            </a:r>
          </a:p>
          <a:p>
            <a:r>
              <a:rPr lang="es-ES" sz="1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/>
            </a:r>
            <a:br>
              <a:rPr lang="es-ES" sz="1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s-ES" sz="1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/>
            </a:r>
            <a:br>
              <a:rPr lang="es-ES" sz="1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9D2C814B-292C-491F-A5EA-356BBE3EA0A8}"/>
              </a:ext>
            </a:extLst>
          </p:cNvPr>
          <p:cNvSpPr txBox="1"/>
          <p:nvPr/>
        </p:nvSpPr>
        <p:spPr>
          <a:xfrm>
            <a:off x="662975" y="1965471"/>
            <a:ext cx="6185411" cy="183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>
                <a:solidFill>
                  <a:schemeClr val="accent1">
                    <a:lumMod val="75000"/>
                  </a:schemeClr>
                </a:solidFill>
                <a:latin typeface="Montserrat Black" panose="00000A00000000000000" pitchFamily="2" charset="0"/>
              </a:rPr>
              <a:t>SESIONES:                                                                                                                              </a:t>
            </a:r>
            <a:r>
              <a:rPr lang="es-CO" sz="1100" dirty="0">
                <a:solidFill>
                  <a:schemeClr val="bg1"/>
                </a:solidFill>
                <a:latin typeface="Montserrat Black" panose="00000A00000000000000" pitchFamily="2" charset="0"/>
              </a:rPr>
              <a:t>-HUERTA</a:t>
            </a:r>
          </a:p>
          <a:p>
            <a:r>
              <a:rPr lang="es-CO" sz="1100" dirty="0">
                <a:solidFill>
                  <a:schemeClr val="bg1"/>
                </a:solidFill>
                <a:latin typeface="Montserrat Black" panose="00000A00000000000000" pitchFamily="2" charset="0"/>
              </a:rPr>
              <a:t>-HUERTA EXISTENTE</a:t>
            </a:r>
          </a:p>
          <a:p>
            <a:r>
              <a:rPr lang="es-CO" sz="1100" dirty="0">
                <a:solidFill>
                  <a:schemeClr val="bg1"/>
                </a:solidFill>
                <a:latin typeface="Montserrat Black" panose="00000A00000000000000" pitchFamily="2" charset="0"/>
              </a:rPr>
              <a:t>-SEMBRANDO LA HUERTA</a:t>
            </a:r>
          </a:p>
          <a:p>
            <a:r>
              <a:rPr lang="es-CO" sz="1100" dirty="0">
                <a:solidFill>
                  <a:schemeClr val="bg1"/>
                </a:solidFill>
                <a:latin typeface="Montserrat Black" panose="00000A00000000000000" pitchFamily="2" charset="0"/>
              </a:rPr>
              <a:t>-</a:t>
            </a:r>
            <a:r>
              <a:rPr lang="es-ES" sz="1100" dirty="0">
                <a:solidFill>
                  <a:schemeClr val="bg1"/>
                </a:solidFill>
                <a:latin typeface="Montserrat Black" panose="00000A00000000000000" pitchFamily="2" charset="0"/>
              </a:rPr>
              <a:t>SEGUIMIENTO A LA SIEMBRA Y LIMPIEZA DE LA HUERTA Y SUS ENEMIGOS</a:t>
            </a:r>
            <a:endParaRPr lang="es-CO" sz="1100" dirty="0">
              <a:solidFill>
                <a:schemeClr val="bg1"/>
              </a:solidFill>
              <a:latin typeface="Montserrat Black" panose="00000A00000000000000" pitchFamily="2" charset="0"/>
            </a:endParaRPr>
          </a:p>
          <a:p>
            <a:r>
              <a:rPr lang="es-CO" sz="1100" dirty="0">
                <a:solidFill>
                  <a:schemeClr val="bg1"/>
                </a:solidFill>
                <a:latin typeface="Montserrat Black" panose="00000A00000000000000" pitchFamily="2" charset="0"/>
              </a:rPr>
              <a:t>-PREPARANDO EL ABONO</a:t>
            </a:r>
          </a:p>
          <a:p>
            <a:r>
              <a:rPr lang="es-CO" sz="1100" dirty="0">
                <a:solidFill>
                  <a:schemeClr val="bg1"/>
                </a:solidFill>
                <a:latin typeface="Montserrat Black" panose="00000A00000000000000" pitchFamily="2" charset="0"/>
              </a:rPr>
              <a:t>-</a:t>
            </a:r>
            <a:r>
              <a:rPr lang="es-ES" sz="1100" dirty="0">
                <a:solidFill>
                  <a:schemeClr val="bg1"/>
                </a:solidFill>
                <a:latin typeface="Montserrat Black" panose="00000A00000000000000" pitchFamily="2" charset="0"/>
              </a:rPr>
              <a:t>EL ABONO DE LA TIERRA</a:t>
            </a:r>
            <a:endParaRPr lang="es-CO" sz="1100" dirty="0">
              <a:solidFill>
                <a:schemeClr val="bg1"/>
              </a:solidFill>
              <a:latin typeface="Montserrat Black" panose="00000A00000000000000" pitchFamily="2" charset="0"/>
            </a:endParaRPr>
          </a:p>
          <a:p>
            <a:r>
              <a:rPr lang="es-CO" sz="1100" dirty="0">
                <a:solidFill>
                  <a:schemeClr val="bg1"/>
                </a:solidFill>
                <a:latin typeface="Montserrat Black" panose="00000A00000000000000" pitchFamily="2" charset="0"/>
              </a:rPr>
              <a:t>-</a:t>
            </a:r>
            <a:r>
              <a:rPr lang="es-ES" sz="1100" dirty="0">
                <a:solidFill>
                  <a:schemeClr val="bg1"/>
                </a:solidFill>
                <a:latin typeface="Montserrat Black" panose="00000A00000000000000" pitchFamily="2" charset="0"/>
              </a:rPr>
              <a:t>COSECHA Y SIEMBRA DE NUEVOS ALIMENTOS</a:t>
            </a:r>
            <a:endParaRPr lang="es-CO" sz="1100" dirty="0">
              <a:solidFill>
                <a:schemeClr val="bg1"/>
              </a:solidFill>
              <a:latin typeface="Montserrat Black" panose="00000A00000000000000" pitchFamily="2" charset="0"/>
            </a:endParaRPr>
          </a:p>
          <a:p>
            <a:r>
              <a:rPr lang="es-CO" sz="1100" dirty="0">
                <a:solidFill>
                  <a:schemeClr val="bg1"/>
                </a:solidFill>
                <a:latin typeface="Montserrat Black" panose="00000A00000000000000" pitchFamily="2" charset="0"/>
              </a:rPr>
              <a:t>-</a:t>
            </a:r>
            <a:r>
              <a:rPr lang="es-ES" sz="1100" dirty="0">
                <a:solidFill>
                  <a:schemeClr val="bg1"/>
                </a:solidFill>
                <a:latin typeface="Montserrat Black" panose="00000A00000000000000" pitchFamily="2" charset="0"/>
              </a:rPr>
              <a:t>UTILIZACIÓN DE LOS PRODUCTOS DE LA HUERTA</a:t>
            </a:r>
            <a:endParaRPr lang="es-CO" sz="1100" dirty="0">
              <a:solidFill>
                <a:schemeClr val="bg1"/>
              </a:solidFill>
              <a:latin typeface="Montserrat Black" panose="00000A00000000000000" pitchFamily="2" charset="0"/>
            </a:endParaRPr>
          </a:p>
          <a:p>
            <a:r>
              <a:rPr lang="es-CO" sz="1100" dirty="0">
                <a:solidFill>
                  <a:schemeClr val="bg1"/>
                </a:solidFill>
                <a:latin typeface="Montserrat Black" panose="00000A00000000000000" pitchFamily="2" charset="0"/>
              </a:rPr>
              <a:t>-</a:t>
            </a:r>
            <a:r>
              <a:rPr lang="es-ES" sz="1100" dirty="0">
                <a:solidFill>
                  <a:schemeClr val="bg1"/>
                </a:solidFill>
                <a:latin typeface="Montserrat Black" panose="00000A00000000000000" pitchFamily="2" charset="0"/>
              </a:rPr>
              <a:t>CONOCIENDO Y PREPARANDO MIS ALIMENTOS</a:t>
            </a:r>
            <a:endParaRPr lang="es-CO" sz="1100" dirty="0">
              <a:solidFill>
                <a:schemeClr val="bg1"/>
              </a:solidFill>
              <a:latin typeface="Montserrat Black" panose="00000A00000000000000" pitchFamily="2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A6ED0CBF-6255-451D-8264-D3D97CC6A1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2706" y="3423199"/>
            <a:ext cx="1824037" cy="121381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0AE4E173-5A7F-4BDF-85C6-B82DAED13A14}"/>
              </a:ext>
            </a:extLst>
          </p:cNvPr>
          <p:cNvSpPr/>
          <p:nvPr/>
        </p:nvSpPr>
        <p:spPr>
          <a:xfrm>
            <a:off x="2859750" y="3796742"/>
            <a:ext cx="195438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29C7FF"/>
                </a:solidFill>
                <a:latin typeface="Montserrat Black"/>
              </a:rPr>
              <a:t>RESPONSABLE:</a:t>
            </a:r>
            <a:endParaRPr lang="es-CO" dirty="0">
              <a:solidFill>
                <a:srgbClr val="29C7FF"/>
              </a:solidFill>
            </a:endParaRPr>
          </a:p>
          <a:p>
            <a:pPr marL="171450" indent="-171450" algn="just">
              <a:buClr>
                <a:srgbClr val="29C7FF"/>
              </a:buClr>
              <a:buFont typeface="Courier New" panose="02070309020205020404" pitchFamily="49" charset="0"/>
              <a:buChar char="o"/>
            </a:pPr>
            <a:r>
              <a:rPr lang="es-CO" sz="1200" dirty="0">
                <a:solidFill>
                  <a:schemeClr val="bg1"/>
                </a:solidFill>
                <a:latin typeface="Montserrat Black"/>
                <a:ea typeface="Montserrat Black"/>
                <a:cs typeface="Montserrat Black"/>
              </a:rPr>
              <a:t>Nutricionista, Ingeniero Agrónomo.</a:t>
            </a:r>
          </a:p>
        </p:txBody>
      </p:sp>
    </p:spTree>
    <p:extLst>
      <p:ext uri="{BB962C8B-B14F-4D97-AF65-F5344CB8AC3E}">
        <p14:creationId xmlns:p14="http://schemas.microsoft.com/office/powerpoint/2010/main" val="2941592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xmlns="" id="{9FD73D2F-176C-4D73-9E78-73CCCC4A9B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912505"/>
              </p:ext>
            </p:extLst>
          </p:nvPr>
        </p:nvGraphicFramePr>
        <p:xfrm>
          <a:off x="1127956" y="1529456"/>
          <a:ext cx="6391727" cy="1251653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tx2"/>
                  </a:outerShdw>
                </a:effectLst>
                <a:tableStyleId>{5C22544A-7EE6-4342-B048-85BDC9FD1C3A}</a:tableStyleId>
              </a:tblPr>
              <a:tblGrid>
                <a:gridCol w="1451694">
                  <a:extLst>
                    <a:ext uri="{9D8B030D-6E8A-4147-A177-3AD203B41FA5}">
                      <a16:colId xmlns:a16="http://schemas.microsoft.com/office/drawing/2014/main" xmlns="" val="543043016"/>
                    </a:ext>
                  </a:extLst>
                </a:gridCol>
                <a:gridCol w="4940033">
                  <a:extLst>
                    <a:ext uri="{9D8B030D-6E8A-4147-A177-3AD203B41FA5}">
                      <a16:colId xmlns:a16="http://schemas.microsoft.com/office/drawing/2014/main" xmlns="" val="680584513"/>
                    </a:ext>
                  </a:extLst>
                </a:gridCol>
              </a:tblGrid>
              <a:tr h="55243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u="none" strike="noStrike" dirty="0">
                          <a:effectLst/>
                          <a:latin typeface="Montserrat Black" panose="00000A00000000000000" pitchFamily="2" charset="0"/>
                        </a:rPr>
                        <a:t>ESTRATEGIA 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Montserrat Black" panose="00000A00000000000000" pitchFamily="2" charset="0"/>
                      </a:endParaRPr>
                    </a:p>
                  </a:txBody>
                  <a:tcPr marL="2299" marR="2299" marT="229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 Black" panose="00000A00000000000000" pitchFamily="2" charset="0"/>
                        </a:rPr>
                        <a:t>EL PODER ALIMENTARIO Y BIENESTAR MENTAL DE LAS HUERTAS.</a:t>
                      </a:r>
                    </a:p>
                  </a:txBody>
                  <a:tcPr marL="2299" marR="2299" marT="229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7541082"/>
                  </a:ext>
                </a:extLst>
              </a:tr>
              <a:tr h="34471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dirty="0">
                          <a:effectLst/>
                          <a:latin typeface="Montserrat Black" panose="00000A00000000000000" pitchFamily="2" charset="0"/>
                        </a:rPr>
                        <a:t>META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Montserrat Black" panose="00000A00000000000000" pitchFamily="2" charset="0"/>
                      </a:endParaRPr>
                    </a:p>
                  </a:txBody>
                  <a:tcPr marL="2299" marR="2299" marT="229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Black" panose="00000A00000000000000" pitchFamily="2" charset="0"/>
                        </a:rPr>
                        <a:t>36 HUERTAS FAMILIARES DESARROLLADAS</a:t>
                      </a:r>
                    </a:p>
                  </a:txBody>
                  <a:tcPr marL="2299" marR="2299" marT="229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5760573"/>
                  </a:ext>
                </a:extLst>
              </a:tr>
              <a:tr h="35450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  <a:latin typeface="Montserrat Black" panose="00000A00000000000000" pitchFamily="2" charset="0"/>
                        </a:rPr>
                        <a:t>CURSO DE VIDA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Montserrat Black" panose="00000A00000000000000" pitchFamily="2" charset="0"/>
                      </a:endParaRPr>
                    </a:p>
                  </a:txBody>
                  <a:tcPr marL="2299" marR="2299" marT="229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Black" panose="00000A00000000000000" pitchFamily="2" charset="0"/>
                        </a:rPr>
                        <a:t>JUVENTUD - ADULTEZ - VEJEZ</a:t>
                      </a:r>
                    </a:p>
                  </a:txBody>
                  <a:tcPr marL="2299" marR="2299" marT="229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304385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85CD8AE7-2A95-4450-AF01-170C3CEF427B}"/>
              </a:ext>
            </a:extLst>
          </p:cNvPr>
          <p:cNvSpPr/>
          <p:nvPr/>
        </p:nvSpPr>
        <p:spPr>
          <a:xfrm>
            <a:off x="650805" y="442889"/>
            <a:ext cx="2832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latin typeface="Montserrat Black"/>
                <a:ea typeface="Montserrat Black"/>
                <a:cs typeface="Montserrat Black"/>
              </a:rPr>
              <a:t>PROGRAMAS </a:t>
            </a:r>
            <a:endParaRPr lang="es-CO" sz="2800" b="1" dirty="0">
              <a:solidFill>
                <a:schemeClr val="bg1"/>
              </a:solidFill>
              <a:latin typeface="Montserrat Black"/>
              <a:ea typeface="Montserrat Black"/>
              <a:cs typeface="Montserrat Black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9FF8BD7-DCDE-47CD-834C-B3C65C6433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7444" y="3037050"/>
            <a:ext cx="2952750" cy="155257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24983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150075" y="4359550"/>
            <a:ext cx="2581100" cy="6314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99F79C2E-532E-40E7-8109-B98E599BDD8A}"/>
              </a:ext>
            </a:extLst>
          </p:cNvPr>
          <p:cNvSpPr txBox="1"/>
          <p:nvPr/>
        </p:nvSpPr>
        <p:spPr>
          <a:xfrm>
            <a:off x="1787979" y="197082"/>
            <a:ext cx="53231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s-ES" sz="2000" b="1" dirty="0">
                <a:solidFill>
                  <a:schemeClr val="accent1">
                    <a:lumMod val="75000"/>
                  </a:schemeClr>
                </a:solidFill>
                <a:latin typeface="Montserrat Black" panose="00000A00000000000000" pitchFamily="2" charset="0"/>
              </a:rPr>
              <a:t>5</a:t>
            </a:r>
            <a:r>
              <a:rPr lang="es-ES" sz="2000" b="1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Montserrat Black" panose="00000A00000000000000" pitchFamily="2" charset="0"/>
              </a:rPr>
              <a:t>. </a:t>
            </a:r>
            <a:r>
              <a:rPr lang="es-ES" sz="2000" b="1" u="none" strike="noStrike" dirty="0">
                <a:solidFill>
                  <a:schemeClr val="bg1"/>
                </a:solidFill>
                <a:effectLst/>
                <a:latin typeface="Montserrat Black" panose="00000A00000000000000" pitchFamily="2" charset="0"/>
              </a:rPr>
              <a:t>EL PODER ALIMENTARIO Y BIENESTAR MENTAL DE LAS HUERTAS (Familiar)</a:t>
            </a:r>
            <a:endParaRPr lang="es-ES" sz="2000" b="1" i="0" u="none" strike="noStrike" dirty="0">
              <a:solidFill>
                <a:schemeClr val="bg1"/>
              </a:solidFill>
              <a:effectLst/>
              <a:latin typeface="Montserrat Black" panose="00000A00000000000000" pitchFamily="2" charset="0"/>
            </a:endParaRPr>
          </a:p>
          <a:p>
            <a:pPr algn="ctr" fontAlgn="ctr"/>
            <a:endParaRPr lang="es-ES" sz="2000" b="1" i="0" u="none" strike="noStrike" dirty="0">
              <a:solidFill>
                <a:schemeClr val="bg1"/>
              </a:solidFill>
              <a:effectLst/>
              <a:latin typeface="Montserrat Black" panose="00000A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09E0B6C9-5415-4F4E-89D8-EA07E3A3B9DF}"/>
              </a:ext>
            </a:extLst>
          </p:cNvPr>
          <p:cNvSpPr txBox="1"/>
          <p:nvPr/>
        </p:nvSpPr>
        <p:spPr>
          <a:xfrm>
            <a:off x="1208314" y="1125200"/>
            <a:ext cx="6727371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0" i="0" u="none" strike="noStrike" dirty="0">
                <a:solidFill>
                  <a:schemeClr val="bg1"/>
                </a:solidFill>
                <a:effectLst/>
                <a:latin typeface="Montserrat Black" panose="00000A00000000000000" pitchFamily="2" charset="0"/>
              </a:rPr>
              <a:t/>
            </a:r>
            <a:br>
              <a:rPr lang="es-ES" sz="1400" b="0" i="0" u="none" strike="noStrike" dirty="0">
                <a:solidFill>
                  <a:schemeClr val="bg1"/>
                </a:solidFill>
                <a:effectLst/>
                <a:latin typeface="Montserrat Black" panose="00000A00000000000000" pitchFamily="2" charset="0"/>
              </a:rPr>
            </a:br>
            <a:r>
              <a:rPr lang="es-ES" sz="14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Montserrat Black" panose="00000A00000000000000" pitchFamily="2" charset="0"/>
              </a:rPr>
              <a:t>-</a:t>
            </a:r>
            <a:r>
              <a:rPr lang="es-ES" sz="1600" dirty="0">
                <a:solidFill>
                  <a:schemeClr val="bg1"/>
                </a:solidFill>
                <a:latin typeface="Montserrat Black" panose="00000A00000000000000" pitchFamily="2" charset="0"/>
              </a:rPr>
              <a:t>Sensibilizar la importancia de la huerta en la contribución a la seguridad alimentaria y nutricional en el hogar.</a:t>
            </a:r>
            <a:r>
              <a:rPr lang="es-ES" sz="1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/>
            </a:r>
            <a:br>
              <a:rPr lang="es-ES" sz="1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s-ES" sz="1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/>
            </a:r>
            <a:br>
              <a:rPr lang="es-ES" sz="1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9D2C814B-292C-491F-A5EA-356BBE3EA0A8}"/>
              </a:ext>
            </a:extLst>
          </p:cNvPr>
          <p:cNvSpPr txBox="1"/>
          <p:nvPr/>
        </p:nvSpPr>
        <p:spPr>
          <a:xfrm>
            <a:off x="662975" y="1965471"/>
            <a:ext cx="6185411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>
                <a:solidFill>
                  <a:schemeClr val="accent1">
                    <a:lumMod val="75000"/>
                  </a:schemeClr>
                </a:solidFill>
                <a:latin typeface="Montserrat Black" panose="00000A00000000000000" pitchFamily="2" charset="0"/>
              </a:rPr>
              <a:t>SESIONES:                                                                                                                              </a:t>
            </a:r>
            <a:r>
              <a:rPr lang="es-CO" sz="1100" dirty="0">
                <a:solidFill>
                  <a:schemeClr val="bg1"/>
                </a:solidFill>
                <a:latin typeface="Montserrat Black" panose="00000A00000000000000" pitchFamily="2" charset="0"/>
              </a:rPr>
              <a:t>-HUERTA EN EL HOGAR.</a:t>
            </a:r>
          </a:p>
          <a:p>
            <a:r>
              <a:rPr lang="es-CO" sz="1100" dirty="0">
                <a:solidFill>
                  <a:schemeClr val="bg1"/>
                </a:solidFill>
                <a:latin typeface="Montserrat Black" panose="00000A00000000000000" pitchFamily="2" charset="0"/>
              </a:rPr>
              <a:t>-CONSTRUCCIOON DE LA HUERTA.</a:t>
            </a:r>
          </a:p>
          <a:p>
            <a:r>
              <a:rPr lang="es-CO" sz="1100" dirty="0">
                <a:solidFill>
                  <a:schemeClr val="bg1"/>
                </a:solidFill>
                <a:latin typeface="Montserrat Black" panose="00000A00000000000000" pitchFamily="2" charset="0"/>
              </a:rPr>
              <a:t>-SEMBRANDO LA HUERTA.</a:t>
            </a:r>
          </a:p>
          <a:p>
            <a:r>
              <a:rPr lang="es-CO" sz="1100" dirty="0">
                <a:solidFill>
                  <a:schemeClr val="bg1"/>
                </a:solidFill>
                <a:latin typeface="Montserrat Black" panose="00000A00000000000000" pitchFamily="2" charset="0"/>
              </a:rPr>
              <a:t>-</a:t>
            </a:r>
            <a:r>
              <a:rPr lang="es-ES" sz="1100" dirty="0">
                <a:solidFill>
                  <a:schemeClr val="bg1"/>
                </a:solidFill>
                <a:latin typeface="Montserrat Black" panose="00000A00000000000000" pitchFamily="2" charset="0"/>
              </a:rPr>
              <a:t>SEGUIMIENTO A LA SIEMBRA Y LIMPIEZA DE LA HUERTA Y SUS ENEMIGOS.</a:t>
            </a:r>
          </a:p>
          <a:p>
            <a:r>
              <a:rPr lang="es-ES" sz="1100" dirty="0">
                <a:solidFill>
                  <a:schemeClr val="bg1"/>
                </a:solidFill>
                <a:latin typeface="Montserrat Black" panose="00000A00000000000000" pitchFamily="2" charset="0"/>
              </a:rPr>
              <a:t>-PREPARACION DEL ABONO.</a:t>
            </a:r>
          </a:p>
          <a:p>
            <a:r>
              <a:rPr lang="es-ES" sz="1100" dirty="0">
                <a:solidFill>
                  <a:schemeClr val="bg1"/>
                </a:solidFill>
                <a:latin typeface="Montserrat Black" panose="00000A00000000000000" pitchFamily="2" charset="0"/>
              </a:rPr>
              <a:t>-COSECHA Y SIEMBRA DE NUEVOS ALIMENTOS.</a:t>
            </a:r>
          </a:p>
          <a:p>
            <a:r>
              <a:rPr lang="es-ES" sz="1100" dirty="0">
                <a:solidFill>
                  <a:schemeClr val="bg1"/>
                </a:solidFill>
                <a:latin typeface="Montserrat Black" panose="00000A00000000000000" pitchFamily="2" charset="0"/>
              </a:rPr>
              <a:t>-CONOCIENDO Y PREPARANDO MIS ALIMENTOS.</a:t>
            </a:r>
          </a:p>
          <a:p>
            <a:r>
              <a:rPr lang="es-ES" sz="1100" dirty="0">
                <a:solidFill>
                  <a:schemeClr val="bg1"/>
                </a:solidFill>
                <a:latin typeface="Montserrat Black" panose="00000A00000000000000" pitchFamily="2" charset="0"/>
              </a:rPr>
              <a:t>-ELBAORACION DE RECETARIO CON LOS PRODUCTOS DE LA HUERTA.</a:t>
            </a:r>
            <a:endParaRPr lang="es-CO" sz="1100" dirty="0">
              <a:solidFill>
                <a:schemeClr val="bg1"/>
              </a:solidFill>
              <a:latin typeface="Montserrat Black" panose="00000A00000000000000" pitchFamily="2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44E84E0C-A10C-4B19-85DE-2E7913BA7439}"/>
              </a:ext>
            </a:extLst>
          </p:cNvPr>
          <p:cNvSpPr/>
          <p:nvPr/>
        </p:nvSpPr>
        <p:spPr>
          <a:xfrm>
            <a:off x="3676178" y="3813500"/>
            <a:ext cx="195438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29C7FF"/>
                </a:solidFill>
                <a:latin typeface="Montserrat Black"/>
              </a:rPr>
              <a:t>RESPONSABLE:</a:t>
            </a:r>
            <a:endParaRPr lang="es-CO" dirty="0">
              <a:solidFill>
                <a:srgbClr val="29C7FF"/>
              </a:solidFill>
            </a:endParaRPr>
          </a:p>
          <a:p>
            <a:pPr marL="171450" indent="-171450" algn="just">
              <a:buClr>
                <a:srgbClr val="29C7FF"/>
              </a:buClr>
              <a:buFont typeface="Courier New" panose="02070309020205020404" pitchFamily="49" charset="0"/>
              <a:buChar char="o"/>
            </a:pPr>
            <a:r>
              <a:rPr lang="es-CO" sz="1200" dirty="0">
                <a:solidFill>
                  <a:schemeClr val="bg1"/>
                </a:solidFill>
                <a:latin typeface="Montserrat Black"/>
                <a:ea typeface="Montserrat Black"/>
                <a:cs typeface="Montserrat Black"/>
              </a:rPr>
              <a:t>Nutricionista, Ingeniero Agrónomo.</a:t>
            </a:r>
          </a:p>
        </p:txBody>
      </p:sp>
      <p:pic>
        <p:nvPicPr>
          <p:cNvPr id="1026" name="Picture 2" descr="🌱 Las Huertas familiares se Revalorizan durante la Cuarentena – Inspimundo">
            <a:extLst>
              <a:ext uri="{FF2B5EF4-FFF2-40B4-BE49-F238E27FC236}">
                <a16:creationId xmlns:a16="http://schemas.microsoft.com/office/drawing/2014/main" xmlns="" id="{2B6DEF3B-01C5-4743-94E2-97F321EB7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921" y="2197764"/>
            <a:ext cx="2032907" cy="15227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740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4">
            <a:alphaModFix/>
          </a:blip>
          <a:srcRect t="5823" b="5814"/>
          <a:stretch/>
        </p:blipFill>
        <p:spPr>
          <a:xfrm>
            <a:off x="6252600" y="4215650"/>
            <a:ext cx="2772777" cy="6782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64DA4F57-880D-43C9-8F1B-D274D9E7654F}"/>
              </a:ext>
            </a:extLst>
          </p:cNvPr>
          <p:cNvSpPr txBox="1"/>
          <p:nvPr/>
        </p:nvSpPr>
        <p:spPr>
          <a:xfrm>
            <a:off x="506184" y="1553811"/>
            <a:ext cx="834390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Montserrat Black" panose="00000A00000000000000" pitchFamily="2" charset="0"/>
              </a:rPr>
              <a:t>-</a:t>
            </a:r>
            <a:r>
              <a:rPr lang="es-ES" sz="1800" b="0" i="0" u="none" strike="noStrike" dirty="0">
                <a:solidFill>
                  <a:schemeClr val="tx2"/>
                </a:solidFill>
                <a:effectLst/>
                <a:latin typeface="Montserrat Black" panose="00000A00000000000000" pitchFamily="2" charset="0"/>
              </a:rPr>
              <a:t>Soporte: Cargue en SICAPS  y registro digital (según indicación)</a:t>
            </a:r>
          </a:p>
          <a:p>
            <a:r>
              <a:rPr lang="es-ES" sz="1800" b="0" i="0" u="none" strike="noStrike" dirty="0">
                <a:solidFill>
                  <a:schemeClr val="tx2"/>
                </a:solidFill>
                <a:effectLst/>
                <a:latin typeface="Montserrat Black" panose="00000A00000000000000" pitchFamily="2" charset="0"/>
              </a:rPr>
              <a:t> </a:t>
            </a:r>
            <a:br>
              <a:rPr lang="es-ES" sz="1800" b="0" i="0" u="none" strike="noStrike" dirty="0">
                <a:solidFill>
                  <a:schemeClr val="tx2"/>
                </a:solidFill>
                <a:effectLst/>
                <a:latin typeface="Montserrat Black" panose="00000A00000000000000" pitchFamily="2" charset="0"/>
              </a:rPr>
            </a:br>
            <a:r>
              <a:rPr lang="es-ES" sz="1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Montserrat Black" panose="00000A00000000000000" pitchFamily="2" charset="0"/>
              </a:rPr>
              <a:t>-</a:t>
            </a:r>
            <a:r>
              <a:rPr lang="es-ES" sz="1800" b="0" i="0" u="none" strike="noStrike" dirty="0">
                <a:solidFill>
                  <a:schemeClr val="tx2"/>
                </a:solidFill>
                <a:effectLst/>
                <a:latin typeface="Montserrat Black" panose="00000A00000000000000" pitchFamily="2" charset="0"/>
              </a:rPr>
              <a:t>Registro de asistencia grupal</a:t>
            </a:r>
          </a:p>
          <a:p>
            <a:r>
              <a:rPr lang="es-ES" sz="1800" b="0" i="0" u="none" strike="noStrike" dirty="0">
                <a:solidFill>
                  <a:schemeClr val="tx2"/>
                </a:solidFill>
                <a:effectLst/>
                <a:latin typeface="Montserrat Black" panose="00000A00000000000000" pitchFamily="2" charset="0"/>
              </a:rPr>
              <a:t/>
            </a:r>
            <a:br>
              <a:rPr lang="es-ES" sz="1800" b="0" i="0" u="none" strike="noStrike" dirty="0">
                <a:solidFill>
                  <a:schemeClr val="tx2"/>
                </a:solidFill>
                <a:effectLst/>
                <a:latin typeface="Montserrat Black" panose="00000A00000000000000" pitchFamily="2" charset="0"/>
              </a:rPr>
            </a:br>
            <a:r>
              <a:rPr lang="es-ES" sz="1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Montserrat Black" panose="00000A00000000000000" pitchFamily="2" charset="0"/>
              </a:rPr>
              <a:t>-</a:t>
            </a:r>
            <a:r>
              <a:rPr lang="es-ES" sz="1800" b="0" i="0" u="none" strike="noStrike" dirty="0">
                <a:solidFill>
                  <a:schemeClr val="tx2"/>
                </a:solidFill>
                <a:effectLst/>
                <a:latin typeface="Montserrat Black" panose="00000A00000000000000" pitchFamily="2" charset="0"/>
              </a:rPr>
              <a:t>Evidencia fotográfica</a:t>
            </a:r>
          </a:p>
          <a:p>
            <a:endParaRPr lang="es-ES" sz="1800" b="0" i="0" u="none" strike="noStrike" dirty="0">
              <a:solidFill>
                <a:schemeClr val="tx2"/>
              </a:solidFill>
              <a:effectLst/>
              <a:latin typeface="Montserrat Black" panose="00000A00000000000000" pitchFamily="2" charset="0"/>
            </a:endParaRPr>
          </a:p>
          <a:p>
            <a:r>
              <a:rPr lang="es-ES" sz="1800" dirty="0">
                <a:solidFill>
                  <a:schemeClr val="accent1">
                    <a:lumMod val="50000"/>
                  </a:schemeClr>
                </a:solidFill>
                <a:latin typeface="Montserrat Black" panose="00000A00000000000000" pitchFamily="2" charset="0"/>
              </a:rPr>
              <a:t>-</a:t>
            </a:r>
            <a:r>
              <a:rPr lang="es-ES" sz="1800" dirty="0">
                <a:solidFill>
                  <a:schemeClr val="tx2"/>
                </a:solidFill>
                <a:latin typeface="Montserrat Black" panose="00000A00000000000000" pitchFamily="2" charset="0"/>
              </a:rPr>
              <a:t>Otros según programa.</a:t>
            </a:r>
            <a:r>
              <a:rPr lang="es-ES" sz="1400" b="0" i="0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/>
            </a:r>
            <a:br>
              <a:rPr lang="es-ES" sz="1400" b="0" i="0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</a:br>
            <a:endParaRPr lang="es-CO" dirty="0">
              <a:solidFill>
                <a:schemeClr val="tx2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21C2D8F1-5469-4C11-89BE-CBF47B1FD6C4}"/>
              </a:ext>
            </a:extLst>
          </p:cNvPr>
          <p:cNvSpPr/>
          <p:nvPr/>
        </p:nvSpPr>
        <p:spPr>
          <a:xfrm>
            <a:off x="895266" y="442889"/>
            <a:ext cx="23439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b="1" dirty="0">
                <a:solidFill>
                  <a:schemeClr val="accent1">
                    <a:lumMod val="50000"/>
                  </a:schemeClr>
                </a:solidFill>
                <a:latin typeface="Montserrat Black"/>
                <a:ea typeface="Montserrat Black"/>
                <a:cs typeface="Montserrat Black"/>
              </a:rPr>
              <a:t>EVIDENCIA</a:t>
            </a:r>
            <a:endParaRPr lang="es-CO" sz="2800" b="1" dirty="0">
              <a:solidFill>
                <a:schemeClr val="accent1">
                  <a:lumMod val="50000"/>
                </a:schemeClr>
              </a:solidFill>
              <a:latin typeface="Montserrat Black"/>
              <a:ea typeface="Montserrat Black"/>
              <a:cs typeface="Montserrat Black"/>
            </a:endParaRPr>
          </a:p>
        </p:txBody>
      </p:sp>
      <p:pic>
        <p:nvPicPr>
          <p:cNvPr id="1026" name="Picture 2" descr="Portafolio de Evidencias – 5 Ejemplos Descargables para el Aula | Sitio –  Gesvin Romero">
            <a:extLst>
              <a:ext uri="{FF2B5EF4-FFF2-40B4-BE49-F238E27FC236}">
                <a16:creationId xmlns:a16="http://schemas.microsoft.com/office/drawing/2014/main" xmlns="" id="{05199F90-DFEE-47B3-A696-3C8DFC491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478" y="2472234"/>
            <a:ext cx="2320699" cy="132834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4">
            <a:alphaModFix/>
          </a:blip>
          <a:srcRect t="5823" b="5814"/>
          <a:stretch/>
        </p:blipFill>
        <p:spPr>
          <a:xfrm>
            <a:off x="6252600" y="4215650"/>
            <a:ext cx="2772777" cy="67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9C3A2ABE-AED1-4FFE-B509-4DCA7671D128}"/>
              </a:ext>
            </a:extLst>
          </p:cNvPr>
          <p:cNvSpPr/>
          <p:nvPr/>
        </p:nvSpPr>
        <p:spPr>
          <a:xfrm>
            <a:off x="153882" y="442889"/>
            <a:ext cx="38266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000" b="1" dirty="0">
                <a:solidFill>
                  <a:schemeClr val="accent1">
                    <a:lumMod val="50000"/>
                  </a:schemeClr>
                </a:solidFill>
                <a:latin typeface="Montserrat Black"/>
                <a:ea typeface="Montserrat Black"/>
                <a:cs typeface="Montserrat Black"/>
              </a:rPr>
              <a:t>RESULTADOS ESPERADOS</a:t>
            </a:r>
            <a:endParaRPr lang="es-CO" sz="2000" b="1" dirty="0">
              <a:solidFill>
                <a:schemeClr val="accent1">
                  <a:lumMod val="50000"/>
                </a:schemeClr>
              </a:solidFill>
              <a:latin typeface="Montserrat Black"/>
              <a:ea typeface="Montserrat Black"/>
              <a:cs typeface="Montserrat Black"/>
            </a:endParaRPr>
          </a:p>
        </p:txBody>
      </p:sp>
      <p:pic>
        <p:nvPicPr>
          <p:cNvPr id="2050" name="Picture 2" descr="LLEGAMOS A MARZO… UN HITO EN EL CONTROL DE GESTIÓN. EL ANÁLISIS HORIZONTAL  Y VERTICAL DE">
            <a:extLst>
              <a:ext uri="{FF2B5EF4-FFF2-40B4-BE49-F238E27FC236}">
                <a16:creationId xmlns:a16="http://schemas.microsoft.com/office/drawing/2014/main" xmlns="" id="{0751CF73-4136-49E6-B242-070E3C249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997" y="2164502"/>
            <a:ext cx="2023380" cy="106390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xmlns="" id="{49C79DE5-F066-4538-936B-90032666CD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709483"/>
              </p:ext>
            </p:extLst>
          </p:nvPr>
        </p:nvGraphicFramePr>
        <p:xfrm>
          <a:off x="238128" y="1177259"/>
          <a:ext cx="6481080" cy="372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8260">
                  <a:extLst>
                    <a:ext uri="{9D8B030D-6E8A-4147-A177-3AD203B41FA5}">
                      <a16:colId xmlns:a16="http://schemas.microsoft.com/office/drawing/2014/main" xmlns="" val="46293197"/>
                    </a:ext>
                  </a:extLst>
                </a:gridCol>
                <a:gridCol w="2237015">
                  <a:extLst>
                    <a:ext uri="{9D8B030D-6E8A-4147-A177-3AD203B41FA5}">
                      <a16:colId xmlns:a16="http://schemas.microsoft.com/office/drawing/2014/main" xmlns="" val="3010356356"/>
                    </a:ext>
                  </a:extLst>
                </a:gridCol>
                <a:gridCol w="2375805">
                  <a:extLst>
                    <a:ext uri="{9D8B030D-6E8A-4147-A177-3AD203B41FA5}">
                      <a16:colId xmlns:a16="http://schemas.microsoft.com/office/drawing/2014/main" xmlns="" val="4131848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000" b="0" dirty="0">
                          <a:latin typeface="Montserrat Black" panose="00000A00000000000000" pitchFamily="2" charset="0"/>
                        </a:rPr>
                        <a:t>META</a:t>
                      </a:r>
                      <a:endParaRPr lang="es-CO" sz="1000" b="0" dirty="0">
                        <a:latin typeface="Montserrat Black" panose="00000A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b="0" dirty="0">
                          <a:latin typeface="Montserrat Black" panose="00000A00000000000000" pitchFamily="2" charset="0"/>
                        </a:rPr>
                        <a:t>NOMBRE INDICADOR</a:t>
                      </a:r>
                      <a:endParaRPr lang="es-CO" sz="1000" b="0" dirty="0">
                        <a:latin typeface="Montserrat Black" panose="00000A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b="0" dirty="0">
                          <a:latin typeface="Montserrat Black" panose="00000A00000000000000" pitchFamily="2" charset="0"/>
                        </a:rPr>
                        <a:t>META RESULTADO</a:t>
                      </a:r>
                      <a:endParaRPr lang="es-CO" sz="1000" b="0" dirty="0">
                        <a:latin typeface="Montserrat Black" panose="00000A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52049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000" b="0" i="0" u="none" strike="noStrike" cap="none" baseline="0" dirty="0">
                          <a:solidFill>
                            <a:schemeClr val="dk1"/>
                          </a:solidFill>
                          <a:latin typeface="Montserrat Black" panose="00000A00000000000000" pitchFamily="2" charset="0"/>
                          <a:ea typeface="+mn-ea"/>
                          <a:cs typeface="+mn-cs"/>
                          <a:sym typeface="Arial"/>
                        </a:rPr>
                        <a:t>10 grupos </a:t>
                      </a:r>
                      <a:r>
                        <a:rPr lang="es-CO" sz="1000" b="0" i="0" u="none" strike="noStrike" cap="none" baseline="0" dirty="0" err="1">
                          <a:solidFill>
                            <a:schemeClr val="dk1"/>
                          </a:solidFill>
                          <a:latin typeface="Montserrat Black" panose="00000A00000000000000" pitchFamily="2" charset="0"/>
                          <a:ea typeface="+mn-ea"/>
                          <a:cs typeface="+mn-cs"/>
                          <a:sym typeface="Arial"/>
                        </a:rPr>
                        <a:t>minmassa</a:t>
                      </a:r>
                      <a:endParaRPr lang="es-CO" sz="1000" b="0" dirty="0">
                        <a:latin typeface="Montserrat Black" panose="00000A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000" b="0" i="0" u="none" strike="noStrike" cap="none" baseline="0" dirty="0">
                          <a:solidFill>
                            <a:schemeClr val="dk1"/>
                          </a:solidFill>
                          <a:latin typeface="Montserrat Black" panose="00000A00000000000000" pitchFamily="2" charset="0"/>
                          <a:ea typeface="+mn-ea"/>
                          <a:cs typeface="+mn-cs"/>
                          <a:sym typeface="Arial"/>
                        </a:rPr>
                        <a:t># grupos </a:t>
                      </a:r>
                      <a:r>
                        <a:rPr lang="es-CO" sz="1000" b="0" i="0" u="none" strike="noStrike" cap="none" baseline="0" dirty="0" err="1">
                          <a:solidFill>
                            <a:schemeClr val="dk1"/>
                          </a:solidFill>
                          <a:latin typeface="Montserrat Black" panose="00000A00000000000000" pitchFamily="2" charset="0"/>
                          <a:ea typeface="+mn-ea"/>
                          <a:cs typeface="+mn-cs"/>
                          <a:sym typeface="Arial"/>
                        </a:rPr>
                        <a:t>minmassa</a:t>
                      </a:r>
                      <a:r>
                        <a:rPr lang="es-CO" sz="1000" b="0" i="0" u="none" strike="noStrike" cap="none" baseline="0" dirty="0">
                          <a:solidFill>
                            <a:schemeClr val="dk1"/>
                          </a:solidFill>
                          <a:latin typeface="Montserrat Black" panose="00000A00000000000000" pitchFamily="2" charset="0"/>
                          <a:ea typeface="+mn-ea"/>
                          <a:cs typeface="+mn-cs"/>
                          <a:sym typeface="Arial"/>
                        </a:rPr>
                        <a:t> implementados</a:t>
                      </a:r>
                    </a:p>
                    <a:p>
                      <a:r>
                        <a:rPr lang="es-CO" sz="1000" b="0" i="0" u="none" strike="noStrike" cap="none" baseline="0" dirty="0">
                          <a:solidFill>
                            <a:schemeClr val="dk1"/>
                          </a:solidFill>
                          <a:latin typeface="Montserrat Black" panose="00000A00000000000000" pitchFamily="2" charset="0"/>
                          <a:ea typeface="+mn-ea"/>
                          <a:cs typeface="+mn-cs"/>
                          <a:sym typeface="Arial"/>
                        </a:rPr>
                        <a:t>según lineamientos</a:t>
                      </a:r>
                      <a:endParaRPr lang="es-CO" sz="1000" b="0" dirty="0">
                        <a:latin typeface="Montserrat Black" panose="00000A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b="0" i="0" u="none" strike="noStrike" cap="none" baseline="0" dirty="0">
                          <a:solidFill>
                            <a:schemeClr val="dk1"/>
                          </a:solidFill>
                          <a:latin typeface="Montserrat Black" panose="00000A00000000000000" pitchFamily="2" charset="0"/>
                          <a:ea typeface="+mn-ea"/>
                          <a:cs typeface="+mn-cs"/>
                          <a:sym typeface="Arial"/>
                        </a:rPr>
                        <a:t>El 50% de los niños</a:t>
                      </a:r>
                    </a:p>
                    <a:p>
                      <a:r>
                        <a:rPr lang="es-CO" sz="1000" b="0" i="0" u="none" strike="noStrike" cap="none" baseline="0" dirty="0">
                          <a:solidFill>
                            <a:schemeClr val="dk1"/>
                          </a:solidFill>
                          <a:latin typeface="Montserrat Black" panose="00000A00000000000000" pitchFamily="2" charset="0"/>
                          <a:ea typeface="+mn-ea"/>
                          <a:cs typeface="+mn-cs"/>
                          <a:sym typeface="Arial"/>
                        </a:rPr>
                        <a:t>intervenidos con disminución</a:t>
                      </a:r>
                    </a:p>
                    <a:p>
                      <a:r>
                        <a:rPr lang="es-CO" sz="1000" b="0" i="0" u="none" strike="noStrike" cap="none" baseline="0" dirty="0">
                          <a:solidFill>
                            <a:schemeClr val="dk1"/>
                          </a:solidFill>
                          <a:latin typeface="Montserrat Black" panose="00000A00000000000000" pitchFamily="2" charset="0"/>
                          <a:ea typeface="+mn-ea"/>
                          <a:cs typeface="+mn-cs"/>
                          <a:sym typeface="Arial"/>
                        </a:rPr>
                        <a:t>en el peso</a:t>
                      </a:r>
                      <a:endParaRPr lang="es-CO" sz="1000" b="0" dirty="0">
                        <a:latin typeface="Montserrat Black" panose="00000A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0429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000" b="0" i="0" u="none" strike="noStrike" cap="none" baseline="0" dirty="0">
                          <a:solidFill>
                            <a:schemeClr val="dk1"/>
                          </a:solidFill>
                          <a:latin typeface="Montserrat Black" panose="00000A00000000000000" pitchFamily="2" charset="0"/>
                          <a:ea typeface="+mn-ea"/>
                          <a:cs typeface="+mn-cs"/>
                          <a:sym typeface="Arial"/>
                        </a:rPr>
                        <a:t>10 grupos alimenta tu cuerpo y tu mente</a:t>
                      </a:r>
                    </a:p>
                    <a:p>
                      <a:r>
                        <a:rPr lang="es-CO" sz="1000" b="0" i="0" u="none" strike="noStrike" cap="none" baseline="0" dirty="0">
                          <a:solidFill>
                            <a:schemeClr val="dk1"/>
                          </a:solidFill>
                          <a:latin typeface="Montserrat Black" panose="00000A00000000000000" pitchFamily="2" charset="0"/>
                          <a:ea typeface="+mn-ea"/>
                          <a:cs typeface="+mn-cs"/>
                          <a:sym typeface="Arial"/>
                        </a:rPr>
                        <a:t>sanamente conformados</a:t>
                      </a:r>
                      <a:endParaRPr lang="es-CO" sz="1000" b="0" dirty="0">
                        <a:latin typeface="Montserrat Black" panose="00000A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b="0" i="0" u="none" strike="noStrike" cap="none" baseline="0" dirty="0">
                          <a:solidFill>
                            <a:schemeClr val="dk1"/>
                          </a:solidFill>
                          <a:latin typeface="Montserrat Black" panose="00000A00000000000000" pitchFamily="2" charset="0"/>
                          <a:ea typeface="+mn-ea"/>
                          <a:cs typeface="+mn-cs"/>
                          <a:sym typeface="Arial"/>
                        </a:rPr>
                        <a:t># grupos alimenta tu cuerpo y tu</a:t>
                      </a:r>
                    </a:p>
                    <a:p>
                      <a:r>
                        <a:rPr lang="es-CO" sz="1000" b="0" i="0" u="none" strike="noStrike" cap="none" baseline="0" dirty="0">
                          <a:solidFill>
                            <a:schemeClr val="dk1"/>
                          </a:solidFill>
                          <a:latin typeface="Montserrat Black" panose="00000A00000000000000" pitchFamily="2" charset="0"/>
                          <a:ea typeface="+mn-ea"/>
                          <a:cs typeface="+mn-cs"/>
                          <a:sym typeface="Arial"/>
                        </a:rPr>
                        <a:t>mente sanamente</a:t>
                      </a:r>
                      <a:endParaRPr lang="es-CO" sz="1000" b="0" dirty="0">
                        <a:latin typeface="Montserrat Black" panose="00000A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000" b="0" i="0" u="none" strike="noStrike" cap="none" baseline="0" dirty="0">
                          <a:solidFill>
                            <a:schemeClr val="dk1"/>
                          </a:solidFill>
                          <a:latin typeface="Montserrat Black" panose="00000A00000000000000" pitchFamily="2" charset="0"/>
                          <a:ea typeface="+mn-ea"/>
                          <a:cs typeface="+mn-cs"/>
                          <a:sym typeface="Arial"/>
                        </a:rPr>
                        <a:t>16 sesiones educativas por</a:t>
                      </a:r>
                    </a:p>
                    <a:p>
                      <a:r>
                        <a:rPr lang="es-ES" sz="1000" b="0" i="0" u="none" strike="noStrike" cap="none" baseline="0" dirty="0">
                          <a:solidFill>
                            <a:schemeClr val="dk1"/>
                          </a:solidFill>
                          <a:latin typeface="Montserrat Black" panose="00000A00000000000000" pitchFamily="2" charset="0"/>
                          <a:ea typeface="+mn-ea"/>
                          <a:cs typeface="+mn-cs"/>
                          <a:sym typeface="Arial"/>
                        </a:rPr>
                        <a:t>grupo de alimenta tu cuerpo y</a:t>
                      </a:r>
                    </a:p>
                    <a:p>
                      <a:r>
                        <a:rPr lang="es-CO" sz="1000" b="0" i="0" u="none" strike="noStrike" cap="none" baseline="0" dirty="0">
                          <a:solidFill>
                            <a:schemeClr val="dk1"/>
                          </a:solidFill>
                          <a:latin typeface="Montserrat Black" panose="00000A00000000000000" pitchFamily="2" charset="0"/>
                          <a:ea typeface="+mn-ea"/>
                          <a:cs typeface="+mn-cs"/>
                          <a:sym typeface="Arial"/>
                        </a:rPr>
                        <a:t>tu mente mas la sesión</a:t>
                      </a:r>
                    </a:p>
                    <a:p>
                      <a:r>
                        <a:rPr lang="es-CO" sz="1000" b="0" i="0" u="none" strike="noStrike" cap="none" baseline="0" dirty="0">
                          <a:solidFill>
                            <a:schemeClr val="dk1"/>
                          </a:solidFill>
                          <a:latin typeface="Montserrat Black" panose="00000A00000000000000" pitchFamily="2" charset="0"/>
                          <a:ea typeface="+mn-ea"/>
                          <a:cs typeface="+mn-cs"/>
                          <a:sym typeface="Arial"/>
                        </a:rPr>
                        <a:t>complementaria,</a:t>
                      </a:r>
                    </a:p>
                    <a:p>
                      <a:r>
                        <a:rPr lang="es-CO" sz="1000" b="0" i="0" u="none" strike="noStrike" cap="none" baseline="0" dirty="0">
                          <a:solidFill>
                            <a:schemeClr val="dk1"/>
                          </a:solidFill>
                          <a:latin typeface="Montserrat Black" panose="00000A00000000000000" pitchFamily="2" charset="0"/>
                          <a:ea typeface="+mn-ea"/>
                          <a:cs typeface="+mn-cs"/>
                          <a:sym typeface="Arial"/>
                        </a:rPr>
                        <a:t>obligatorio informe del</a:t>
                      </a:r>
                    </a:p>
                    <a:p>
                      <a:r>
                        <a:rPr lang="es-CO" sz="1000" b="0" i="0" u="none" strike="noStrike" cap="none" baseline="0" dirty="0">
                          <a:solidFill>
                            <a:schemeClr val="dk1"/>
                          </a:solidFill>
                          <a:latin typeface="Montserrat Black" panose="00000A00000000000000" pitchFamily="2" charset="0"/>
                          <a:ea typeface="+mn-ea"/>
                          <a:cs typeface="+mn-cs"/>
                          <a:sym typeface="Arial"/>
                        </a:rPr>
                        <a:t>tamizaje nutricional y </a:t>
                      </a:r>
                      <a:r>
                        <a:rPr lang="es-CO" sz="1000" b="0" i="0" u="none" strike="noStrike" cap="none" baseline="0" dirty="0" err="1">
                          <a:solidFill>
                            <a:schemeClr val="dk1"/>
                          </a:solidFill>
                          <a:latin typeface="Montserrat Black" panose="00000A00000000000000" pitchFamily="2" charset="0"/>
                          <a:ea typeface="+mn-ea"/>
                          <a:cs typeface="+mn-cs"/>
                          <a:sym typeface="Arial"/>
                        </a:rPr>
                        <a:t>postest</a:t>
                      </a:r>
                      <a:r>
                        <a:rPr lang="es-CO" sz="1000" b="0" i="0" u="none" strike="noStrike" cap="none" baseline="0" dirty="0">
                          <a:solidFill>
                            <a:schemeClr val="dk1"/>
                          </a:solidFill>
                          <a:latin typeface="Montserrat Black" panose="00000A00000000000000" pitchFamily="2" charset="0"/>
                          <a:ea typeface="+mn-ea"/>
                          <a:cs typeface="+mn-cs"/>
                          <a:sym typeface="Arial"/>
                        </a:rPr>
                        <a:t>.</a:t>
                      </a:r>
                      <a:endParaRPr lang="es-CO" sz="1000" b="0" dirty="0">
                        <a:latin typeface="Montserrat Black" panose="00000A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291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000" b="0" i="0" u="none" strike="noStrike" cap="none" baseline="0" dirty="0">
                          <a:solidFill>
                            <a:schemeClr val="dk1"/>
                          </a:solidFill>
                          <a:latin typeface="Montserrat Black" panose="00000A00000000000000" pitchFamily="2" charset="0"/>
                          <a:ea typeface="+mn-ea"/>
                          <a:cs typeface="+mn-cs"/>
                          <a:sym typeface="Arial"/>
                        </a:rPr>
                        <a:t>1 grupo AIEPI de gestantes, madres</a:t>
                      </a:r>
                    </a:p>
                    <a:p>
                      <a:r>
                        <a:rPr lang="es-ES" sz="1000" b="0" i="0" u="none" strike="noStrike" cap="none" baseline="0" dirty="0">
                          <a:solidFill>
                            <a:schemeClr val="dk1"/>
                          </a:solidFill>
                          <a:latin typeface="Montserrat Black" panose="00000A00000000000000" pitchFamily="2" charset="0"/>
                          <a:ea typeface="+mn-ea"/>
                          <a:cs typeface="+mn-cs"/>
                          <a:sym typeface="Arial"/>
                        </a:rPr>
                        <a:t>lactantes y cuidadores de niños - niñas</a:t>
                      </a:r>
                    </a:p>
                    <a:p>
                      <a:r>
                        <a:rPr lang="es-CO" sz="1000" b="0" i="0" u="none" strike="noStrike" cap="none" baseline="0" dirty="0">
                          <a:solidFill>
                            <a:schemeClr val="dk1"/>
                          </a:solidFill>
                          <a:latin typeface="Montserrat Black" panose="00000A00000000000000" pitchFamily="2" charset="0"/>
                          <a:ea typeface="+mn-ea"/>
                          <a:cs typeface="+mn-cs"/>
                          <a:sym typeface="Arial"/>
                        </a:rPr>
                        <a:t>menores de 5 años</a:t>
                      </a:r>
                      <a:endParaRPr lang="es-CO" sz="1000" b="0" dirty="0">
                        <a:latin typeface="Montserrat Black" panose="00000A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b="0" i="0" u="none" strike="noStrike" cap="none" baseline="0" dirty="0">
                          <a:solidFill>
                            <a:schemeClr val="dk1"/>
                          </a:solidFill>
                          <a:latin typeface="Montserrat Black" panose="00000A00000000000000" pitchFamily="2" charset="0"/>
                          <a:ea typeface="+mn-ea"/>
                          <a:cs typeface="+mn-cs"/>
                          <a:sym typeface="Arial"/>
                        </a:rPr>
                        <a:t># grupos de gestantes, lactantes y</a:t>
                      </a:r>
                    </a:p>
                    <a:p>
                      <a:r>
                        <a:rPr lang="es-CO" sz="1000" b="0" i="0" u="none" strike="noStrike" cap="none" baseline="0" dirty="0">
                          <a:solidFill>
                            <a:schemeClr val="dk1"/>
                          </a:solidFill>
                          <a:latin typeface="Montserrat Black" panose="00000A00000000000000" pitchFamily="2" charset="0"/>
                          <a:ea typeface="+mn-ea"/>
                          <a:cs typeface="+mn-cs"/>
                          <a:sym typeface="Arial"/>
                        </a:rPr>
                        <a:t>cuidadores con proceso formativo</a:t>
                      </a:r>
                    </a:p>
                    <a:p>
                      <a:r>
                        <a:rPr lang="es-CO" sz="1000" b="0" i="0" u="none" strike="noStrike" cap="none" baseline="0" dirty="0">
                          <a:solidFill>
                            <a:schemeClr val="dk1"/>
                          </a:solidFill>
                          <a:latin typeface="Montserrat Black" panose="00000A00000000000000" pitchFamily="2" charset="0"/>
                          <a:ea typeface="+mn-ea"/>
                          <a:cs typeface="+mn-cs"/>
                          <a:sym typeface="Arial"/>
                        </a:rPr>
                        <a:t>en AIEPI</a:t>
                      </a:r>
                      <a:endParaRPr lang="es-CO" sz="1000" b="0" dirty="0">
                        <a:latin typeface="Montserrat Black" panose="00000A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000" b="0" i="0" u="none" strike="noStrike" cap="none" baseline="0" dirty="0">
                          <a:solidFill>
                            <a:schemeClr val="dk1"/>
                          </a:solidFill>
                          <a:latin typeface="Montserrat Black" panose="00000A00000000000000" pitchFamily="2" charset="0"/>
                          <a:ea typeface="+mn-ea"/>
                          <a:cs typeface="+mn-cs"/>
                          <a:sym typeface="Arial"/>
                        </a:rPr>
                        <a:t>80% de cuidadores con</a:t>
                      </a:r>
                    </a:p>
                    <a:p>
                      <a:r>
                        <a:rPr lang="es-CO" sz="1000" b="0" i="0" u="none" strike="noStrike" cap="none" baseline="0" dirty="0">
                          <a:solidFill>
                            <a:schemeClr val="dk1"/>
                          </a:solidFill>
                          <a:latin typeface="Montserrat Black" panose="00000A00000000000000" pitchFamily="2" charset="0"/>
                          <a:ea typeface="+mn-ea"/>
                          <a:cs typeface="+mn-cs"/>
                          <a:sym typeface="Arial"/>
                        </a:rPr>
                        <a:t>mejoramiento en las prácticas</a:t>
                      </a:r>
                    </a:p>
                    <a:p>
                      <a:r>
                        <a:rPr lang="es-ES" sz="1000" b="0" i="0" u="none" strike="noStrike" cap="none" baseline="0" dirty="0">
                          <a:solidFill>
                            <a:schemeClr val="dk1"/>
                          </a:solidFill>
                          <a:latin typeface="Montserrat Black" panose="00000A00000000000000" pitchFamily="2" charset="0"/>
                          <a:ea typeface="+mn-ea"/>
                          <a:cs typeface="+mn-cs"/>
                          <a:sym typeface="Arial"/>
                        </a:rPr>
                        <a:t>de cuidado en menores de 5</a:t>
                      </a:r>
                    </a:p>
                    <a:p>
                      <a:r>
                        <a:rPr lang="es-CO" sz="1000" b="0" i="0" u="none" strike="noStrike" cap="none" baseline="0" dirty="0">
                          <a:solidFill>
                            <a:schemeClr val="dk1"/>
                          </a:solidFill>
                          <a:latin typeface="Montserrat Black" panose="00000A00000000000000" pitchFamily="2" charset="0"/>
                          <a:ea typeface="+mn-ea"/>
                          <a:cs typeface="+mn-cs"/>
                          <a:sym typeface="Arial"/>
                        </a:rPr>
                        <a:t>años</a:t>
                      </a:r>
                      <a:endParaRPr lang="es-CO" sz="1000" b="0" dirty="0">
                        <a:latin typeface="Montserrat Black" panose="00000A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802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000" b="0" i="0" u="none" strike="noStrike" cap="none" baseline="0" dirty="0">
                          <a:solidFill>
                            <a:schemeClr val="dk1"/>
                          </a:solidFill>
                          <a:latin typeface="Montserrat Black" panose="00000A00000000000000" pitchFamily="2" charset="0"/>
                          <a:ea typeface="+mn-ea"/>
                          <a:cs typeface="+mn-cs"/>
                          <a:sym typeface="Arial"/>
                        </a:rPr>
                        <a:t>25 huertas escolares existentes</a:t>
                      </a:r>
                    </a:p>
                    <a:p>
                      <a:r>
                        <a:rPr lang="es-CO" sz="1000" b="0" i="0" u="none" strike="noStrike" cap="none" baseline="0" dirty="0">
                          <a:solidFill>
                            <a:schemeClr val="dk1"/>
                          </a:solidFill>
                          <a:latin typeface="Montserrat Black" panose="00000A00000000000000" pitchFamily="2" charset="0"/>
                          <a:ea typeface="+mn-ea"/>
                          <a:cs typeface="+mn-cs"/>
                          <a:sym typeface="Arial"/>
                        </a:rPr>
                        <a:t>intervenidas</a:t>
                      </a:r>
                      <a:endParaRPr lang="es-CO" sz="1000" b="0" dirty="0">
                        <a:latin typeface="Montserrat Black" panose="00000A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000" b="0" i="0" u="none" strike="noStrike" cap="none" baseline="0" dirty="0">
                          <a:solidFill>
                            <a:schemeClr val="dk1"/>
                          </a:solidFill>
                          <a:latin typeface="Montserrat Black" panose="00000A00000000000000" pitchFamily="2" charset="0"/>
                          <a:ea typeface="+mn-ea"/>
                          <a:cs typeface="+mn-cs"/>
                          <a:sym typeface="Arial"/>
                        </a:rPr>
                        <a:t># huertas escolares existentes</a:t>
                      </a:r>
                    </a:p>
                    <a:p>
                      <a:r>
                        <a:rPr lang="es-CO" sz="1000" b="0" i="0" u="none" strike="noStrike" cap="none" baseline="0" dirty="0">
                          <a:solidFill>
                            <a:schemeClr val="dk1"/>
                          </a:solidFill>
                          <a:latin typeface="Montserrat Black" panose="00000A00000000000000" pitchFamily="2" charset="0"/>
                          <a:ea typeface="+mn-ea"/>
                          <a:cs typeface="+mn-cs"/>
                          <a:sym typeface="Arial"/>
                        </a:rPr>
                        <a:t>intervenidas</a:t>
                      </a:r>
                      <a:endParaRPr lang="es-CO" sz="1000" b="0" dirty="0">
                        <a:latin typeface="Montserrat Black" panose="00000A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000" b="0" i="0" u="none" strike="noStrike" cap="none" baseline="0" dirty="0">
                          <a:solidFill>
                            <a:schemeClr val="dk1"/>
                          </a:solidFill>
                          <a:latin typeface="Montserrat Black" panose="00000A00000000000000" pitchFamily="2" charset="0"/>
                          <a:ea typeface="+mn-ea"/>
                          <a:cs typeface="+mn-cs"/>
                          <a:sym typeface="Arial"/>
                        </a:rPr>
                        <a:t>10 sesiones educativas por</a:t>
                      </a:r>
                    </a:p>
                    <a:p>
                      <a:r>
                        <a:rPr lang="es-CO" sz="1000" b="0" i="0" u="none" strike="noStrike" cap="none" baseline="0" dirty="0">
                          <a:solidFill>
                            <a:schemeClr val="dk1"/>
                          </a:solidFill>
                          <a:latin typeface="Montserrat Black" panose="00000A00000000000000" pitchFamily="2" charset="0"/>
                          <a:ea typeface="+mn-ea"/>
                          <a:cs typeface="+mn-cs"/>
                          <a:sym typeface="Arial"/>
                        </a:rPr>
                        <a:t>huerta</a:t>
                      </a:r>
                      <a:endParaRPr lang="es-CO" sz="1000" b="0" dirty="0">
                        <a:latin typeface="Montserrat Black" panose="00000A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087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000" b="0" i="0" u="none" strike="noStrike" cap="none" baseline="0" dirty="0">
                          <a:solidFill>
                            <a:schemeClr val="dk1"/>
                          </a:solidFill>
                          <a:latin typeface="Montserrat Black" panose="00000A00000000000000" pitchFamily="2" charset="0"/>
                          <a:ea typeface="+mn-ea"/>
                          <a:cs typeface="+mn-cs"/>
                          <a:sym typeface="Arial"/>
                        </a:rPr>
                        <a:t>36 huertas familiares desarrolladas</a:t>
                      </a:r>
                      <a:endParaRPr lang="es-CO" sz="1000" dirty="0">
                        <a:latin typeface="Montserrat Black" panose="00000A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000" b="0" i="0" u="none" strike="noStrike" cap="none" baseline="0" dirty="0">
                          <a:solidFill>
                            <a:schemeClr val="dk1"/>
                          </a:solidFill>
                          <a:latin typeface="Montserrat Black" panose="00000A00000000000000" pitchFamily="2" charset="0"/>
                          <a:ea typeface="+mn-ea"/>
                          <a:cs typeface="+mn-cs"/>
                          <a:sym typeface="Arial"/>
                        </a:rPr>
                        <a:t># huertas familiares desarrolladas</a:t>
                      </a:r>
                      <a:endParaRPr lang="es-CO" sz="1000" dirty="0">
                        <a:latin typeface="Montserrat Black" panose="00000A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000" b="0" i="0" u="none" strike="noStrike" cap="none" baseline="0" dirty="0">
                          <a:solidFill>
                            <a:schemeClr val="dk1"/>
                          </a:solidFill>
                          <a:latin typeface="Montserrat Black" panose="00000A00000000000000" pitchFamily="2" charset="0"/>
                          <a:ea typeface="+mn-ea"/>
                          <a:cs typeface="+mn-cs"/>
                          <a:sym typeface="Arial"/>
                        </a:rPr>
                        <a:t>36 huertas familiar con</a:t>
                      </a:r>
                    </a:p>
                    <a:p>
                      <a:r>
                        <a:rPr lang="es-CO" sz="1000" b="0" i="0" u="none" strike="noStrike" cap="none" baseline="0" dirty="0">
                          <a:solidFill>
                            <a:schemeClr val="dk1"/>
                          </a:solidFill>
                          <a:latin typeface="Montserrat Black" panose="00000A00000000000000" pitchFamily="2" charset="0"/>
                          <a:ea typeface="+mn-ea"/>
                          <a:cs typeface="+mn-cs"/>
                          <a:sym typeface="Arial"/>
                        </a:rPr>
                        <a:t>proceso terminado</a:t>
                      </a:r>
                      <a:endParaRPr lang="es-CO" sz="1000" dirty="0">
                        <a:latin typeface="Montserrat Black" panose="00000A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9134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0870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4">
            <a:alphaModFix/>
          </a:blip>
          <a:srcRect t="5823" b="5814"/>
          <a:stretch/>
        </p:blipFill>
        <p:spPr>
          <a:xfrm>
            <a:off x="6252600" y="4215650"/>
            <a:ext cx="2772777" cy="67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6" name="Picture 4" descr="Contrato a Tiempo Parcial; Preguntas y Respuestas %">
            <a:extLst>
              <a:ext uri="{FF2B5EF4-FFF2-40B4-BE49-F238E27FC236}">
                <a16:creationId xmlns:a16="http://schemas.microsoft.com/office/drawing/2014/main" xmlns="" id="{C704AA27-3FC0-4AB6-AA35-54173A19E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295" y="1871746"/>
            <a:ext cx="2143125" cy="214312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l poder de las preguntas: Cómo usarlas para obtener respuestas valiosas –  Signo De Interrogacion">
            <a:extLst>
              <a:ext uri="{FF2B5EF4-FFF2-40B4-BE49-F238E27FC236}">
                <a16:creationId xmlns:a16="http://schemas.microsoft.com/office/drawing/2014/main" xmlns="" id="{476B1A9E-2C6B-881B-0B53-C1C27853D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593" y="1161453"/>
            <a:ext cx="1938847" cy="193884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167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3192538" y="4127725"/>
            <a:ext cx="2758927" cy="67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152E218F-8349-4505-B1B1-4B0288F16772}"/>
              </a:ext>
            </a:extLst>
          </p:cNvPr>
          <p:cNvSpPr/>
          <p:nvPr/>
        </p:nvSpPr>
        <p:spPr>
          <a:xfrm>
            <a:off x="932931" y="442889"/>
            <a:ext cx="2268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dirty="0">
                <a:solidFill>
                  <a:schemeClr val="bg1"/>
                </a:solidFill>
                <a:latin typeface="Montserrat Black"/>
                <a:ea typeface="Montserrat Black"/>
                <a:cs typeface="Montserrat Black"/>
              </a:rPr>
              <a:t>OBJETIVO</a:t>
            </a:r>
            <a:r>
              <a:rPr lang="es-MX" sz="2800" b="1" dirty="0">
                <a:solidFill>
                  <a:schemeClr val="bg1"/>
                </a:solidFill>
                <a:latin typeface="Montserrat Black"/>
                <a:ea typeface="Montserrat Black"/>
                <a:cs typeface="Montserrat Black"/>
              </a:rPr>
              <a:t> </a:t>
            </a:r>
            <a:endParaRPr lang="es-CO" sz="2800" b="1" dirty="0">
              <a:solidFill>
                <a:schemeClr val="bg1"/>
              </a:solidFill>
              <a:latin typeface="Montserrat Black"/>
              <a:ea typeface="Montserrat Black"/>
              <a:cs typeface="Montserrat Black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00794E6D-D4A0-43C1-9B16-0CADC0B1292A}"/>
              </a:ext>
            </a:extLst>
          </p:cNvPr>
          <p:cNvSpPr txBox="1"/>
          <p:nvPr/>
        </p:nvSpPr>
        <p:spPr>
          <a:xfrm>
            <a:off x="932931" y="1210673"/>
            <a:ext cx="68008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latin typeface="+mn-lt"/>
              </a:rPr>
              <a:t>Desarrollar </a:t>
            </a:r>
            <a:r>
              <a:rPr lang="es-CO" sz="2000" dirty="0" smtClean="0">
                <a:latin typeface="+mn-lt"/>
              </a:rPr>
              <a:t>programas </a:t>
            </a:r>
            <a:r>
              <a:rPr lang="es-CO" sz="2000" dirty="0">
                <a:latin typeface="+mn-lt"/>
              </a:rPr>
              <a:t>que buscan garantizar el derecho a la alimentación sana con equidad, en </a:t>
            </a:r>
            <a:r>
              <a:rPr lang="es-CO" sz="2000" dirty="0" smtClean="0">
                <a:latin typeface="+mn-lt"/>
              </a:rPr>
              <a:t>los </a:t>
            </a:r>
            <a:r>
              <a:rPr lang="es-CO" sz="2000" dirty="0">
                <a:latin typeface="+mn-lt"/>
              </a:rPr>
              <a:t>diferentes </a:t>
            </a:r>
            <a:r>
              <a:rPr lang="es-CO" sz="2000" dirty="0" smtClean="0">
                <a:latin typeface="+mn-lt"/>
              </a:rPr>
              <a:t>cursos </a:t>
            </a:r>
            <a:r>
              <a:rPr lang="es-CO" sz="2000" dirty="0">
                <a:latin typeface="+mn-lt"/>
              </a:rPr>
              <a:t>de vida, mediante la reducción y prevención de la </a:t>
            </a:r>
            <a:r>
              <a:rPr lang="es-CO" sz="2000" dirty="0" smtClean="0">
                <a:latin typeface="+mn-lt"/>
              </a:rPr>
              <a:t>malnutrición</a:t>
            </a:r>
            <a:r>
              <a:rPr lang="es-MX" sz="2000" dirty="0">
                <a:solidFill>
                  <a:srgbClr val="001D35"/>
                </a:solidFill>
                <a:latin typeface="+mn-lt"/>
              </a:rPr>
              <a:t>,</a:t>
            </a:r>
            <a:r>
              <a:rPr lang="es-CO" sz="2000" dirty="0" smtClean="0"/>
              <a:t> </a:t>
            </a:r>
            <a:r>
              <a:rPr lang="es-CO" sz="2000" dirty="0"/>
              <a:t>la selección adecuada de los alimentos y la práctica de hábitos alimentarios saludables </a:t>
            </a:r>
            <a:r>
              <a:rPr lang="es-CO" sz="2000" dirty="0" smtClean="0"/>
              <a:t>que permitan </a:t>
            </a:r>
            <a:r>
              <a:rPr lang="es-CO" sz="2000" dirty="0"/>
              <a:t>mantener un estado de salud y nutrición adecuado</a:t>
            </a:r>
            <a:endParaRPr lang="es-MX" sz="2000" dirty="0">
              <a:solidFill>
                <a:srgbClr val="001D35"/>
              </a:solidFill>
              <a:latin typeface="+mn-lt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F98224FF-30F4-4C19-A2B1-DE6E09599C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6651" y="3014528"/>
            <a:ext cx="2753518" cy="1836597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74461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xmlns="" id="{9EA5D4E2-FC23-487D-A021-02AE84859429}"/>
              </a:ext>
            </a:extLst>
          </p:cNvPr>
          <p:cNvSpPr/>
          <p:nvPr/>
        </p:nvSpPr>
        <p:spPr>
          <a:xfrm>
            <a:off x="788111" y="1086873"/>
            <a:ext cx="3102429" cy="114299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Montserrat Black" panose="00000A00000000000000" pitchFamily="2" charset="0"/>
              </a:rPr>
              <a:t>HUERTAS ESCOLARES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xmlns="" id="{7D99D968-4CC9-44C6-9385-10E84D57AD1D}"/>
              </a:ext>
            </a:extLst>
          </p:cNvPr>
          <p:cNvSpPr/>
          <p:nvPr/>
        </p:nvSpPr>
        <p:spPr>
          <a:xfrm>
            <a:off x="4441371" y="2571749"/>
            <a:ext cx="3102429" cy="1143681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accent4">
                    <a:lumMod val="75000"/>
                  </a:schemeClr>
                </a:solidFill>
                <a:latin typeface="Montserrat Black" panose="00000A00000000000000" pitchFamily="2" charset="0"/>
              </a:rPr>
              <a:t>ALTERACIONES NUTRICIONALES (MINMASA)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xmlns="" id="{18AA11F3-7A5B-4811-899E-5496860D98A8}"/>
              </a:ext>
            </a:extLst>
          </p:cNvPr>
          <p:cNvSpPr/>
          <p:nvPr/>
        </p:nvSpPr>
        <p:spPr>
          <a:xfrm>
            <a:off x="788111" y="2612570"/>
            <a:ext cx="3102429" cy="1142999"/>
          </a:xfrm>
          <a:prstGeom prst="round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ontserrat Black" panose="00000A00000000000000" pitchFamily="2" charset="0"/>
              </a:rPr>
              <a:t>MANIZALES UN ACTO DE AMOR (CUIDADORES)</a:t>
            </a:r>
            <a:endParaRPr lang="es-CO" sz="1600" b="1" dirty="0">
              <a:solidFill>
                <a:schemeClr val="accent5">
                  <a:lumMod val="60000"/>
                  <a:lumOff val="40000"/>
                </a:schemeClr>
              </a:solidFill>
              <a:latin typeface="Montserrat Black" panose="00000A00000000000000" pitchFamily="2" charset="0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xmlns="" id="{EDEF69A6-89D7-43A1-B22F-C515A40B3134}"/>
              </a:ext>
            </a:extLst>
          </p:cNvPr>
          <p:cNvSpPr/>
          <p:nvPr/>
        </p:nvSpPr>
        <p:spPr>
          <a:xfrm>
            <a:off x="4384220" y="1086873"/>
            <a:ext cx="3200400" cy="1143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ontserrat Black" panose="00000A00000000000000" pitchFamily="2" charset="0"/>
              </a:rPr>
              <a:t>ALIMENTA SANAMENTE TU CUERPO Y TU MENTE</a:t>
            </a:r>
            <a:endParaRPr lang="es-CO" sz="2000" b="1" dirty="0">
              <a:solidFill>
                <a:schemeClr val="accent6">
                  <a:lumMod val="60000"/>
                  <a:lumOff val="40000"/>
                </a:schemeClr>
              </a:solidFill>
              <a:latin typeface="Montserrat Black" panose="00000A00000000000000" pitchFamily="2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0C35D9D7-3F19-48E3-A22A-E6DD43488588}"/>
              </a:ext>
            </a:extLst>
          </p:cNvPr>
          <p:cNvSpPr/>
          <p:nvPr/>
        </p:nvSpPr>
        <p:spPr>
          <a:xfrm>
            <a:off x="650805" y="442889"/>
            <a:ext cx="2832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latin typeface="Montserrat Black"/>
                <a:ea typeface="Montserrat Black"/>
                <a:cs typeface="Montserrat Black"/>
              </a:rPr>
              <a:t>PROGRAMAS</a:t>
            </a:r>
            <a:endParaRPr lang="es-CO" sz="2800" b="1" dirty="0">
              <a:solidFill>
                <a:schemeClr val="bg1"/>
              </a:solidFill>
              <a:latin typeface="Montserrat Black"/>
              <a:ea typeface="Montserrat Black"/>
              <a:cs typeface="Montserrat Black"/>
            </a:endParaRP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xmlns="" id="{84384BDF-ED90-4730-88EA-35364E9BEC51}"/>
              </a:ext>
            </a:extLst>
          </p:cNvPr>
          <p:cNvCxnSpPr>
            <a:endCxn id="7" idx="1"/>
          </p:cNvCxnSpPr>
          <p:nvPr/>
        </p:nvCxnSpPr>
        <p:spPr>
          <a:xfrm>
            <a:off x="3902526" y="1642046"/>
            <a:ext cx="39188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xmlns="" id="{8759B0F6-5EAA-4C37-BDD6-6383F07BC1AF}"/>
              </a:ext>
            </a:extLst>
          </p:cNvPr>
          <p:cNvCxnSpPr/>
          <p:nvPr/>
        </p:nvCxnSpPr>
        <p:spPr>
          <a:xfrm>
            <a:off x="3975980" y="3175222"/>
            <a:ext cx="39188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xmlns="" id="{5094E155-931B-4057-B230-845818D73FF4}"/>
              </a:ext>
            </a:extLst>
          </p:cNvPr>
          <p:cNvCxnSpPr>
            <a:cxnSpLocks/>
          </p:cNvCxnSpPr>
          <p:nvPr/>
        </p:nvCxnSpPr>
        <p:spPr>
          <a:xfrm flipV="1">
            <a:off x="2317552" y="2311173"/>
            <a:ext cx="0" cy="26057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xmlns="" id="{7F83160F-F8D8-42D1-8881-32C32CD94F9D}"/>
              </a:ext>
            </a:extLst>
          </p:cNvPr>
          <p:cNvCxnSpPr>
            <a:cxnSpLocks/>
          </p:cNvCxnSpPr>
          <p:nvPr/>
        </p:nvCxnSpPr>
        <p:spPr>
          <a:xfrm flipV="1">
            <a:off x="6081869" y="2311172"/>
            <a:ext cx="0" cy="26057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xmlns="" id="{33E141B2-7CFE-4F2D-9EBE-D58EEE723C5D}"/>
              </a:ext>
            </a:extLst>
          </p:cNvPr>
          <p:cNvSpPr/>
          <p:nvPr/>
        </p:nvSpPr>
        <p:spPr>
          <a:xfrm>
            <a:off x="2620707" y="3886535"/>
            <a:ext cx="3102429" cy="114299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Montserrat Black" panose="00000A00000000000000" pitchFamily="2" charset="0"/>
              </a:rPr>
              <a:t>HUERTAS FAMILIARES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xmlns="" id="{FA7BBCBC-01C7-4908-B327-1EC6A2766350}"/>
              </a:ext>
            </a:extLst>
          </p:cNvPr>
          <p:cNvCxnSpPr>
            <a:cxnSpLocks/>
          </p:cNvCxnSpPr>
          <p:nvPr/>
        </p:nvCxnSpPr>
        <p:spPr>
          <a:xfrm>
            <a:off x="4171921" y="3560141"/>
            <a:ext cx="0" cy="31057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AA436CEC-B0E8-4C6C-A122-6A187D3892BD}"/>
              </a:ext>
            </a:extLst>
          </p:cNvPr>
          <p:cNvSpPr/>
          <p:nvPr/>
        </p:nvSpPr>
        <p:spPr>
          <a:xfrm>
            <a:off x="650805" y="442889"/>
            <a:ext cx="2832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latin typeface="Montserrat Black"/>
                <a:ea typeface="Montserrat Black"/>
                <a:cs typeface="Montserrat Black"/>
              </a:rPr>
              <a:t>PROGRAMAS </a:t>
            </a:r>
            <a:endParaRPr lang="es-CO" sz="2800" b="1" dirty="0">
              <a:solidFill>
                <a:schemeClr val="bg1"/>
              </a:solidFill>
              <a:latin typeface="Montserrat Black"/>
              <a:ea typeface="Montserrat Black"/>
              <a:cs typeface="Montserrat Black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BEBE0E26-1633-4405-B8F1-08B7E06435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954411"/>
              </p:ext>
            </p:extLst>
          </p:nvPr>
        </p:nvGraphicFramePr>
        <p:xfrm>
          <a:off x="898979" y="1559586"/>
          <a:ext cx="6334578" cy="11486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6476">
                  <a:extLst>
                    <a:ext uri="{9D8B030D-6E8A-4147-A177-3AD203B41FA5}">
                      <a16:colId xmlns:a16="http://schemas.microsoft.com/office/drawing/2014/main" xmlns="" val="781475467"/>
                    </a:ext>
                  </a:extLst>
                </a:gridCol>
                <a:gridCol w="4878102">
                  <a:extLst>
                    <a:ext uri="{9D8B030D-6E8A-4147-A177-3AD203B41FA5}">
                      <a16:colId xmlns:a16="http://schemas.microsoft.com/office/drawing/2014/main" xmlns="" val="1408932400"/>
                    </a:ext>
                  </a:extLst>
                </a:gridCol>
              </a:tblGrid>
              <a:tr h="18886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u="none" strike="noStrike" dirty="0">
                          <a:effectLst/>
                          <a:latin typeface="Montserrat Black" panose="00000A00000000000000" pitchFamily="2" charset="0"/>
                        </a:rPr>
                        <a:t>ESTRATEGIA 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 Black" panose="00000A00000000000000" pitchFamily="2" charset="0"/>
                      </a:endParaRPr>
                    </a:p>
                  </a:txBody>
                  <a:tcPr marL="2367" marR="2367" marT="2367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  <a:latin typeface="Montserrat Black" panose="00000A00000000000000" pitchFamily="2" charset="0"/>
                        </a:rPr>
                        <a:t>MINMASA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 Black" panose="00000A00000000000000" pitchFamily="2" charset="0"/>
                      </a:endParaRPr>
                    </a:p>
                  </a:txBody>
                  <a:tcPr marL="2367" marR="2367" marT="2367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6060754"/>
                  </a:ext>
                </a:extLst>
              </a:tr>
              <a:tr h="29045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>
                          <a:effectLst/>
                          <a:latin typeface="Montserrat Black" panose="00000A00000000000000" pitchFamily="2" charset="0"/>
                        </a:rPr>
                        <a:t>META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Montserrat Black" panose="00000A00000000000000" pitchFamily="2" charset="0"/>
                      </a:endParaRPr>
                    </a:p>
                  </a:txBody>
                  <a:tcPr marL="2367" marR="2367" marT="2367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Montserrat Black" panose="00000A00000000000000" pitchFamily="2" charset="0"/>
                        </a:rPr>
                        <a:t>10 GRUPOS MINMASSA POR TERRITORIO URBANO</a:t>
                      </a:r>
                    </a:p>
                  </a:txBody>
                  <a:tcPr marL="2367" marR="2367" marT="2367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3480449"/>
                  </a:ext>
                </a:extLst>
              </a:tr>
              <a:tr h="29209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>
                          <a:effectLst/>
                          <a:latin typeface="Montserrat Black" panose="00000A00000000000000" pitchFamily="2" charset="0"/>
                        </a:rPr>
                        <a:t>CURSO DE VIDA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Montserrat Black" panose="00000A00000000000000" pitchFamily="2" charset="0"/>
                      </a:endParaRPr>
                    </a:p>
                  </a:txBody>
                  <a:tcPr marL="2367" marR="2367" marT="2367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400" u="none" strike="noStrike" dirty="0">
                        <a:effectLst/>
                        <a:latin typeface="Montserrat Black" panose="00000A00000000000000" pitchFamily="2" charset="0"/>
                      </a:endParaRPr>
                    </a:p>
                    <a:p>
                      <a:pPr algn="l" fontAlgn="ctr"/>
                      <a:r>
                        <a:rPr lang="es-CO" sz="1400" u="none" strike="noStrike" dirty="0">
                          <a:effectLst/>
                          <a:latin typeface="Montserrat Black" panose="00000A00000000000000" pitchFamily="2" charset="0"/>
                        </a:rPr>
                        <a:t>INFANCIA</a:t>
                      </a:r>
                    </a:p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 Black" panose="00000A00000000000000" pitchFamily="2" charset="0"/>
                      </a:endParaRPr>
                    </a:p>
                  </a:txBody>
                  <a:tcPr marL="2367" marR="2367" marT="2367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7345891"/>
                  </a:ext>
                </a:extLst>
              </a:tr>
            </a:tbl>
          </a:graphicData>
        </a:graphic>
      </p:graphicFrame>
      <p:pic>
        <p:nvPicPr>
          <p:cNvPr id="3074" name="Picture 2" descr="El 35% de los niños, con obesidad o sobrepeso | RTVE">
            <a:extLst>
              <a:ext uri="{FF2B5EF4-FFF2-40B4-BE49-F238E27FC236}">
                <a16:creationId xmlns:a16="http://schemas.microsoft.com/office/drawing/2014/main" xmlns="" id="{69481AA6-3566-4324-8A37-F77ABC6C6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211" y="2862254"/>
            <a:ext cx="2214114" cy="123990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471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150075" y="4359550"/>
            <a:ext cx="2581100" cy="6314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90B10723-E4A0-467B-8290-812E31CC1D3A}"/>
              </a:ext>
            </a:extLst>
          </p:cNvPr>
          <p:cNvSpPr txBox="1"/>
          <p:nvPr/>
        </p:nvSpPr>
        <p:spPr>
          <a:xfrm>
            <a:off x="261257" y="197082"/>
            <a:ext cx="74784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s-ES" sz="2000" b="1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Montserrat Black" panose="00000A00000000000000" pitchFamily="2" charset="0"/>
              </a:rPr>
              <a:t>1. </a:t>
            </a:r>
            <a:r>
              <a:rPr lang="es-ES" sz="2000" b="1" u="none" strike="noStrike" dirty="0">
                <a:solidFill>
                  <a:schemeClr val="bg1"/>
                </a:solidFill>
                <a:effectLst/>
                <a:latin typeface="Montserrat Black" panose="00000A00000000000000" pitchFamily="2" charset="0"/>
              </a:rPr>
              <a:t>MINMASA </a:t>
            </a:r>
            <a:endParaRPr lang="es-ES" sz="2000" b="1" i="0" u="none" strike="noStrike" dirty="0">
              <a:solidFill>
                <a:schemeClr val="bg1"/>
              </a:solidFill>
              <a:effectLst/>
              <a:latin typeface="Montserrat Black" panose="00000A00000000000000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1759F118-0FFD-4E38-9C6B-73CDF2753283}"/>
              </a:ext>
            </a:extLst>
          </p:cNvPr>
          <p:cNvSpPr txBox="1"/>
          <p:nvPr/>
        </p:nvSpPr>
        <p:spPr>
          <a:xfrm>
            <a:off x="261257" y="597192"/>
            <a:ext cx="6753154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>
                <a:solidFill>
                  <a:schemeClr val="accent1">
                    <a:lumMod val="75000"/>
                  </a:schemeClr>
                </a:solidFill>
                <a:latin typeface="Montserrat Black" panose="00000A00000000000000" pitchFamily="2" charset="0"/>
              </a:rPr>
              <a:t>SESIONES:                                                                                                                              </a:t>
            </a:r>
            <a:r>
              <a:rPr lang="es-CO" sz="1100" dirty="0">
                <a:solidFill>
                  <a:schemeClr val="bg1"/>
                </a:solidFill>
                <a:latin typeface="Montserrat Black" panose="00000A00000000000000" pitchFamily="2" charset="0"/>
              </a:rPr>
              <a:t>-CONOCIENDO MI </a:t>
            </a:r>
            <a:r>
              <a:rPr lang="es-CO" sz="11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CUERPO (tamizaje nutricional, informe, remisión EAPB )</a:t>
            </a:r>
            <a:endParaRPr lang="es-CO" sz="1100" dirty="0">
              <a:solidFill>
                <a:schemeClr val="bg1"/>
              </a:solidFill>
              <a:latin typeface="Montserrat Black" panose="00000A00000000000000" pitchFamily="2" charset="0"/>
            </a:endParaRPr>
          </a:p>
          <a:p>
            <a:r>
              <a:rPr lang="es-CO" sz="1100" dirty="0">
                <a:solidFill>
                  <a:schemeClr val="bg1"/>
                </a:solidFill>
                <a:latin typeface="Montserrat Black" panose="00000A00000000000000" pitchFamily="2" charset="0"/>
              </a:rPr>
              <a:t>-PLATO SALUDABLE DE LA FAMILIA </a:t>
            </a:r>
            <a:r>
              <a:rPr lang="es-CO" sz="11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COLOMBIANA (aplicación pre test, informe pre test)</a:t>
            </a:r>
            <a:endParaRPr lang="es-CO" sz="1100" dirty="0">
              <a:solidFill>
                <a:schemeClr val="bg1"/>
              </a:solidFill>
              <a:latin typeface="Montserrat Black" panose="00000A00000000000000" pitchFamily="2" charset="0"/>
            </a:endParaRPr>
          </a:p>
          <a:p>
            <a:r>
              <a:rPr lang="es-CO" sz="1100" dirty="0">
                <a:solidFill>
                  <a:schemeClr val="bg1"/>
                </a:solidFill>
                <a:latin typeface="Montserrat Black" panose="00000A00000000000000" pitchFamily="2" charset="0"/>
              </a:rPr>
              <a:t>-</a:t>
            </a:r>
            <a:r>
              <a:rPr lang="es-ES" sz="1100" dirty="0">
                <a:solidFill>
                  <a:schemeClr val="bg1"/>
                </a:solidFill>
                <a:latin typeface="Montserrat Black" panose="00000A00000000000000" pitchFamily="2" charset="0"/>
              </a:rPr>
              <a:t>CONCEPTOS BASICOS DE OBESIDAD </a:t>
            </a:r>
            <a:r>
              <a:rPr lang="es-ES" sz="11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Y SOBREPESO</a:t>
            </a:r>
            <a:endParaRPr lang="es-ES" sz="1100" dirty="0">
              <a:solidFill>
                <a:schemeClr val="bg1"/>
              </a:solidFill>
              <a:latin typeface="Montserrat Black" panose="00000A00000000000000" pitchFamily="2" charset="0"/>
            </a:endParaRPr>
          </a:p>
          <a:p>
            <a:r>
              <a:rPr lang="es-ES" sz="1100" dirty="0">
                <a:solidFill>
                  <a:schemeClr val="bg1"/>
                </a:solidFill>
                <a:latin typeface="Montserrat Black" panose="00000A00000000000000" pitchFamily="2" charset="0"/>
              </a:rPr>
              <a:t>-ALIMENTACION CONSCIENTE</a:t>
            </a:r>
            <a:r>
              <a:rPr lang="es-ES" sz="11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.</a:t>
            </a:r>
          </a:p>
          <a:p>
            <a:r>
              <a:rPr lang="es-ES" sz="1100" dirty="0">
                <a:solidFill>
                  <a:schemeClr val="bg1"/>
                </a:solidFill>
                <a:latin typeface="Montserrat Black" panose="00000A00000000000000" pitchFamily="2" charset="0"/>
              </a:rPr>
              <a:t>- CONCEPTOS BASICOS DE OBESIDAD Y </a:t>
            </a:r>
            <a:r>
              <a:rPr lang="es-ES" sz="11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SOBREPESO (padres de familia)</a:t>
            </a:r>
            <a:endParaRPr lang="es-ES" sz="1100" dirty="0">
              <a:solidFill>
                <a:schemeClr val="bg1"/>
              </a:solidFill>
              <a:latin typeface="Montserrat Black" panose="00000A00000000000000" pitchFamily="2" charset="0"/>
            </a:endParaRPr>
          </a:p>
          <a:p>
            <a:r>
              <a:rPr lang="es-ES" sz="1100" dirty="0">
                <a:solidFill>
                  <a:schemeClr val="bg1"/>
                </a:solidFill>
                <a:latin typeface="Montserrat Black" panose="00000A00000000000000" pitchFamily="2" charset="0"/>
              </a:rPr>
              <a:t>-IMPORTANCIA DEL CONSUMO DE UN DESAYUNO </a:t>
            </a:r>
            <a:r>
              <a:rPr lang="es-ES" sz="11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SALUDABLE (padres de familia)</a:t>
            </a:r>
            <a:endParaRPr lang="es-ES" sz="1100" dirty="0">
              <a:solidFill>
                <a:schemeClr val="bg1"/>
              </a:solidFill>
              <a:latin typeface="Montserrat Black" panose="00000A00000000000000" pitchFamily="2" charset="0"/>
            </a:endParaRPr>
          </a:p>
          <a:p>
            <a:r>
              <a:rPr lang="es-ES" sz="1100" dirty="0">
                <a:solidFill>
                  <a:schemeClr val="bg1"/>
                </a:solidFill>
                <a:latin typeface="Montserrat Black" panose="00000A00000000000000" pitchFamily="2" charset="0"/>
              </a:rPr>
              <a:t>-LONCHERA </a:t>
            </a:r>
            <a:r>
              <a:rPr lang="es-ES" sz="11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SALUDABLE (padres de familia)</a:t>
            </a:r>
          </a:p>
          <a:p>
            <a:r>
              <a:rPr lang="es-ES" sz="11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-ACTIVIDAD FÍSICA</a:t>
            </a:r>
          </a:p>
          <a:p>
            <a:r>
              <a:rPr lang="es-ES" sz="11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-ACTIVIDAD FÍSICA EQUILIBRIO</a:t>
            </a:r>
          </a:p>
          <a:p>
            <a:r>
              <a:rPr lang="es-ES" sz="11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-</a:t>
            </a:r>
            <a:r>
              <a:rPr lang="es-ES" sz="1100" dirty="0">
                <a:solidFill>
                  <a:schemeClr val="bg1"/>
                </a:solidFill>
                <a:latin typeface="Montserrat Black" panose="00000A00000000000000" pitchFamily="2" charset="0"/>
              </a:rPr>
              <a:t>ACTIVIDAD </a:t>
            </a:r>
            <a:r>
              <a:rPr lang="es-ES" sz="11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FÍSICA OBSTACULO</a:t>
            </a:r>
          </a:p>
          <a:p>
            <a:r>
              <a:rPr lang="es-ES" sz="11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- ACTIVIDAD FÍSICA BAILE</a:t>
            </a:r>
            <a:endParaRPr lang="es-ES" sz="1100" dirty="0">
              <a:solidFill>
                <a:schemeClr val="bg1"/>
              </a:solidFill>
              <a:latin typeface="Montserrat Black" panose="00000A00000000000000" pitchFamily="2" charset="0"/>
            </a:endParaRPr>
          </a:p>
          <a:p>
            <a:r>
              <a:rPr lang="es-ES" sz="1100" dirty="0">
                <a:solidFill>
                  <a:schemeClr val="bg1"/>
                </a:solidFill>
                <a:latin typeface="Montserrat Black" panose="00000A00000000000000" pitchFamily="2" charset="0"/>
              </a:rPr>
              <a:t>-ACTIVIDAD </a:t>
            </a:r>
            <a:r>
              <a:rPr lang="es-ES" sz="11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FÍSICA </a:t>
            </a:r>
            <a:r>
              <a:rPr lang="es-ES" sz="1100" dirty="0">
                <a:solidFill>
                  <a:schemeClr val="bg1"/>
                </a:solidFill>
                <a:latin typeface="Montserrat Black" panose="00000A00000000000000" pitchFamily="2" charset="0"/>
              </a:rPr>
              <a:t>DE VELOCIDAD Y RESISTENCIA</a:t>
            </a:r>
            <a:r>
              <a:rPr lang="es-ES" sz="11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.</a:t>
            </a:r>
          </a:p>
          <a:p>
            <a:r>
              <a:rPr lang="es-ES" sz="11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- ACTIVIDAD FÍSICA JUEGOS</a:t>
            </a:r>
            <a:endParaRPr lang="es-ES" sz="1100" dirty="0">
              <a:solidFill>
                <a:schemeClr val="bg1"/>
              </a:solidFill>
              <a:latin typeface="Montserrat Black" panose="00000A00000000000000" pitchFamily="2" charset="0"/>
            </a:endParaRPr>
          </a:p>
          <a:p>
            <a:r>
              <a:rPr lang="es-ES" sz="1100" dirty="0">
                <a:solidFill>
                  <a:schemeClr val="bg1"/>
                </a:solidFill>
                <a:latin typeface="Montserrat Black" panose="00000A00000000000000" pitchFamily="2" charset="0"/>
              </a:rPr>
              <a:t>-ACTIVIDAD </a:t>
            </a:r>
            <a:r>
              <a:rPr lang="es-ES" sz="11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FÍSICA </a:t>
            </a:r>
            <a:r>
              <a:rPr lang="es-ES" sz="1100" dirty="0">
                <a:solidFill>
                  <a:schemeClr val="bg1"/>
                </a:solidFill>
                <a:latin typeface="Montserrat Black" panose="00000A00000000000000" pitchFamily="2" charset="0"/>
              </a:rPr>
              <a:t>ESCOGIENDO LO QUE ME GUSTA.</a:t>
            </a:r>
          </a:p>
          <a:p>
            <a:r>
              <a:rPr lang="es-ES" sz="1100" dirty="0">
                <a:solidFill>
                  <a:schemeClr val="bg1"/>
                </a:solidFill>
                <a:latin typeface="Montserrat Black" panose="00000A00000000000000" pitchFamily="2" charset="0"/>
              </a:rPr>
              <a:t>-IMPORTANCIA DE LA ACTIVIDAD </a:t>
            </a:r>
            <a:r>
              <a:rPr lang="es-ES" sz="11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FISICA (padres de familia, entrega de plan de actividad física)</a:t>
            </a:r>
            <a:endParaRPr lang="es-ES" sz="1100" dirty="0">
              <a:solidFill>
                <a:schemeClr val="bg1"/>
              </a:solidFill>
              <a:latin typeface="Montserrat Black" panose="00000A00000000000000" pitchFamily="2" charset="0"/>
            </a:endParaRPr>
          </a:p>
          <a:p>
            <a:r>
              <a:rPr lang="es-ES" sz="1100" dirty="0">
                <a:solidFill>
                  <a:schemeClr val="bg1"/>
                </a:solidFill>
                <a:latin typeface="Montserrat Black" panose="00000A00000000000000" pitchFamily="2" charset="0"/>
              </a:rPr>
              <a:t>-EVALUANDO </a:t>
            </a:r>
            <a:r>
              <a:rPr lang="es-ES" sz="11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MINMASSA (tamizaje nutricional, aplicación post </a:t>
            </a:r>
            <a:r>
              <a:rPr lang="es-ES" sz="1100" dirty="0" err="1" smtClean="0">
                <a:solidFill>
                  <a:schemeClr val="bg1"/>
                </a:solidFill>
                <a:latin typeface="Montserrat Black" panose="00000A00000000000000" pitchFamily="2" charset="0"/>
              </a:rPr>
              <a:t>tes</a:t>
            </a:r>
            <a:r>
              <a:rPr lang="es-ES" sz="11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,</a:t>
            </a:r>
          </a:p>
          <a:p>
            <a:r>
              <a:rPr lang="es-ES" sz="11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Informe, seguimiento a remisiones, entrega de certificado)</a:t>
            </a:r>
          </a:p>
          <a:p>
            <a:r>
              <a:rPr lang="es-ES" sz="11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- SESION COMPLEMENTARIA ALIMENTACIÓN SALUDABLE (comunidad educativa)</a:t>
            </a:r>
            <a:endParaRPr lang="es-ES" sz="1100" dirty="0">
              <a:solidFill>
                <a:schemeClr val="bg1"/>
              </a:solidFill>
              <a:latin typeface="Montserrat Black" panose="00000A00000000000000" pitchFamily="2" charset="0"/>
            </a:endParaRPr>
          </a:p>
          <a:p>
            <a:endParaRPr lang="es-CO" sz="1100" dirty="0">
              <a:solidFill>
                <a:schemeClr val="bg1"/>
              </a:solidFill>
              <a:latin typeface="Montserrat Black" panose="00000A00000000000000" pitchFamily="2" charset="0"/>
            </a:endParaRPr>
          </a:p>
        </p:txBody>
      </p:sp>
      <p:pic>
        <p:nvPicPr>
          <p:cNvPr id="7170" name="Picture 2" descr="5 ingredientes que necesita un desayuno saludable para fortalecer tu cuerpo  | Revista Cromos">
            <a:extLst>
              <a:ext uri="{FF2B5EF4-FFF2-40B4-BE49-F238E27FC236}">
                <a16:creationId xmlns:a16="http://schemas.microsoft.com/office/drawing/2014/main" xmlns="" id="{BEE2D86F-5405-4810-8F16-3968F792D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091" y="786745"/>
            <a:ext cx="1884017" cy="125372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ctividad Física">
            <a:extLst>
              <a:ext uri="{FF2B5EF4-FFF2-40B4-BE49-F238E27FC236}">
                <a16:creationId xmlns:a16="http://schemas.microsoft.com/office/drawing/2014/main" xmlns="" id="{62E30EAA-2AC2-486D-9FAA-E0B2910C9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3559964"/>
            <a:ext cx="3067050" cy="149542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80E61DB3-6484-4630-9E9B-A994AB8EBCF8}"/>
              </a:ext>
            </a:extLst>
          </p:cNvPr>
          <p:cNvSpPr/>
          <p:nvPr/>
        </p:nvSpPr>
        <p:spPr>
          <a:xfrm>
            <a:off x="6870835" y="2406811"/>
            <a:ext cx="195438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29C7FF"/>
                </a:solidFill>
                <a:latin typeface="Montserrat Black"/>
              </a:rPr>
              <a:t>RESPONSABLE:</a:t>
            </a:r>
            <a:endParaRPr lang="es-CO" dirty="0">
              <a:solidFill>
                <a:srgbClr val="29C7FF"/>
              </a:solidFill>
            </a:endParaRPr>
          </a:p>
          <a:p>
            <a:pPr marL="171450" indent="-171450" algn="just">
              <a:buClr>
                <a:srgbClr val="29C7FF"/>
              </a:buClr>
              <a:buFont typeface="Courier New" panose="02070309020205020404" pitchFamily="49" charset="0"/>
              <a:buChar char="o"/>
            </a:pPr>
            <a:r>
              <a:rPr lang="es-CO" sz="1200" dirty="0">
                <a:solidFill>
                  <a:schemeClr val="bg1"/>
                </a:solidFill>
                <a:latin typeface="Montserrat Black"/>
                <a:ea typeface="Montserrat Black"/>
                <a:cs typeface="Montserrat Black"/>
              </a:rPr>
              <a:t>Nutricionista, Lic. Educación Física y  Psicología.</a:t>
            </a:r>
          </a:p>
        </p:txBody>
      </p:sp>
    </p:spTree>
    <p:extLst>
      <p:ext uri="{BB962C8B-B14F-4D97-AF65-F5344CB8AC3E}">
        <p14:creationId xmlns:p14="http://schemas.microsoft.com/office/powerpoint/2010/main" val="337687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AA436CEC-B0E8-4C6C-A122-6A187D3892BD}"/>
              </a:ext>
            </a:extLst>
          </p:cNvPr>
          <p:cNvSpPr/>
          <p:nvPr/>
        </p:nvSpPr>
        <p:spPr>
          <a:xfrm>
            <a:off x="650805" y="442889"/>
            <a:ext cx="2832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latin typeface="Montserrat Black"/>
                <a:ea typeface="Montserrat Black"/>
                <a:cs typeface="Montserrat Black"/>
              </a:rPr>
              <a:t>PROGRAMAS </a:t>
            </a:r>
            <a:endParaRPr lang="es-CO" sz="2800" b="1" dirty="0">
              <a:solidFill>
                <a:schemeClr val="bg1"/>
              </a:solidFill>
              <a:latin typeface="Montserrat Black"/>
              <a:ea typeface="Montserrat Black"/>
              <a:cs typeface="Montserrat Black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xmlns="" id="{578AAF61-0D7C-49AE-B1F7-C66C48B19A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115935"/>
              </p:ext>
            </p:extLst>
          </p:nvPr>
        </p:nvGraphicFramePr>
        <p:xfrm>
          <a:off x="1226660" y="1372015"/>
          <a:ext cx="6831489" cy="14976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7750">
                  <a:extLst>
                    <a:ext uri="{9D8B030D-6E8A-4147-A177-3AD203B41FA5}">
                      <a16:colId xmlns:a16="http://schemas.microsoft.com/office/drawing/2014/main" xmlns="" val="967082175"/>
                    </a:ext>
                  </a:extLst>
                </a:gridCol>
                <a:gridCol w="5220749">
                  <a:extLst>
                    <a:ext uri="{9D8B030D-6E8A-4147-A177-3AD203B41FA5}">
                      <a16:colId xmlns:a16="http://schemas.microsoft.com/office/drawing/2014/main" xmlns="" val="69291750"/>
                    </a:ext>
                  </a:extLst>
                </a:gridCol>
                <a:gridCol w="32990">
                  <a:extLst>
                    <a:ext uri="{9D8B030D-6E8A-4147-A177-3AD203B41FA5}">
                      <a16:colId xmlns:a16="http://schemas.microsoft.com/office/drawing/2014/main" xmlns="" val="160374071"/>
                    </a:ext>
                  </a:extLst>
                </a:gridCol>
              </a:tblGrid>
              <a:tr h="38455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u="none" strike="noStrike" dirty="0">
                          <a:effectLst/>
                          <a:latin typeface="Montserrat Black" panose="00000A00000000000000" pitchFamily="2" charset="0"/>
                        </a:rPr>
                        <a:t>ESTRATEGIA 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 Black" panose="00000A00000000000000" pitchFamily="2" charset="0"/>
                      </a:endParaRPr>
                    </a:p>
                  </a:txBody>
                  <a:tcPr marL="2733" marR="2733" marT="2733" marB="0"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400" b="1" u="none" strike="noStrike" dirty="0">
                          <a:effectLst/>
                          <a:latin typeface="Montserrat Black" panose="00000A00000000000000" pitchFamily="2" charset="0"/>
                        </a:rPr>
                        <a:t>ALIMENTA SANAMENTE TU CUERPO Y TU MENTE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 Black" panose="00000A00000000000000" pitchFamily="2" charset="0"/>
                      </a:endParaRPr>
                    </a:p>
                  </a:txBody>
                  <a:tcPr marL="2733" marR="2733" marT="2733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5218111"/>
                  </a:ext>
                </a:extLst>
              </a:tr>
              <a:tr h="43979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>
                          <a:effectLst/>
                          <a:latin typeface="Montserrat Black" panose="00000A00000000000000" pitchFamily="2" charset="0"/>
                        </a:rPr>
                        <a:t>META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Montserrat Black" panose="00000A00000000000000" pitchFamily="2" charset="0"/>
                      </a:endParaRPr>
                    </a:p>
                  </a:txBody>
                  <a:tcPr marL="2733" marR="2733" marT="2733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1400" u="none" strike="noStrike" dirty="0">
                        <a:effectLst/>
                        <a:latin typeface="Montserrat Black" panose="00000A00000000000000" pitchFamily="2" charset="0"/>
                      </a:endParaRPr>
                    </a:p>
                    <a:p>
                      <a:pPr algn="l" fontAlgn="ctr"/>
                      <a:r>
                        <a:rPr lang="es-ES" sz="1400" u="none" strike="noStrike" dirty="0">
                          <a:effectLst/>
                          <a:latin typeface="Montserrat Black" panose="00000A00000000000000" pitchFamily="2" charset="0"/>
                        </a:rPr>
                        <a:t>10 GRUPOS ALIMENTA TU CUERPO Y TU MENTE SANAMENTE POR TERRITORIO URBANO</a:t>
                      </a:r>
                    </a:p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 Black" panose="00000A00000000000000" pitchFamily="2" charset="0"/>
                      </a:endParaRPr>
                    </a:p>
                  </a:txBody>
                  <a:tcPr marL="2733" marR="2733" marT="2733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 Black" panose="00000A00000000000000" pitchFamily="2" charset="0"/>
                      </a:endParaRPr>
                    </a:p>
                  </a:txBody>
                  <a:tcPr marL="2733" marR="2733" marT="2733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9519165"/>
                  </a:ext>
                </a:extLst>
              </a:tr>
              <a:tr h="25696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  <a:latin typeface="Montserrat Black" panose="00000A00000000000000" pitchFamily="2" charset="0"/>
                        </a:rPr>
                        <a:t>CURSO DE VIDA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 Black" panose="00000A00000000000000" pitchFamily="2" charset="0"/>
                      </a:endParaRPr>
                    </a:p>
                  </a:txBody>
                  <a:tcPr marL="2733" marR="2733" marT="2733" marB="0"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  <a:latin typeface="Montserrat Black" panose="00000A00000000000000" pitchFamily="2" charset="0"/>
                        </a:rPr>
                        <a:t>ADOLESCENCIA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 Black" panose="00000A00000000000000" pitchFamily="2" charset="0"/>
                      </a:endParaRPr>
                    </a:p>
                  </a:txBody>
                  <a:tcPr marL="2733" marR="2733" marT="2733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9283985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1104F9B-1423-49EF-8B4A-E3086E6491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0782" y="2960842"/>
            <a:ext cx="1763486" cy="117646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795473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150075" y="4359550"/>
            <a:ext cx="2581100" cy="63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AB920F26-24DD-4F47-9EF5-D8577B0510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7958" y="750738"/>
            <a:ext cx="2201441" cy="123280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2D5BBF82-AC50-478D-A1A8-004CA7C7E638}"/>
              </a:ext>
            </a:extLst>
          </p:cNvPr>
          <p:cNvSpPr txBox="1"/>
          <p:nvPr/>
        </p:nvSpPr>
        <p:spPr>
          <a:xfrm>
            <a:off x="329692" y="197082"/>
            <a:ext cx="76592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s-ES" sz="2000" b="1" dirty="0">
                <a:solidFill>
                  <a:schemeClr val="accent1">
                    <a:lumMod val="75000"/>
                  </a:schemeClr>
                </a:solidFill>
                <a:latin typeface="Montserrat Black" panose="00000A00000000000000" pitchFamily="2" charset="0"/>
              </a:rPr>
              <a:t>2</a:t>
            </a:r>
            <a:r>
              <a:rPr lang="es-ES" sz="2000" b="1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Montserrat Black" panose="00000A00000000000000" pitchFamily="2" charset="0"/>
              </a:rPr>
              <a:t>. </a:t>
            </a:r>
            <a:r>
              <a:rPr lang="es-ES" sz="2000" b="1" u="none" strike="noStrike" dirty="0">
                <a:solidFill>
                  <a:schemeClr val="bg1"/>
                </a:solidFill>
                <a:effectLst/>
                <a:latin typeface="Montserrat Black" panose="00000A00000000000000" pitchFamily="2" charset="0"/>
              </a:rPr>
              <a:t>ALIMENTA SANAMENTE TU CUERPO Y TU MENTE</a:t>
            </a:r>
            <a:endParaRPr lang="es-ES" sz="2000" b="1" i="0" u="none" strike="noStrike" dirty="0">
              <a:solidFill>
                <a:schemeClr val="bg1"/>
              </a:solidFill>
              <a:effectLst/>
              <a:latin typeface="Montserrat Black" panose="00000A00000000000000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E6F3FAAC-145D-48A9-9F89-D12CDE7A20AC}"/>
              </a:ext>
            </a:extLst>
          </p:cNvPr>
          <p:cNvSpPr txBox="1"/>
          <p:nvPr/>
        </p:nvSpPr>
        <p:spPr>
          <a:xfrm>
            <a:off x="492547" y="556710"/>
            <a:ext cx="6579752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>
                <a:solidFill>
                  <a:schemeClr val="accent1">
                    <a:lumMod val="75000"/>
                  </a:schemeClr>
                </a:solidFill>
                <a:latin typeface="Montserrat Black" panose="00000A00000000000000" pitchFamily="2" charset="0"/>
              </a:rPr>
              <a:t>SESIONES:                                                                                                                              </a:t>
            </a:r>
            <a:r>
              <a:rPr lang="es-CO" sz="1100" dirty="0">
                <a:solidFill>
                  <a:schemeClr val="bg1"/>
                </a:solidFill>
                <a:latin typeface="Montserrat Black" panose="00000A00000000000000" pitchFamily="2" charset="0"/>
              </a:rPr>
              <a:t>-CONOCIENDO MI </a:t>
            </a:r>
            <a:r>
              <a:rPr lang="es-CO" sz="11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CUERPO (tamizaje nutricional, cuestionario de trastornos, informe)</a:t>
            </a:r>
            <a:endParaRPr lang="es-CO" sz="1100" dirty="0">
              <a:solidFill>
                <a:schemeClr val="bg1"/>
              </a:solidFill>
              <a:latin typeface="Montserrat Black" panose="00000A00000000000000" pitchFamily="2" charset="0"/>
            </a:endParaRPr>
          </a:p>
          <a:p>
            <a:r>
              <a:rPr lang="es-CO" sz="1100" dirty="0">
                <a:solidFill>
                  <a:schemeClr val="bg1"/>
                </a:solidFill>
                <a:latin typeface="Montserrat Black" panose="00000A00000000000000" pitchFamily="2" charset="0"/>
              </a:rPr>
              <a:t>-PLATO SALUDABLE DE LA FAMILIA </a:t>
            </a:r>
            <a:r>
              <a:rPr lang="es-CO" sz="11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COLOMBIANA (aplicación pre test, informe)</a:t>
            </a:r>
            <a:endParaRPr lang="es-CO" sz="1100" dirty="0">
              <a:solidFill>
                <a:schemeClr val="bg1"/>
              </a:solidFill>
              <a:latin typeface="Montserrat Black" panose="00000A00000000000000" pitchFamily="2" charset="0"/>
            </a:endParaRPr>
          </a:p>
          <a:p>
            <a:r>
              <a:rPr lang="es-ES" sz="1100" dirty="0">
                <a:solidFill>
                  <a:schemeClr val="bg1"/>
                </a:solidFill>
                <a:latin typeface="Montserrat Black" panose="00000A00000000000000" pitchFamily="2" charset="0"/>
              </a:rPr>
              <a:t>-CONCEPTOS BASICOS DE TRASTORNO ALIMENTARIO Y -MALNUTRICION</a:t>
            </a:r>
            <a:endParaRPr lang="es-CO" sz="1100" dirty="0">
              <a:solidFill>
                <a:schemeClr val="bg1"/>
              </a:solidFill>
              <a:latin typeface="Montserrat Black" panose="00000A00000000000000" pitchFamily="2" charset="0"/>
            </a:endParaRPr>
          </a:p>
          <a:p>
            <a:r>
              <a:rPr lang="es-CO" sz="1100" dirty="0">
                <a:solidFill>
                  <a:schemeClr val="bg1"/>
                </a:solidFill>
                <a:latin typeface="Montserrat Black" panose="00000A00000000000000" pitchFamily="2" charset="0"/>
              </a:rPr>
              <a:t>-ALIMENTACION CONSCIENTE</a:t>
            </a:r>
          </a:p>
          <a:p>
            <a:r>
              <a:rPr lang="es-ES" sz="1100" dirty="0">
                <a:solidFill>
                  <a:schemeClr val="bg1"/>
                </a:solidFill>
                <a:latin typeface="Montserrat Black" panose="00000A00000000000000" pitchFamily="2" charset="0"/>
              </a:rPr>
              <a:t>-CONCEPTOS BÁSICOS DE LOS TRASTORNOS ALIMENTARIOS Y </a:t>
            </a:r>
            <a:r>
              <a:rPr lang="es-ES" sz="11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MALNUTRICIÓN (padres de familia)</a:t>
            </a:r>
            <a:endParaRPr lang="es-ES" sz="1100" dirty="0">
              <a:solidFill>
                <a:schemeClr val="bg1"/>
              </a:solidFill>
              <a:latin typeface="Montserrat Black" panose="00000A00000000000000" pitchFamily="2" charset="0"/>
            </a:endParaRPr>
          </a:p>
          <a:p>
            <a:r>
              <a:rPr lang="es-ES" sz="1100" dirty="0">
                <a:solidFill>
                  <a:schemeClr val="bg1"/>
                </a:solidFill>
                <a:latin typeface="Montserrat Black" panose="00000A00000000000000" pitchFamily="2" charset="0"/>
              </a:rPr>
              <a:t>-IMPORTANCIA DEL CONSUMO DE UN DESAYUNO </a:t>
            </a:r>
            <a:r>
              <a:rPr lang="es-ES" sz="11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SALUDABLE (padres de familia)</a:t>
            </a:r>
            <a:endParaRPr lang="es-ES" sz="1100" dirty="0">
              <a:solidFill>
                <a:schemeClr val="bg1"/>
              </a:solidFill>
              <a:latin typeface="Montserrat Black" panose="00000A00000000000000" pitchFamily="2" charset="0"/>
            </a:endParaRPr>
          </a:p>
          <a:p>
            <a:r>
              <a:rPr lang="es-ES" sz="1100" dirty="0">
                <a:solidFill>
                  <a:schemeClr val="bg1"/>
                </a:solidFill>
                <a:latin typeface="Montserrat Black" panose="00000A00000000000000" pitchFamily="2" charset="0"/>
              </a:rPr>
              <a:t>-SALUD MENTAL Y TRASTORNOS </a:t>
            </a:r>
            <a:r>
              <a:rPr lang="es-ES" sz="11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ALIMENTARIOS (padres de familia)</a:t>
            </a:r>
          </a:p>
          <a:p>
            <a:r>
              <a:rPr lang="es-ES" sz="11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-SALUD MENTAL Y TRASTORNOS ALIMENTARIOS</a:t>
            </a:r>
            <a:endParaRPr lang="es-ES" sz="1100" dirty="0">
              <a:solidFill>
                <a:schemeClr val="bg1"/>
              </a:solidFill>
              <a:latin typeface="Montserrat Black" panose="00000A00000000000000" pitchFamily="2" charset="0"/>
            </a:endParaRPr>
          </a:p>
          <a:p>
            <a:r>
              <a:rPr lang="es-ES" sz="1100" dirty="0">
                <a:solidFill>
                  <a:schemeClr val="bg1"/>
                </a:solidFill>
                <a:latin typeface="Montserrat Black" panose="00000A00000000000000" pitchFamily="2" charset="0"/>
              </a:rPr>
              <a:t>-AUTOESTIMA </a:t>
            </a:r>
          </a:p>
          <a:p>
            <a:r>
              <a:rPr lang="es-ES" sz="1100" dirty="0">
                <a:solidFill>
                  <a:schemeClr val="bg1"/>
                </a:solidFill>
                <a:latin typeface="Montserrat Black" panose="00000A00000000000000" pitchFamily="2" charset="0"/>
              </a:rPr>
              <a:t>-PERCEPCIÓN CORPORAL </a:t>
            </a:r>
          </a:p>
          <a:p>
            <a:r>
              <a:rPr lang="es-ES" sz="1100" dirty="0">
                <a:solidFill>
                  <a:schemeClr val="bg1"/>
                </a:solidFill>
                <a:latin typeface="Montserrat Black" panose="00000A00000000000000" pitchFamily="2" charset="0"/>
              </a:rPr>
              <a:t>-ACTIVIDAD FISICA </a:t>
            </a:r>
            <a:r>
              <a:rPr lang="es-ES" sz="11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BAILE,</a:t>
            </a:r>
          </a:p>
          <a:p>
            <a:r>
              <a:rPr lang="es-ES" sz="11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-ACTIVIDAD </a:t>
            </a:r>
            <a:r>
              <a:rPr lang="es-ES" sz="11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FÍSICA </a:t>
            </a:r>
            <a:r>
              <a:rPr lang="es-ES" sz="1100" dirty="0">
                <a:solidFill>
                  <a:schemeClr val="bg1"/>
                </a:solidFill>
                <a:latin typeface="Montserrat Black" panose="00000A00000000000000" pitchFamily="2" charset="0"/>
              </a:rPr>
              <a:t>DE </a:t>
            </a:r>
            <a:r>
              <a:rPr lang="es-ES" sz="11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JUEGOS</a:t>
            </a:r>
          </a:p>
          <a:p>
            <a:r>
              <a:rPr lang="es-ES" sz="11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-ACTIVIDAD FÍSICA ESCOGIENDO LO QUE ME GUSTA</a:t>
            </a:r>
            <a:endParaRPr lang="es-ES" sz="1100" dirty="0">
              <a:solidFill>
                <a:schemeClr val="bg1"/>
              </a:solidFill>
              <a:latin typeface="Montserrat Black" panose="00000A00000000000000" pitchFamily="2" charset="0"/>
            </a:endParaRPr>
          </a:p>
          <a:p>
            <a:r>
              <a:rPr lang="pt-BR" sz="1100" dirty="0">
                <a:solidFill>
                  <a:schemeClr val="bg1"/>
                </a:solidFill>
                <a:latin typeface="Montserrat Black" panose="00000A00000000000000" pitchFamily="2" charset="0"/>
              </a:rPr>
              <a:t>-DIETAS MILAGROSAS O DE </a:t>
            </a:r>
            <a:r>
              <a:rPr lang="pt-BR" sz="11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MODA</a:t>
            </a:r>
          </a:p>
          <a:p>
            <a:r>
              <a:rPr lang="pt-BR" sz="11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-DIETAS MILAGROSAS O DE MODA (padres de família)</a:t>
            </a:r>
            <a:endParaRPr lang="pt-BR" sz="1100" dirty="0">
              <a:solidFill>
                <a:schemeClr val="bg1"/>
              </a:solidFill>
              <a:latin typeface="Montserrat Black" panose="00000A00000000000000" pitchFamily="2" charset="0"/>
            </a:endParaRPr>
          </a:p>
          <a:p>
            <a:r>
              <a:rPr lang="es-ES" sz="11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-EVALUANDO </a:t>
            </a:r>
            <a:r>
              <a:rPr lang="es-ES" sz="1100" dirty="0">
                <a:solidFill>
                  <a:schemeClr val="bg1"/>
                </a:solidFill>
                <a:latin typeface="Montserrat Black" panose="00000A00000000000000" pitchFamily="2" charset="0"/>
              </a:rPr>
              <a:t>ALIMENTA SANAMENTE TU CUERPO Y TU </a:t>
            </a:r>
            <a:r>
              <a:rPr lang="es-ES" sz="11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MENTE (tamizaje nutricional, aplicación post test, informe, entrega de certificado)</a:t>
            </a:r>
          </a:p>
          <a:p>
            <a:r>
              <a:rPr lang="es-ES" sz="11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-SESIÓN COMPLEMENTARIA (comunidad educativa)</a:t>
            </a:r>
            <a:endParaRPr lang="es-ES" sz="1100" dirty="0">
              <a:solidFill>
                <a:schemeClr val="bg1"/>
              </a:solidFill>
              <a:latin typeface="Montserrat Black" panose="00000A00000000000000" pitchFamily="2" charset="0"/>
            </a:endParaRPr>
          </a:p>
          <a:p>
            <a:endParaRPr lang="es-CO" sz="1100" dirty="0">
              <a:solidFill>
                <a:schemeClr val="bg1"/>
              </a:solidFill>
            </a:endParaRPr>
          </a:p>
        </p:txBody>
      </p:sp>
      <p:pic>
        <p:nvPicPr>
          <p:cNvPr id="4098" name="Picture 2" descr="Tratamiento del trastorno alimentario infantil | e-Quirónsalud">
            <a:extLst>
              <a:ext uri="{FF2B5EF4-FFF2-40B4-BE49-F238E27FC236}">
                <a16:creationId xmlns:a16="http://schemas.microsoft.com/office/drawing/2014/main" xmlns="" id="{E53198E7-91E8-4DC5-B9D3-B2AE880E8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299" y="2137091"/>
            <a:ext cx="1807100" cy="144712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9EFE810F-6865-4521-93FE-98A133FC81C5}"/>
              </a:ext>
            </a:extLst>
          </p:cNvPr>
          <p:cNvSpPr/>
          <p:nvPr/>
        </p:nvSpPr>
        <p:spPr>
          <a:xfrm>
            <a:off x="6677958" y="3813500"/>
            <a:ext cx="195438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29C7FF"/>
                </a:solidFill>
                <a:latin typeface="Montserrat Black"/>
              </a:rPr>
              <a:t>RESPONSABLE:</a:t>
            </a:r>
            <a:endParaRPr lang="es-CO" dirty="0">
              <a:solidFill>
                <a:srgbClr val="29C7FF"/>
              </a:solidFill>
            </a:endParaRPr>
          </a:p>
          <a:p>
            <a:pPr marL="171450" indent="-171450" algn="just">
              <a:buClr>
                <a:srgbClr val="29C7FF"/>
              </a:buClr>
              <a:buFont typeface="Courier New" panose="02070309020205020404" pitchFamily="49" charset="0"/>
              <a:buChar char="o"/>
            </a:pPr>
            <a:r>
              <a:rPr lang="es-CO" sz="1200" dirty="0">
                <a:solidFill>
                  <a:schemeClr val="bg1"/>
                </a:solidFill>
                <a:latin typeface="Montserrat Black"/>
                <a:ea typeface="Montserrat Black"/>
                <a:cs typeface="Montserrat Black"/>
              </a:rPr>
              <a:t>Nutricionista, Lic. Educación Física y  Psicología.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AA436CEC-B0E8-4C6C-A122-6A187D3892BD}"/>
              </a:ext>
            </a:extLst>
          </p:cNvPr>
          <p:cNvSpPr/>
          <p:nvPr/>
        </p:nvSpPr>
        <p:spPr>
          <a:xfrm>
            <a:off x="650805" y="442889"/>
            <a:ext cx="2832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latin typeface="Montserrat Black"/>
                <a:ea typeface="Montserrat Black"/>
                <a:cs typeface="Montserrat Black"/>
              </a:rPr>
              <a:t>PROGRAMAS </a:t>
            </a:r>
            <a:endParaRPr lang="es-CO" sz="2800" b="1" dirty="0">
              <a:solidFill>
                <a:schemeClr val="bg1"/>
              </a:solidFill>
              <a:latin typeface="Montserrat Black"/>
              <a:ea typeface="Montserrat Black"/>
              <a:cs typeface="Montserrat Black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xmlns="" id="{DE2D00AA-D23C-4795-8BE2-830ABCE103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327477"/>
              </p:ext>
            </p:extLst>
          </p:nvPr>
        </p:nvGraphicFramePr>
        <p:xfrm>
          <a:off x="768348" y="1538700"/>
          <a:ext cx="7240815" cy="12860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9806">
                  <a:extLst>
                    <a:ext uri="{9D8B030D-6E8A-4147-A177-3AD203B41FA5}">
                      <a16:colId xmlns:a16="http://schemas.microsoft.com/office/drawing/2014/main" xmlns="" val="3894206393"/>
                    </a:ext>
                  </a:extLst>
                </a:gridCol>
                <a:gridCol w="5871009">
                  <a:extLst>
                    <a:ext uri="{9D8B030D-6E8A-4147-A177-3AD203B41FA5}">
                      <a16:colId xmlns:a16="http://schemas.microsoft.com/office/drawing/2014/main" xmlns="" val="949373710"/>
                    </a:ext>
                  </a:extLst>
                </a:gridCol>
              </a:tblGrid>
              <a:tr h="38025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u="none" strike="noStrike" dirty="0">
                          <a:effectLst/>
                          <a:latin typeface="Montserrat Black" panose="00000A00000000000000" pitchFamily="2" charset="0"/>
                        </a:rPr>
                        <a:t>ESTRATEGIA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 Black" panose="00000A00000000000000" pitchFamily="2" charset="0"/>
                      </a:endParaRPr>
                    </a:p>
                  </a:txBody>
                  <a:tcPr marL="2126" marR="2126" marT="2126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u="none" strike="noStrike" dirty="0">
                          <a:effectLst/>
                          <a:latin typeface="Montserrat Black" panose="00000A00000000000000" pitchFamily="2" charset="0"/>
                        </a:rPr>
                        <a:t>MANIZALES UN ACTO DE AMOR 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 Black" panose="00000A00000000000000" pitchFamily="2" charset="0"/>
                      </a:endParaRPr>
                    </a:p>
                  </a:txBody>
                  <a:tcPr marL="2126" marR="2126" marT="2126" marB="0"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0225866"/>
                  </a:ext>
                </a:extLst>
              </a:tr>
              <a:tr h="47699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u="none" strike="noStrike">
                          <a:effectLst/>
                          <a:latin typeface="Montserrat Black" panose="00000A00000000000000" pitchFamily="2" charset="0"/>
                        </a:rPr>
                        <a:t>META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Montserrat Black" panose="00000A00000000000000" pitchFamily="2" charset="0"/>
                      </a:endParaRPr>
                    </a:p>
                  </a:txBody>
                  <a:tcPr marL="2126" marR="2126" marT="2126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u="none" strike="noStrike" dirty="0">
                          <a:effectLst/>
                          <a:latin typeface="Montserrat Black" panose="00000A00000000000000" pitchFamily="2" charset="0"/>
                        </a:rPr>
                        <a:t>1 GRUPO AIEPI DE GESTANTES, MADRES LACTANTES Y CUIDADORES DE NIÑOS - NIÑAS MENORES DE 5 AÑOS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 Black" panose="00000A00000000000000" pitchFamily="2" charset="0"/>
                      </a:endParaRPr>
                    </a:p>
                  </a:txBody>
                  <a:tcPr marL="2126" marR="2126" marT="2126" marB="0"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486470"/>
                  </a:ext>
                </a:extLst>
              </a:tr>
              <a:tr h="25460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u="none" strike="noStrike">
                          <a:effectLst/>
                          <a:latin typeface="Montserrat Black" panose="00000A00000000000000" pitchFamily="2" charset="0"/>
                        </a:rPr>
                        <a:t>CURSO DE VIDA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Montserrat Black" panose="00000A00000000000000" pitchFamily="2" charset="0"/>
                      </a:endParaRPr>
                    </a:p>
                  </a:txBody>
                  <a:tcPr marL="2126" marR="2126" marT="2126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u="none" strike="noStrike" dirty="0">
                          <a:effectLst/>
                          <a:latin typeface="Montserrat Black" panose="00000A00000000000000" pitchFamily="2" charset="0"/>
                        </a:rPr>
                        <a:t>PRIMERA INFANCIA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 Black" panose="00000A00000000000000" pitchFamily="2" charset="0"/>
                      </a:endParaRPr>
                    </a:p>
                  </a:txBody>
                  <a:tcPr marL="2126" marR="2126" marT="2126" marB="0"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1364115"/>
                  </a:ext>
                </a:extLst>
              </a:tr>
            </a:tbl>
          </a:graphicData>
        </a:graphic>
      </p:graphicFrame>
      <p:pic>
        <p:nvPicPr>
          <p:cNvPr id="3076" name="Picture 4" descr="Asesoría en lactancia materna - Mis Matronas">
            <a:extLst>
              <a:ext uri="{FF2B5EF4-FFF2-40B4-BE49-F238E27FC236}">
                <a16:creationId xmlns:a16="http://schemas.microsoft.com/office/drawing/2014/main" xmlns="" id="{B5E337B5-795E-4E47-A47A-BE461E57D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686" y="3102428"/>
            <a:ext cx="1929880" cy="128424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949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150075" y="4359550"/>
            <a:ext cx="2581100" cy="6314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99F79C2E-532E-40E7-8109-B98E599BDD8A}"/>
              </a:ext>
            </a:extLst>
          </p:cNvPr>
          <p:cNvSpPr txBox="1"/>
          <p:nvPr/>
        </p:nvSpPr>
        <p:spPr>
          <a:xfrm>
            <a:off x="791936" y="197082"/>
            <a:ext cx="74784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s-ES" sz="2000" b="1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Montserrat Black" panose="00000A00000000000000" pitchFamily="2" charset="0"/>
              </a:rPr>
              <a:t>3. </a:t>
            </a:r>
            <a:r>
              <a:rPr lang="es-ES" sz="2000" b="1" u="none" strike="noStrike" dirty="0">
                <a:solidFill>
                  <a:schemeClr val="bg1"/>
                </a:solidFill>
                <a:effectLst/>
                <a:latin typeface="Montserrat Black" panose="00000A00000000000000" pitchFamily="2" charset="0"/>
              </a:rPr>
              <a:t>ALTERACIONES NUTRICIONALES - ENFERMEDADES TRANSMISIBLES E INFECCIOSAS</a:t>
            </a:r>
            <a:endParaRPr lang="es-ES" sz="2000" b="1" i="0" u="none" strike="noStrike" dirty="0">
              <a:solidFill>
                <a:schemeClr val="bg1"/>
              </a:solidFill>
              <a:effectLst/>
              <a:latin typeface="Montserrat Black" panose="00000A00000000000000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9D2C814B-292C-491F-A5EA-356BBE3EA0A8}"/>
              </a:ext>
            </a:extLst>
          </p:cNvPr>
          <p:cNvSpPr txBox="1"/>
          <p:nvPr/>
        </p:nvSpPr>
        <p:spPr>
          <a:xfrm>
            <a:off x="440442" y="1206155"/>
            <a:ext cx="6185411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>
                <a:solidFill>
                  <a:schemeClr val="accent1">
                    <a:lumMod val="75000"/>
                  </a:schemeClr>
                </a:solidFill>
                <a:latin typeface="Montserrat Black" panose="00000A00000000000000" pitchFamily="2" charset="0"/>
              </a:rPr>
              <a:t>SESIONES:                                                                                                                              </a:t>
            </a:r>
            <a:r>
              <a:rPr lang="es-CO" sz="1100" dirty="0">
                <a:solidFill>
                  <a:schemeClr val="bg1"/>
                </a:solidFill>
                <a:latin typeface="Montserrat Black" panose="00000A00000000000000" pitchFamily="2" charset="0"/>
              </a:rPr>
              <a:t>-LACTANCIA MATERNA </a:t>
            </a:r>
            <a:r>
              <a:rPr lang="es-CO" sz="11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EXCLUSIVA (pre test, informe)</a:t>
            </a:r>
          </a:p>
          <a:p>
            <a:r>
              <a:rPr lang="es-CO" sz="11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- </a:t>
            </a:r>
            <a:r>
              <a:rPr lang="es-CO" sz="11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COMO FUNCIONA LA LACTANCIA MATERNA</a:t>
            </a:r>
            <a:endParaRPr lang="es-CO" sz="1100" dirty="0">
              <a:solidFill>
                <a:schemeClr val="bg1"/>
              </a:solidFill>
              <a:latin typeface="Montserrat Black" panose="00000A00000000000000" pitchFamily="2" charset="0"/>
            </a:endParaRPr>
          </a:p>
          <a:p>
            <a:r>
              <a:rPr lang="es-CO" sz="1100" dirty="0">
                <a:solidFill>
                  <a:schemeClr val="bg1"/>
                </a:solidFill>
                <a:latin typeface="Montserrat Black" panose="00000A00000000000000" pitchFamily="2" charset="0"/>
              </a:rPr>
              <a:t>-ALIMENTACION COMPLEMENTARIA.</a:t>
            </a:r>
          </a:p>
          <a:p>
            <a:r>
              <a:rPr lang="es-CO" sz="1100" dirty="0">
                <a:solidFill>
                  <a:schemeClr val="bg1"/>
                </a:solidFill>
                <a:latin typeface="Montserrat Black" panose="00000A00000000000000" pitchFamily="2" charset="0"/>
              </a:rPr>
              <a:t>-PREVENCION DE ENFERMEDADES TRANSMISIBLES.</a:t>
            </a:r>
          </a:p>
          <a:p>
            <a:r>
              <a:rPr lang="es-CO" sz="1100" dirty="0">
                <a:solidFill>
                  <a:schemeClr val="bg1"/>
                </a:solidFill>
                <a:latin typeface="Montserrat Black" panose="00000A00000000000000" pitchFamily="2" charset="0"/>
              </a:rPr>
              <a:t>-PROMOCIÓN DE LA VACUNACIÓN.</a:t>
            </a:r>
          </a:p>
          <a:p>
            <a:r>
              <a:rPr lang="es-CO" sz="1100" dirty="0">
                <a:solidFill>
                  <a:schemeClr val="bg1"/>
                </a:solidFill>
                <a:latin typeface="Montserrat Black" panose="00000A00000000000000" pitchFamily="2" charset="0"/>
              </a:rPr>
              <a:t>-SALUD ORAL.</a:t>
            </a:r>
          </a:p>
          <a:p>
            <a:r>
              <a:rPr lang="es-CO" sz="1100" dirty="0">
                <a:solidFill>
                  <a:schemeClr val="bg1"/>
                </a:solidFill>
                <a:latin typeface="Montserrat Black" panose="00000A00000000000000" pitchFamily="2" charset="0"/>
              </a:rPr>
              <a:t>-</a:t>
            </a:r>
            <a:r>
              <a:rPr lang="es-ES" sz="1100" dirty="0">
                <a:solidFill>
                  <a:schemeClr val="bg1"/>
                </a:solidFill>
                <a:latin typeface="Montserrat Black" panose="00000A00000000000000" pitchFamily="2" charset="0"/>
              </a:rPr>
              <a:t>SALUD MENTAL DE LA GESTANTE </a:t>
            </a:r>
            <a:r>
              <a:rPr lang="es-ES" sz="11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– LACTANTE (pos test, informe)</a:t>
            </a:r>
            <a:endParaRPr lang="es-CO" sz="1100" dirty="0">
              <a:solidFill>
                <a:schemeClr val="bg1"/>
              </a:solidFill>
              <a:latin typeface="Montserrat Black" panose="00000A00000000000000" pitchFamily="2" charset="0"/>
            </a:endParaRPr>
          </a:p>
        </p:txBody>
      </p:sp>
      <p:pic>
        <p:nvPicPr>
          <p:cNvPr id="6146" name="Picture 2" descr="Salud mental en hombres: rompamos el estigma de una vez">
            <a:extLst>
              <a:ext uri="{FF2B5EF4-FFF2-40B4-BE49-F238E27FC236}">
                <a16:creationId xmlns:a16="http://schemas.microsoft.com/office/drawing/2014/main" xmlns="" id="{8C5A4551-E25B-4327-BD7C-6DA6E39A5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289" y="3656916"/>
            <a:ext cx="1793421" cy="121979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eis preguntas y sus respuestas sobre la vacunación contra el covid-19">
            <a:extLst>
              <a:ext uri="{FF2B5EF4-FFF2-40B4-BE49-F238E27FC236}">
                <a16:creationId xmlns:a16="http://schemas.microsoft.com/office/drawing/2014/main" xmlns="" id="{1C09128E-45F5-4109-B935-B3953059D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763" y="2023075"/>
            <a:ext cx="2485483" cy="132343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B2B68ECA-FB03-4C14-89F0-027ED33211CD}"/>
              </a:ext>
            </a:extLst>
          </p:cNvPr>
          <p:cNvSpPr/>
          <p:nvPr/>
        </p:nvSpPr>
        <p:spPr>
          <a:xfrm>
            <a:off x="5736376" y="3656916"/>
            <a:ext cx="1954381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29C7FF"/>
                </a:solidFill>
                <a:latin typeface="Montserrat Black"/>
              </a:rPr>
              <a:t>RESPONSABLE:</a:t>
            </a:r>
            <a:endParaRPr lang="es-CO" dirty="0">
              <a:solidFill>
                <a:srgbClr val="29C7FF"/>
              </a:solidFill>
            </a:endParaRPr>
          </a:p>
          <a:p>
            <a:pPr marL="171450" indent="-171450" algn="just">
              <a:buClr>
                <a:srgbClr val="29C7FF"/>
              </a:buClr>
              <a:buFont typeface="Courier New" panose="02070309020205020404" pitchFamily="49" charset="0"/>
              <a:buChar char="o"/>
            </a:pPr>
            <a:r>
              <a:rPr lang="es-CO" sz="1200" dirty="0">
                <a:solidFill>
                  <a:schemeClr val="bg1"/>
                </a:solidFill>
                <a:latin typeface="Montserrat Black"/>
                <a:ea typeface="Montserrat Black"/>
                <a:cs typeface="Montserrat Black"/>
              </a:rPr>
              <a:t>Nutricionista, Trabajo Social, Enfermería y  Psicología.</a:t>
            </a:r>
          </a:p>
        </p:txBody>
      </p:sp>
    </p:spTree>
    <p:extLst>
      <p:ext uri="{BB962C8B-B14F-4D97-AF65-F5344CB8AC3E}">
        <p14:creationId xmlns:p14="http://schemas.microsoft.com/office/powerpoint/2010/main" val="402746295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954</Words>
  <Application>Microsoft Office PowerPoint</Application>
  <PresentationFormat>Presentación en pantalla (16:9)</PresentationFormat>
  <Paragraphs>173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Montserrat Black</vt:lpstr>
      <vt:lpstr>Montserrat</vt:lpstr>
      <vt:lpstr>Arial</vt:lpstr>
      <vt:lpstr>Courier New</vt:lpstr>
      <vt:lpstr>Simple Light</vt:lpstr>
      <vt:lpstr>Espacio para título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Espacio para título</dc:title>
  <dc:creator>Carolina Ramirez Gòmez</dc:creator>
  <cp:lastModifiedBy>Julian Esteban Linares Montes</cp:lastModifiedBy>
  <cp:revision>42</cp:revision>
  <dcterms:modified xsi:type="dcterms:W3CDTF">2025-04-07T23:24:32Z</dcterms:modified>
</cp:coreProperties>
</file>