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heme/themeOverride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8"/>
  </p:notesMasterIdLst>
  <p:sldIdLst>
    <p:sldId id="256" r:id="rId2"/>
    <p:sldId id="257" r:id="rId3"/>
    <p:sldId id="261" r:id="rId4"/>
    <p:sldId id="262" r:id="rId5"/>
    <p:sldId id="263" r:id="rId6"/>
    <p:sldId id="264" r:id="rId7"/>
    <p:sldId id="258" r:id="rId8"/>
    <p:sldId id="265" r:id="rId9"/>
    <p:sldId id="266" r:id="rId10"/>
    <p:sldId id="268" r:id="rId11"/>
    <p:sldId id="267" r:id="rId12"/>
    <p:sldId id="269" r:id="rId13"/>
    <p:sldId id="270" r:id="rId14"/>
    <p:sldId id="271" r:id="rId15"/>
    <p:sldId id="272" r:id="rId16"/>
    <p:sldId id="273" r:id="rId17"/>
    <p:sldId id="274" r:id="rId18"/>
    <p:sldId id="275" r:id="rId19"/>
    <p:sldId id="276" r:id="rId20"/>
    <p:sldId id="259" r:id="rId21"/>
    <p:sldId id="374" r:id="rId22"/>
    <p:sldId id="375" r:id="rId23"/>
    <p:sldId id="376" r:id="rId24"/>
    <p:sldId id="377" r:id="rId25"/>
    <p:sldId id="378" r:id="rId26"/>
    <p:sldId id="379" r:id="rId27"/>
    <p:sldId id="380" r:id="rId28"/>
    <p:sldId id="306" r:id="rId29"/>
    <p:sldId id="381" r:id="rId30"/>
    <p:sldId id="382" r:id="rId31"/>
    <p:sldId id="383" r:id="rId32"/>
    <p:sldId id="384" r:id="rId33"/>
    <p:sldId id="385" r:id="rId34"/>
    <p:sldId id="386" r:id="rId35"/>
    <p:sldId id="387" r:id="rId36"/>
    <p:sldId id="314" r:id="rId37"/>
    <p:sldId id="315" r:id="rId38"/>
    <p:sldId id="316" r:id="rId39"/>
    <p:sldId id="317" r:id="rId40"/>
    <p:sldId id="388" r:id="rId41"/>
    <p:sldId id="319" r:id="rId42"/>
    <p:sldId id="389" r:id="rId43"/>
    <p:sldId id="390" r:id="rId44"/>
    <p:sldId id="322" r:id="rId45"/>
    <p:sldId id="391" r:id="rId46"/>
    <p:sldId id="324" r:id="rId47"/>
    <p:sldId id="392" r:id="rId48"/>
    <p:sldId id="326" r:id="rId49"/>
    <p:sldId id="393" r:id="rId50"/>
    <p:sldId id="394"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 id="348" r:id="rId71"/>
    <p:sldId id="349" r:id="rId72"/>
    <p:sldId id="350" r:id="rId73"/>
    <p:sldId id="351"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 id="364" r:id="rId87"/>
    <p:sldId id="365" r:id="rId88"/>
    <p:sldId id="395" r:id="rId89"/>
    <p:sldId id="396" r:id="rId90"/>
    <p:sldId id="397" r:id="rId91"/>
    <p:sldId id="398" r:id="rId92"/>
    <p:sldId id="399" r:id="rId93"/>
    <p:sldId id="400" r:id="rId94"/>
    <p:sldId id="401" r:id="rId95"/>
    <p:sldId id="402" r:id="rId96"/>
    <p:sldId id="260" r:id="rId97"/>
  </p:sldIdLst>
  <p:sldSz cx="9144000" cy="5143500" type="screen16x9"/>
  <p:notesSz cx="6858000" cy="9144000"/>
  <p:embeddedFontLst>
    <p:embeddedFont>
      <p:font typeface="Century Gothic" panose="020B0502020202020204" pitchFamily="34" charset="0"/>
      <p:regular r:id="rId99"/>
      <p:bold r:id="rId100"/>
      <p:italic r:id="rId101"/>
      <p:boldItalic r:id="rId102"/>
    </p:embeddedFont>
    <p:embeddedFont>
      <p:font typeface="Montserrat" panose="00000500000000000000" pitchFamily="2" charset="0"/>
      <p:regular r:id="rId103"/>
      <p:bold r:id="rId104"/>
      <p:italic r:id="rId105"/>
      <p:boldItalic r:id="rId106"/>
    </p:embeddedFont>
    <p:embeddedFont>
      <p:font typeface="Montserrat Black" panose="00000A00000000000000" pitchFamily="2" charset="0"/>
      <p:bold r:id="rId107"/>
      <p:boldItalic r:id="rId108"/>
    </p:embeddedFont>
    <p:embeddedFont>
      <p:font typeface="Montserrat ExtraBold" panose="00000900000000000000" pitchFamily="2" charset="0"/>
      <p:bold r:id="rId109"/>
      <p:boldItalic r:id="rId110"/>
    </p:embeddedFont>
    <p:embeddedFont>
      <p:font typeface="Tahoma" panose="020B0604030504040204" pitchFamily="34" charset="0"/>
      <p:regular r:id="rId111"/>
      <p:bold r:id="rId112"/>
    </p:embeddedFont>
    <p:embeddedFont>
      <p:font typeface="Verdana" panose="020B0604030504040204" pitchFamily="34" charset="0"/>
      <p:regular r:id="rId113"/>
      <p:bold r:id="rId114"/>
      <p:italic r:id="rId115"/>
      <p:boldItalic r:id="rId1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85" autoAdjust="0"/>
  </p:normalViewPr>
  <p:slideViewPr>
    <p:cSldViewPr snapToGrid="0">
      <p:cViewPr varScale="1">
        <p:scale>
          <a:sx n="84" d="100"/>
          <a:sy n="84" d="100"/>
        </p:scale>
        <p:origin x="99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4.fntdata"/><Relationship Id="rId16" Type="http://schemas.openxmlformats.org/officeDocument/2006/relationships/slide" Target="slides/slide15.xml"/><Relationship Id="rId107" Type="http://schemas.openxmlformats.org/officeDocument/2006/relationships/font" Target="fonts/font9.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5.fntdata"/><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5.fntdata"/><Relationship Id="rId108" Type="http://schemas.openxmlformats.org/officeDocument/2006/relationships/font" Target="fonts/font10.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6.fntdata"/><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6.fntdata"/><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2.fntdata"/><Relationship Id="rId115" Type="http://schemas.openxmlformats.org/officeDocument/2006/relationships/font" Target="fonts/font17.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2.fntdata"/><Relationship Id="rId105"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54156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046eef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437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48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649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3473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27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182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200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2478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970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53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1962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046eeffe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046eeffe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1359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0413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564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20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3817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438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893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913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320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10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9077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532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859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655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9147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8814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6893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6489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5360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6191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879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0258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5442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5189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942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a:extLst>
            <a:ext uri="{FF2B5EF4-FFF2-40B4-BE49-F238E27FC236}">
              <a16:creationId xmlns:a16="http://schemas.microsoft.com/office/drawing/2014/main" id="{47E8D466-BB38-CBEB-D205-5DFDB58810C4}"/>
            </a:ext>
          </a:extLst>
        </p:cNvPr>
        <p:cNvGrpSpPr/>
        <p:nvPr/>
      </p:nvGrpSpPr>
      <p:grpSpPr>
        <a:xfrm>
          <a:off x="0" y="0"/>
          <a:ext cx="0" cy="0"/>
          <a:chOff x="0" y="0"/>
          <a:chExt cx="0" cy="0"/>
        </a:xfrm>
      </p:grpSpPr>
      <p:sp>
        <p:nvSpPr>
          <p:cNvPr id="68" name="Google Shape;68;g22046eeffee_0_7:notes">
            <a:extLst>
              <a:ext uri="{FF2B5EF4-FFF2-40B4-BE49-F238E27FC236}">
                <a16:creationId xmlns:a16="http://schemas.microsoft.com/office/drawing/2014/main" id="{B8DC4D02-1FD3-7E30-3CD3-0BF476528E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046eeffee_0_7:notes">
            <a:extLst>
              <a:ext uri="{FF2B5EF4-FFF2-40B4-BE49-F238E27FC236}">
                <a16:creationId xmlns:a16="http://schemas.microsoft.com/office/drawing/2014/main" id="{D36067ED-03F2-237E-54AF-89A81F61B9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235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4DAB54E-B74B-1D89-B691-3BD2E8619ADF}"/>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091B1DA8-7902-1745-9BDB-7E61A0EF34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B3A06373-FCDB-F5BC-0799-16E0ACD45B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7322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BD894A60-A906-3152-1526-9A4E110DA05F}"/>
            </a:ext>
          </a:extLst>
        </p:cNvPr>
        <p:cNvGrpSpPr/>
        <p:nvPr/>
      </p:nvGrpSpPr>
      <p:grpSpPr>
        <a:xfrm>
          <a:off x="0" y="0"/>
          <a:ext cx="0" cy="0"/>
          <a:chOff x="0" y="0"/>
          <a:chExt cx="0" cy="0"/>
        </a:xfrm>
      </p:grpSpPr>
      <p:sp>
        <p:nvSpPr>
          <p:cNvPr id="63" name="Google Shape;63;p:notes">
            <a:extLst>
              <a:ext uri="{FF2B5EF4-FFF2-40B4-BE49-F238E27FC236}">
                <a16:creationId xmlns:a16="http://schemas.microsoft.com/office/drawing/2014/main" id="{68D0D011-0839-87C9-431F-066D2AA265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a:extLst>
              <a:ext uri="{FF2B5EF4-FFF2-40B4-BE49-F238E27FC236}">
                <a16:creationId xmlns:a16="http://schemas.microsoft.com/office/drawing/2014/main" id="{07B9E8F9-A68C-0CAC-6612-C8E085ED0D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822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BFD3464-B54D-59E7-774E-F7936EC5A806}"/>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5B1B231E-E55F-9EC5-4EAA-D4C28D3F6A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31D0E446-F70E-5CB8-9E47-F86F3F8902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983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712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046eeffe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046eeffe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16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38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2779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046eeffe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046eeff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16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511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518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052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01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22961" y="4844839"/>
            <a:ext cx="1854203" cy="273844"/>
          </a:xfrm>
          <a:prstGeom prst="rect">
            <a:avLst/>
          </a:prstGeom>
        </p:spPr>
        <p:txBody>
          <a:bodyPr/>
          <a:lstStyle/>
          <a:p>
            <a:pPr defTabSz="685800">
              <a:buClrTx/>
              <a:defRPr/>
            </a:pPr>
            <a:endParaRPr lang="es-ES" altLang="es-CO" sz="1050" kern="1200">
              <a:ea typeface="+mn-ea"/>
              <a:cs typeface="+mn-cs"/>
            </a:endParaRPr>
          </a:p>
        </p:txBody>
      </p:sp>
      <p:sp>
        <p:nvSpPr>
          <p:cNvPr id="5" name="Footer Placeholder 4"/>
          <p:cNvSpPr>
            <a:spLocks noGrp="1"/>
          </p:cNvSpPr>
          <p:nvPr>
            <p:ph type="ftr" sz="quarter" idx="11"/>
          </p:nvPr>
        </p:nvSpPr>
        <p:spPr>
          <a:xfrm>
            <a:off x="2764639" y="4844839"/>
            <a:ext cx="3617103" cy="273844"/>
          </a:xfrm>
          <a:prstGeom prst="rect">
            <a:avLst/>
          </a:prstGeom>
        </p:spPr>
        <p:txBody>
          <a:bodyPr/>
          <a:lstStyle/>
          <a:p>
            <a:pPr algn="ctr" defTabSz="685800">
              <a:buClrTx/>
              <a:defRPr/>
            </a:pPr>
            <a:endParaRPr lang="es-ES" altLang="es-CO" sz="1050" kern="120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0C505981-2E0E-4809-8695-158D3A5EA4BC}" type="slidenum">
              <a:rPr lang="es-ES" altLang="es-CO" sz="1050" kern="1200" smtClean="0">
                <a:solidFill>
                  <a:srgbClr val="000000"/>
                </a:solidFill>
                <a:ea typeface="+mn-ea"/>
                <a:cs typeface="+mn-cs"/>
              </a:rPr>
              <a:pPr defTabSz="685800">
                <a:buClrTx/>
                <a:defRPr/>
              </a:pPr>
              <a:t>‹Nº›</a:t>
            </a:fld>
            <a:endParaRPr lang="es-ES" altLang="es-CO" sz="1050" kern="1200">
              <a:solidFill>
                <a:srgbClr val="000000"/>
              </a:solidFill>
              <a:ea typeface="+mn-ea"/>
              <a:cs typeface="+mn-cs"/>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97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22961" y="4844839"/>
            <a:ext cx="1854203" cy="273844"/>
          </a:xfrm>
          <a:prstGeom prst="rect">
            <a:avLst/>
          </a:prstGeom>
        </p:spPr>
        <p:txBody>
          <a:bodyPr/>
          <a:lstStyle/>
          <a:p>
            <a:pPr defTabSz="685800">
              <a:buClrTx/>
              <a:defRPr/>
            </a:pPr>
            <a:endParaRPr lang="es-ES" altLang="es-CO" sz="1050" kern="1200">
              <a:ea typeface="+mn-ea"/>
              <a:cs typeface="+mn-cs"/>
            </a:endParaRPr>
          </a:p>
        </p:txBody>
      </p:sp>
      <p:sp>
        <p:nvSpPr>
          <p:cNvPr id="6" name="Footer Placeholder 5"/>
          <p:cNvSpPr>
            <a:spLocks noGrp="1"/>
          </p:cNvSpPr>
          <p:nvPr>
            <p:ph type="ftr" sz="quarter" idx="11"/>
          </p:nvPr>
        </p:nvSpPr>
        <p:spPr>
          <a:xfrm>
            <a:off x="2764639" y="4844839"/>
            <a:ext cx="3617103" cy="273844"/>
          </a:xfrm>
          <a:prstGeom prst="rect">
            <a:avLst/>
          </a:prstGeom>
        </p:spPr>
        <p:txBody>
          <a:bodyPr/>
          <a:lstStyle/>
          <a:p>
            <a:pPr algn="ctr" defTabSz="685800">
              <a:buClrTx/>
              <a:defRPr/>
            </a:pPr>
            <a:endParaRPr lang="es-ES" altLang="es-CO" sz="1050" kern="120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8A303D72-8750-4B94-A0FA-F5269F45130F}" type="slidenum">
              <a:rPr lang="es-ES" altLang="es-CO" sz="1050" kern="1200" smtClean="0">
                <a:solidFill>
                  <a:srgbClr val="000000"/>
                </a:solidFill>
                <a:ea typeface="+mn-ea"/>
                <a:cs typeface="+mn-cs"/>
              </a:rPr>
              <a:pPr defTabSz="685800">
                <a:buClrTx/>
                <a:defRPr/>
              </a:pPr>
              <a:t>‹Nº›</a:t>
            </a:fld>
            <a:endParaRPr lang="es-ES" altLang="es-CO" sz="1050" kern="1200">
              <a:solidFill>
                <a:srgbClr val="000000"/>
              </a:solidFill>
              <a:ea typeface="+mn-ea"/>
              <a:cs typeface="+mn-cs"/>
            </a:endParaRPr>
          </a:p>
        </p:txBody>
      </p:sp>
    </p:spTree>
    <p:extLst>
      <p:ext uri="{BB962C8B-B14F-4D97-AF65-F5344CB8AC3E}">
        <p14:creationId xmlns:p14="http://schemas.microsoft.com/office/powerpoint/2010/main" val="120199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22961" y="4844839"/>
            <a:ext cx="1854203" cy="273844"/>
          </a:xfrm>
          <a:prstGeom prst="rect">
            <a:avLst/>
          </a:prstGeom>
        </p:spPr>
        <p:txBody>
          <a:bodyPr/>
          <a:lstStyle/>
          <a:p>
            <a:pPr defTabSz="685800">
              <a:buClrTx/>
              <a:defRPr/>
            </a:pPr>
            <a:endParaRPr lang="es-ES" altLang="es-CO" sz="1050" kern="1200">
              <a:ea typeface="+mn-ea"/>
              <a:cs typeface="+mn-cs"/>
            </a:endParaRPr>
          </a:p>
        </p:txBody>
      </p:sp>
      <p:sp>
        <p:nvSpPr>
          <p:cNvPr id="5" name="Footer Placeholder 4"/>
          <p:cNvSpPr>
            <a:spLocks noGrp="1"/>
          </p:cNvSpPr>
          <p:nvPr>
            <p:ph type="ftr" sz="quarter" idx="11"/>
          </p:nvPr>
        </p:nvSpPr>
        <p:spPr>
          <a:xfrm>
            <a:off x="2764639" y="4844839"/>
            <a:ext cx="3617103" cy="273844"/>
          </a:xfrm>
          <a:prstGeom prst="rect">
            <a:avLst/>
          </a:prstGeom>
        </p:spPr>
        <p:txBody>
          <a:bodyPr/>
          <a:lstStyle/>
          <a:p>
            <a:pPr algn="ctr" defTabSz="685800">
              <a:buClrTx/>
              <a:defRPr/>
            </a:pPr>
            <a:endParaRPr lang="es-ES" altLang="es-CO" sz="1050" kern="120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DADD621E-743A-4A77-8CEE-85C0BE4063E2}" type="slidenum">
              <a:rPr lang="es-ES" altLang="es-CO" sz="1050" kern="1200" smtClean="0">
                <a:solidFill>
                  <a:srgbClr val="000000"/>
                </a:solidFill>
                <a:ea typeface="+mn-ea"/>
                <a:cs typeface="+mn-cs"/>
              </a:rPr>
              <a:pPr defTabSz="685800">
                <a:buClrTx/>
                <a:defRPr/>
              </a:pPr>
              <a:t>‹Nº›</a:t>
            </a:fld>
            <a:endParaRPr lang="es-ES" altLang="es-CO" sz="1050" kern="1200">
              <a:solidFill>
                <a:srgbClr val="000000"/>
              </a:solidFill>
              <a:ea typeface="+mn-ea"/>
              <a:cs typeface="+mn-cs"/>
            </a:endParaRPr>
          </a:p>
        </p:txBody>
      </p:sp>
    </p:spTree>
    <p:extLst>
      <p:ext uri="{BB962C8B-B14F-4D97-AF65-F5344CB8AC3E}">
        <p14:creationId xmlns:p14="http://schemas.microsoft.com/office/powerpoint/2010/main" val="297753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4844839"/>
            <a:ext cx="1854203" cy="273844"/>
          </a:xfrm>
          <a:prstGeom prst="rect">
            <a:avLst/>
          </a:prstGeom>
        </p:spPr>
        <p:txBody>
          <a:bodyPr/>
          <a:lstStyle/>
          <a:p>
            <a:pPr defTabSz="685800">
              <a:buClrTx/>
              <a:defRPr/>
            </a:pPr>
            <a:endParaRPr lang="es-ES" altLang="es-CO" sz="1050" kern="1200">
              <a:ea typeface="+mn-ea"/>
              <a:cs typeface="+mn-cs"/>
            </a:endParaRPr>
          </a:p>
        </p:txBody>
      </p:sp>
      <p:sp>
        <p:nvSpPr>
          <p:cNvPr id="8" name="Footer Placeholder 7"/>
          <p:cNvSpPr>
            <a:spLocks noGrp="1"/>
          </p:cNvSpPr>
          <p:nvPr>
            <p:ph type="ftr" sz="quarter" idx="11"/>
          </p:nvPr>
        </p:nvSpPr>
        <p:spPr>
          <a:xfrm>
            <a:off x="2764639" y="4844839"/>
            <a:ext cx="3617103" cy="273844"/>
          </a:xfrm>
          <a:prstGeom prst="rect">
            <a:avLst/>
          </a:prstGeom>
        </p:spPr>
        <p:txBody>
          <a:bodyPr/>
          <a:lstStyle>
            <a:lvl1pPr>
              <a:defRPr>
                <a:solidFill>
                  <a:srgbClr val="FFFFFF"/>
                </a:solidFill>
              </a:defRPr>
            </a:lvl1pPr>
          </a:lstStyle>
          <a:p>
            <a:pPr algn="ctr" defTabSz="685800">
              <a:buClrTx/>
              <a:defRPr/>
            </a:pPr>
            <a:endParaRPr lang="es-ES" altLang="es-CO" sz="1050" kern="1200">
              <a:solidFill>
                <a:srgbClr val="000000"/>
              </a:solidFill>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42B87E87-57F5-4CB8-9025-749DF1F92EF4}" type="slidenum">
              <a:rPr lang="es-ES" altLang="es-CO" sz="1050" kern="1200" smtClean="0">
                <a:solidFill>
                  <a:srgbClr val="000000"/>
                </a:solidFill>
                <a:ea typeface="+mn-ea"/>
                <a:cs typeface="+mn-cs"/>
              </a:rPr>
              <a:pPr defTabSz="685800">
                <a:buClrTx/>
                <a:defRPr/>
              </a:pPr>
              <a:t>‹Nº›</a:t>
            </a:fld>
            <a:endParaRPr lang="es-ES" altLang="es-CO" sz="1050" kern="1200">
              <a:solidFill>
                <a:srgbClr val="000000"/>
              </a:solidFill>
              <a:ea typeface="+mn-ea"/>
              <a:cs typeface="+mn-cs"/>
            </a:endParaRPr>
          </a:p>
        </p:txBody>
      </p:sp>
    </p:spTree>
    <p:extLst>
      <p:ext uri="{BB962C8B-B14F-4D97-AF65-F5344CB8AC3E}">
        <p14:creationId xmlns:p14="http://schemas.microsoft.com/office/powerpoint/2010/main" val="2219082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6DD2BB1-2146-4B1E-B651-E7207C6153FD}"/>
              </a:ext>
            </a:extLst>
          </p:cNvPr>
          <p:cNvSpPr>
            <a:spLocks noGrp="1"/>
          </p:cNvSpPr>
          <p:nvPr>
            <p:ph/>
          </p:nvPr>
        </p:nvSpPr>
        <p:spPr>
          <a:xfrm>
            <a:off x="457200" y="205980"/>
            <a:ext cx="8229600" cy="438864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3" name="Marcador de fecha 2">
            <a:extLst>
              <a:ext uri="{FF2B5EF4-FFF2-40B4-BE49-F238E27FC236}">
                <a16:creationId xmlns:a16="http://schemas.microsoft.com/office/drawing/2014/main" id="{5EE9397E-A60E-483D-A30D-EF408384CAAF}"/>
              </a:ext>
            </a:extLst>
          </p:cNvPr>
          <p:cNvSpPr>
            <a:spLocks noGrp="1"/>
          </p:cNvSpPr>
          <p:nvPr>
            <p:ph type="dt" sz="half" idx="10"/>
          </p:nvPr>
        </p:nvSpPr>
        <p:spPr>
          <a:xfrm>
            <a:off x="457200" y="4683919"/>
            <a:ext cx="2133600" cy="357188"/>
          </a:xfrm>
          <a:prstGeom prst="rect">
            <a:avLst/>
          </a:prstGeom>
        </p:spPr>
        <p:txBody>
          <a:bodyPr/>
          <a:lstStyle>
            <a:lvl1pPr>
              <a:defRPr/>
            </a:lvl1pPr>
          </a:lstStyle>
          <a:p>
            <a:pPr defTabSz="685800">
              <a:buClrTx/>
              <a:defRPr/>
            </a:pPr>
            <a:endParaRPr lang="es-ES" altLang="es-CO" sz="1050" kern="1200">
              <a:ea typeface="+mn-ea"/>
              <a:cs typeface="+mn-cs"/>
            </a:endParaRPr>
          </a:p>
        </p:txBody>
      </p:sp>
      <p:sp>
        <p:nvSpPr>
          <p:cNvPr id="4" name="Marcador de pie de página 3">
            <a:extLst>
              <a:ext uri="{FF2B5EF4-FFF2-40B4-BE49-F238E27FC236}">
                <a16:creationId xmlns:a16="http://schemas.microsoft.com/office/drawing/2014/main" id="{021BF22C-F6D6-45B0-8ED8-11EED5C1E92B}"/>
              </a:ext>
            </a:extLst>
          </p:cNvPr>
          <p:cNvSpPr>
            <a:spLocks noGrp="1"/>
          </p:cNvSpPr>
          <p:nvPr>
            <p:ph type="ftr" sz="quarter" idx="11"/>
          </p:nvPr>
        </p:nvSpPr>
        <p:spPr>
          <a:xfrm>
            <a:off x="3124200" y="4683919"/>
            <a:ext cx="2895600" cy="357188"/>
          </a:xfrm>
          <a:prstGeom prst="rect">
            <a:avLst/>
          </a:prstGeom>
        </p:spPr>
        <p:txBody>
          <a:bodyPr/>
          <a:lstStyle>
            <a:lvl1pPr>
              <a:defRPr/>
            </a:lvl1pPr>
          </a:lstStyle>
          <a:p>
            <a:pPr algn="ctr" defTabSz="685800">
              <a:buClrTx/>
              <a:defRPr/>
            </a:pPr>
            <a:endParaRPr lang="es-ES" altLang="es-CO" sz="1050" kern="1200">
              <a:ea typeface="+mn-ea"/>
              <a:cs typeface="+mn-cs"/>
            </a:endParaRPr>
          </a:p>
        </p:txBody>
      </p:sp>
      <p:sp>
        <p:nvSpPr>
          <p:cNvPr id="5" name="Marcador de número de diapositiva 4">
            <a:extLst>
              <a:ext uri="{FF2B5EF4-FFF2-40B4-BE49-F238E27FC236}">
                <a16:creationId xmlns:a16="http://schemas.microsoft.com/office/drawing/2014/main" id="{78EBA899-8FCB-4D0D-B6EE-16C8D308BF50}"/>
              </a:ext>
            </a:extLst>
          </p:cNvPr>
          <p:cNvSpPr>
            <a:spLocks noGrp="1"/>
          </p:cNvSpPr>
          <p:nvPr>
            <p:ph type="sldNum" sz="quarter" idx="12"/>
          </p:nvPr>
        </p:nvSpPr>
        <p:spPr>
          <a:xfrm>
            <a:off x="6553200" y="4683919"/>
            <a:ext cx="2133600" cy="357188"/>
          </a:xfrm>
        </p:spPr>
        <p:txBody>
          <a:bodyPr/>
          <a:lstStyle>
            <a:lvl1pPr>
              <a:defRPr/>
            </a:lvl1pPr>
          </a:lstStyle>
          <a:p>
            <a:pPr defTabSz="685800">
              <a:buClrTx/>
              <a:defRPr/>
            </a:pPr>
            <a:fld id="{BB836CA4-7D1E-4421-A53E-3146633A9373}" type="slidenum">
              <a:rPr lang="es-ES" altLang="es-CO" sz="1050" kern="1200" smtClean="0">
                <a:solidFill>
                  <a:srgbClr val="000000"/>
                </a:solidFill>
                <a:ea typeface="+mn-ea"/>
                <a:cs typeface="+mn-cs"/>
              </a:rPr>
              <a:pPr defTabSz="685800">
                <a:buClrTx/>
                <a:defRPr/>
              </a:pPr>
              <a:t>‹Nº›</a:t>
            </a:fld>
            <a:endParaRPr lang="es-ES" altLang="es-CO" sz="1050" kern="1200">
              <a:solidFill>
                <a:srgbClr val="000000"/>
              </a:solidFill>
              <a:ea typeface="+mn-ea"/>
              <a:cs typeface="+mn-cs"/>
            </a:endParaRPr>
          </a:p>
        </p:txBody>
      </p:sp>
    </p:spTree>
    <p:extLst>
      <p:ext uri="{BB962C8B-B14F-4D97-AF65-F5344CB8AC3E}">
        <p14:creationId xmlns:p14="http://schemas.microsoft.com/office/powerpoint/2010/main" val="49848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60" r:id="rId10"/>
    <p:sldLayoutId id="2147483661" r:id="rId11"/>
    <p:sldLayoutId id="2147483663" r:id="rId12"/>
    <p:sldLayoutId id="2147483664" r:id="rId13"/>
    <p:sldLayoutId id="214748366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http://images.google.com/imgres?imgurl=http://www.iskia.com/website/imagenes/productos/23390.jpg&amp;imgrefurl=http://www.iskia.com/website/site/lista_eventos/indice/p_categoria.asp?id_categ%3D136&amp;usg=__gihIV2wiNaIOb7qZW76c9hrU0MQ=&amp;h=300&amp;w=300&amp;sz=46&amp;hl=es&amp;start=47&amp;tbnid=hFFvw1vfwa9w4M:&amp;tbnh=116&amp;tbnw=116&amp;prev=/images?q%3Dvajilla%26gbv%3D1%26hl%3Des%26lr%3D%26sa%3DN%26start%3D40%26um%3D1&amp;um=1"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png"/><Relationship Id="rId2" Type="http://schemas.openxmlformats.org/officeDocument/2006/relationships/hyperlink" Target="http://www.google.com.co/imgres?imgurl=http://upload.wikimedia.org/wikipedia/commons/e/eb/Bu%C3%B1uelos_cocin%C3%A1ndose.jpg&amp;imgrefurl=http://es.wikipedia.org/wiki/Archivo:Bu%C3%B1uelos_cocin%C3%A1ndose.jpg&amp;usg=__hg87q5rSg47bJHBiGkKIEgt_GFY=&amp;h=1207&amp;w=1600&amp;sz=213&amp;hl=es&amp;start=17&amp;zoom=1&amp;tbnid=ZZPMj6HuQu5LHM:&amp;tbnh=113&amp;tbnw=150&amp;ei=7QFNT--JF8Xl0QGjs_HDAg&amp;prev=/search?q=bu%C3%B1uelos&amp;um=1&amp;hl=es&amp;sa=N&amp;biw=1525&amp;bih=727&amp;tbm=isch&amp;um=1&amp;itbs=1" TargetMode="External"/><Relationship Id="rId1" Type="http://schemas.openxmlformats.org/officeDocument/2006/relationships/slideLayout" Target="../slideLayouts/slideLayout13.xml"/><Relationship Id="rId6" Type="http://schemas.openxmlformats.org/officeDocument/2006/relationships/hyperlink" Target="http://www.google.com.co/imgres?imgurl=http://yumit.com/system/photos/10963/full/TortasChocolo.JPG?1292374785&amp;imgrefurl=http://rimix.com/portal/recetas-14-593-torticas-de-chocolo&amp;usg=__Zks2NPEbiWUByYMwztGQQrdQRv4=&amp;h=443&amp;w=560&amp;sz=149&amp;hl=es&amp;start=14&amp;zoom=1&amp;tbnid=VMpTKrHABFuzeM:&amp;tbnh=105&amp;tbnw=133&amp;ei=lQJNT_yLI4Ga0QGBkuWtDw&amp;prev=/search?q=tortas+de+chocolo&amp;um=1&amp;hl=es&amp;sa=N&amp;biw=1525&amp;bih=727&amp;tbm=isch&amp;um=1&amp;itbs=1" TargetMode="External"/><Relationship Id="rId5" Type="http://schemas.openxmlformats.org/officeDocument/2006/relationships/image" Target="../media/image35.jpeg"/><Relationship Id="rId4" Type="http://schemas.openxmlformats.org/officeDocument/2006/relationships/hyperlink" Target="http://www.google.com.co/imgres?imgurl=http://images01.olx.com.co/ui/11/90/93/1296502410_162428793_2-Fotos-de--Deliciosas-empanadas-Rapi-Empanada.jpg&amp;imgrefurl=http://bogotacity.olx.com.co/deliciosas-empanadas-rapi-empanada-iid-162428793&amp;usg=__U0GxGmkj_jkP5BiiShm32d9PnIE=&amp;h=469&amp;w=625&amp;sz=41&amp;hl=es&amp;start=10&amp;zoom=1&amp;tbnid=5bCR7inCIUV92M:&amp;tbnh=102&amp;tbnw=136&amp;ei=TgJNT53XEcna0QH88rS7Ag&amp;prev=/search?q=empanadas&amp;um=1&amp;hl=es&amp;sa=N&amp;biw=1525&amp;bih=727&amp;tbm=isch&amp;um=1&amp;itbs=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gi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gi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2.png"/><Relationship Id="rId2" Type="http://schemas.openxmlformats.org/officeDocument/2006/relationships/hyperlink" Target="http://images.google.com/imgres?imgurl=http://img1.mlapps.com/jm/img?s%3DMLA%26f%3D55206771_5385.jpg%26v%3DT&amp;imgrefurl=http://listado.mercadolibre.com.ar/pulsometros-y-cronometros-otros/_DisplayType_G&amp;usg=__QXIfqwFLV38-P-1ZzSNXShEIsoY=&amp;h=160&amp;w=160&amp;sz=5&amp;hl=es&amp;start=6&amp;tbnid=lkeeioEYsT056M:&amp;tbnh=98&amp;tbnw=98&amp;prev=/images?q%3Dpasometro%2Bgowalking%26ndsp%3D21%26hl%3Des%26sa%3DN" TargetMode="External"/><Relationship Id="rId1" Type="http://schemas.openxmlformats.org/officeDocument/2006/relationships/slideLayout" Target="../slideLayouts/slideLayout1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images.google.com/imgres?imgurl=http://img1.mlapps.com/jm/img?s%3DMLA%26f%3D51430199_1265.jpg%26v%3DT&amp;imgrefurl=http://listado.deremate.com.ar/_DisplayType_G_CategID_12272_PriceMin_0_PriceMax_200&amp;usg=__M7t2M1bVYWWVruRdLNLa6Yoscnc=&amp;h=160&amp;w=160&amp;sz=5&amp;hl=es&amp;start=14&amp;tbnid=cGCNmln7uZocmM:&amp;tbnh=98&amp;tbnw=98&amp;prev=/images?q%3Dpasometro%2Bgowalking%26ndsp%3D21%26hl%3Des%26sa%3DN"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9.jpeg"/><Relationship Id="rId4" Type="http://schemas.openxmlformats.org/officeDocument/2006/relationships/image" Target="../media/image58.jpeg"/></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0.png"/><Relationship Id="rId5" Type="http://schemas.openxmlformats.org/officeDocument/2006/relationships/image" Target="../media/image21.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71.jpe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21.png"/></Relationships>
</file>

<file path=ppt/slides/_rels/slide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986425" y="1869825"/>
            <a:ext cx="4959000" cy="9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700" b="1">
                <a:solidFill>
                  <a:srgbClr val="FFFFFF"/>
                </a:solidFill>
                <a:latin typeface="Montserrat"/>
                <a:ea typeface="Montserrat"/>
                <a:cs typeface="Montserrat"/>
                <a:sym typeface="Montserrat"/>
              </a:rPr>
              <a:t>Espacio para título</a:t>
            </a:r>
            <a:endParaRPr sz="3700" b="1">
              <a:solidFill>
                <a:srgbClr val="FFFFFF"/>
              </a:solidFill>
              <a:latin typeface="Montserrat"/>
              <a:ea typeface="Montserrat"/>
              <a:cs typeface="Montserrat"/>
              <a:sym typeface="Montserrat"/>
            </a:endParaRPr>
          </a:p>
        </p:txBody>
      </p:sp>
      <p:sp>
        <p:nvSpPr>
          <p:cNvPr id="55" name="Google Shape;55;p13"/>
          <p:cNvSpPr txBox="1"/>
          <p:nvPr/>
        </p:nvSpPr>
        <p:spPr>
          <a:xfrm>
            <a:off x="1722309" y="522025"/>
            <a:ext cx="5699377" cy="1119900"/>
          </a:xfrm>
          <a:prstGeom prst="rect">
            <a:avLst/>
          </a:prstGeom>
          <a:noFill/>
          <a:ln>
            <a:noFill/>
          </a:ln>
        </p:spPr>
        <p:txBody>
          <a:bodyPr spcFirstLastPara="1" wrap="square" lIns="91425" tIns="91425" rIns="91425" bIns="91425" anchor="t" anchorCtr="0">
            <a:noAutofit/>
          </a:bodyPr>
          <a:lstStyle/>
          <a:p>
            <a:pPr lvl="0" algn="ctr"/>
            <a:r>
              <a:rPr lang="es-ES" sz="4000" dirty="0">
                <a:solidFill>
                  <a:schemeClr val="dk2"/>
                </a:solidFill>
                <a:latin typeface="Montserrat Black"/>
                <a:ea typeface="Montserrat Black"/>
                <a:cs typeface="Montserrat Black"/>
                <a:sym typeface="Montserrat Black"/>
              </a:rPr>
              <a:t>PRIMERO MI SALUD Y LA DE MI FAMILIA</a:t>
            </a:r>
            <a:br>
              <a:rPr lang="es-ES" sz="3400" dirty="0">
                <a:solidFill>
                  <a:schemeClr val="dk2"/>
                </a:solidFill>
                <a:latin typeface="Montserrat Black"/>
                <a:ea typeface="Montserrat Black"/>
                <a:cs typeface="Montserrat Black"/>
                <a:sym typeface="Montserrat Black"/>
              </a:rPr>
            </a:br>
            <a:r>
              <a:rPr lang="es-ES" sz="2400" dirty="0">
                <a:solidFill>
                  <a:schemeClr val="dk2"/>
                </a:solidFill>
                <a:latin typeface="Montserrat Black"/>
                <a:ea typeface="Montserrat Black"/>
                <a:cs typeface="Montserrat Black"/>
                <a:sym typeface="Montserrat Black"/>
              </a:rPr>
              <a:t>Entrenamiento a equipos CAPS.</a:t>
            </a:r>
            <a:endParaRPr sz="2400" dirty="0">
              <a:solidFill>
                <a:schemeClr val="dk2"/>
              </a:solidFill>
              <a:latin typeface="Montserrat Black"/>
              <a:ea typeface="Montserrat Black"/>
              <a:cs typeface="Montserrat Black"/>
              <a:sym typeface="Montserrat Black"/>
            </a:endParaRPr>
          </a:p>
        </p:txBody>
      </p:sp>
      <p:pic>
        <p:nvPicPr>
          <p:cNvPr id="56" name="Google Shape;56;p13"/>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6" name="Marcador de texto 2"/>
          <p:cNvSpPr>
            <a:spLocks noGrp="1"/>
          </p:cNvSpPr>
          <p:nvPr>
            <p:ph type="body" idx="1"/>
          </p:nvPr>
        </p:nvSpPr>
        <p:spPr>
          <a:xfrm>
            <a:off x="2279832" y="2687995"/>
            <a:ext cx="4584329" cy="764080"/>
          </a:xfrm>
        </p:spPr>
        <p:txBody>
          <a:bodyPr>
            <a:noAutofit/>
          </a:bodyPr>
          <a:lstStyle/>
          <a:p>
            <a:pPr marL="114300" indent="0">
              <a:buNone/>
            </a:pPr>
            <a:r>
              <a:rPr lang="es-CO" sz="1600" dirty="0">
                <a:latin typeface="Montserrat Black"/>
                <a:ea typeface="Montserrat Black"/>
                <a:cs typeface="Montserrat Black"/>
              </a:rPr>
              <a:t>CARLOS HUMBERTO OROZCO T</a:t>
            </a:r>
            <a:r>
              <a:rPr lang="es-CO" sz="1600" b="1" dirty="0">
                <a:latin typeface="Montserrat Black"/>
                <a:ea typeface="Montserrat Black"/>
                <a:cs typeface="Montserrat Black"/>
              </a:rPr>
              <a:t>É</a:t>
            </a:r>
            <a:r>
              <a:rPr lang="es-CO" sz="1600" dirty="0">
                <a:latin typeface="Montserrat Black"/>
                <a:ea typeface="Montserrat Black"/>
                <a:cs typeface="Montserrat Black"/>
              </a:rPr>
              <a:t>LLEZ.</a:t>
            </a:r>
          </a:p>
          <a:p>
            <a:pPr marL="114300" indent="0" algn="ctr">
              <a:buNone/>
            </a:pPr>
            <a:r>
              <a:rPr lang="es-CO" sz="1600" dirty="0">
                <a:latin typeface="Montserrat Black"/>
                <a:ea typeface="Montserrat Black"/>
                <a:cs typeface="Montserrat Black"/>
              </a:rPr>
              <a:t>Médico Epidemi</a:t>
            </a:r>
            <a:r>
              <a:rPr lang="es-CO" sz="1600" b="1" dirty="0">
                <a:latin typeface="Montserrat Black"/>
                <a:ea typeface="Montserrat Black"/>
                <a:cs typeface="Montserrat Black"/>
              </a:rPr>
              <a:t>ó</a:t>
            </a:r>
            <a:r>
              <a:rPr lang="es-CO" sz="1600" dirty="0">
                <a:latin typeface="Montserrat Black"/>
                <a:ea typeface="Montserrat Black"/>
                <a:cs typeface="Montserrat Black"/>
              </a:rPr>
              <a:t>logo, Diabet</a:t>
            </a:r>
            <a:r>
              <a:rPr lang="es-CO" sz="1600" b="1" dirty="0">
                <a:latin typeface="Montserrat Black"/>
                <a:ea typeface="Montserrat Black"/>
                <a:cs typeface="Montserrat Black"/>
              </a:rPr>
              <a:t>ó</a:t>
            </a:r>
            <a:r>
              <a:rPr lang="es-CO" sz="1600" dirty="0">
                <a:latin typeface="Montserrat Black"/>
                <a:ea typeface="Montserrat Black"/>
                <a:cs typeface="Montserrat Black"/>
              </a:rPr>
              <a:t>logo.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rotWithShape="1">
          <a:blip r:embed="rId4">
            <a:alphaModFix/>
          </a:blip>
          <a:srcRect t="5814" b="5823"/>
          <a:stretch/>
        </p:blipFill>
        <p:spPr>
          <a:xfrm>
            <a:off x="150075" y="4359550"/>
            <a:ext cx="2581100" cy="631449"/>
          </a:xfrm>
          <a:prstGeom prst="rect">
            <a:avLst/>
          </a:prstGeom>
          <a:noFill/>
          <a:ln>
            <a:noFill/>
          </a:ln>
        </p:spPr>
      </p:pic>
      <p:sp>
        <p:nvSpPr>
          <p:cNvPr id="3" name="Marcador de contenido 2"/>
          <p:cNvSpPr txBox="1">
            <a:spLocks/>
          </p:cNvSpPr>
          <p:nvPr/>
        </p:nvSpPr>
        <p:spPr>
          <a:xfrm>
            <a:off x="1655237" y="479271"/>
            <a:ext cx="5808936" cy="1020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buClr>
                <a:srgbClr val="001C54"/>
              </a:buClr>
              <a:buSzPct val="161000"/>
            </a:pPr>
            <a:r>
              <a:rPr lang="es-ES" sz="3600" b="1" dirty="0">
                <a:solidFill>
                  <a:schemeClr val="bg1"/>
                </a:solidFill>
                <a:latin typeface="Montserrat Black"/>
                <a:ea typeface="Montserrat Black"/>
                <a:cs typeface="Montserrat Black"/>
              </a:rPr>
              <a:t>¿A DONDE VAMOS?</a:t>
            </a:r>
          </a:p>
        </p:txBody>
      </p:sp>
      <p:pic>
        <p:nvPicPr>
          <p:cNvPr id="6" name="Picture 2" descr="http://3.bp.blogspot.com/_XMfqShF-rb4/SAUCl-9g-jI/AAAAAAAAAFc/k07WY9QlfRg/s400/el_mono_obes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264" y="1352127"/>
            <a:ext cx="6166883" cy="2466753"/>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73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105561" y="353601"/>
            <a:ext cx="4379611"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400" dirty="0">
                <a:solidFill>
                  <a:schemeClr val="bg1"/>
                </a:solidFill>
                <a:latin typeface="Montserrat Black"/>
                <a:ea typeface="Montserrat Black"/>
                <a:cs typeface="Montserrat Black"/>
              </a:rPr>
              <a:t>EL IMPACTO DE LA MODERNIDAD SOBRE LOS GENES AHORRADORES PALEOLITICOS.</a:t>
            </a:r>
            <a:endParaRPr lang="es-CO" sz="1400" dirty="0">
              <a:solidFill>
                <a:schemeClr val="bg1"/>
              </a:solidFill>
              <a:latin typeface="Montserrat Black"/>
              <a:ea typeface="Montserrat Black"/>
              <a:cs typeface="Montserrat Black"/>
            </a:endParaRPr>
          </a:p>
        </p:txBody>
      </p:sp>
      <p:pic>
        <p:nvPicPr>
          <p:cNvPr id="5" name="Picture 5" descr="Los efectos de la hiperalimentación"/>
          <p:cNvPicPr preferRelativeResize="0">
            <a:picLocks noChangeArrowheads="1"/>
          </p:cNvPicPr>
          <p:nvPr/>
        </p:nvPicPr>
        <p:blipFill rotWithShape="1">
          <a:blip r:embed="rId5">
            <a:extLst>
              <a:ext uri="{28A0092B-C50C-407E-A947-70E740481C1C}">
                <a14:useLocalDpi xmlns:a14="http://schemas.microsoft.com/office/drawing/2010/main" val="0"/>
              </a:ext>
            </a:extLst>
          </a:blip>
          <a:srcRect l="1" t="7192" r="2253"/>
          <a:stretch/>
        </p:blipFill>
        <p:spPr bwMode="auto">
          <a:xfrm>
            <a:off x="410967" y="1207698"/>
            <a:ext cx="4880224" cy="360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576"/>
          <p:cNvPicPr>
            <a:picLocks noChangeAspect="1" noChangeArrowheads="1"/>
          </p:cNvPicPr>
          <p:nvPr/>
        </p:nvPicPr>
        <p:blipFill>
          <a:blip r:embed="rId6"/>
          <a:srcRect/>
          <a:stretch>
            <a:fillRect/>
          </a:stretch>
        </p:blipFill>
        <p:spPr bwMode="auto">
          <a:xfrm>
            <a:off x="6175152" y="1420282"/>
            <a:ext cx="1643592" cy="2442801"/>
          </a:xfrm>
          <a:prstGeom prst="rect">
            <a:avLst/>
          </a:prstGeom>
          <a:noFill/>
          <a:ln w="9525">
            <a:noFill/>
            <a:miter lim="800000"/>
            <a:headEnd/>
            <a:tailEnd/>
          </a:ln>
        </p:spPr>
      </p:pic>
    </p:spTree>
    <p:extLst>
      <p:ext uri="{BB962C8B-B14F-4D97-AF65-F5344CB8AC3E}">
        <p14:creationId xmlns:p14="http://schemas.microsoft.com/office/powerpoint/2010/main" val="4278898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105561" y="281690"/>
            <a:ext cx="4379611"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a:solidFill>
                  <a:schemeClr val="bg1"/>
                </a:solidFill>
                <a:latin typeface="Montserrat Black"/>
                <a:ea typeface="Montserrat Black"/>
                <a:cs typeface="Montserrat Black"/>
              </a:rPr>
              <a:t>ALMIDONES, GRASAS Y AZUCARES</a:t>
            </a:r>
          </a:p>
        </p:txBody>
      </p:sp>
      <p:grpSp>
        <p:nvGrpSpPr>
          <p:cNvPr id="7" name="Grupo 6"/>
          <p:cNvGrpSpPr/>
          <p:nvPr/>
        </p:nvGrpSpPr>
        <p:grpSpPr>
          <a:xfrm>
            <a:off x="133564" y="1054225"/>
            <a:ext cx="7303823" cy="3862755"/>
            <a:chOff x="1702878" y="1"/>
            <a:chExt cx="10693773" cy="6254751"/>
          </a:xfrm>
        </p:grpSpPr>
        <p:pic>
          <p:nvPicPr>
            <p:cNvPr id="8" name="Picture 5" descr="Sistema_digestivo_800"/>
            <p:cNvPicPr>
              <a:picLocks noChangeAspect="1" noChangeArrowheads="1"/>
            </p:cNvPicPr>
            <p:nvPr/>
          </p:nvPicPr>
          <p:blipFill rotWithShape="1">
            <a:blip r:embed="rId5">
              <a:extLst>
                <a:ext uri="{28A0092B-C50C-407E-A947-70E740481C1C}">
                  <a14:useLocalDpi xmlns:a14="http://schemas.microsoft.com/office/drawing/2010/main" val="0"/>
                </a:ext>
              </a:extLst>
            </a:blip>
            <a:srcRect l="13438"/>
            <a:stretch/>
          </p:blipFill>
          <p:spPr bwMode="auto">
            <a:xfrm>
              <a:off x="1702878" y="1196975"/>
              <a:ext cx="3708911" cy="41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111aliment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539" y="1"/>
              <a:ext cx="24542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6"/>
            <p:cNvSpPr>
              <a:spLocks noChangeArrowheads="1"/>
            </p:cNvSpPr>
            <p:nvPr/>
          </p:nvSpPr>
          <p:spPr bwMode="auto">
            <a:xfrm rot="10800000">
              <a:off x="4224338" y="1341439"/>
              <a:ext cx="1657350" cy="287337"/>
            </a:xfrm>
            <a:prstGeom prst="rightArrow">
              <a:avLst>
                <a:gd name="adj1" fmla="val 50000"/>
                <a:gd name="adj2" fmla="val 144199"/>
              </a:avLst>
            </a:prstGeom>
            <a:solidFill>
              <a:srgbClr val="00CC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MX" altLang="es-CO">
                <a:latin typeface="Tahoma" panose="020B0604030504040204" pitchFamily="34" charset="0"/>
              </a:endParaRPr>
            </a:p>
          </p:txBody>
        </p:sp>
        <p:sp>
          <p:nvSpPr>
            <p:cNvPr id="11" name="Oval 17"/>
            <p:cNvSpPr>
              <a:spLocks noChangeArrowheads="1"/>
            </p:cNvSpPr>
            <p:nvPr/>
          </p:nvSpPr>
          <p:spPr bwMode="auto">
            <a:xfrm>
              <a:off x="3432176" y="4508501"/>
              <a:ext cx="144463" cy="142875"/>
            </a:xfrm>
            <a:prstGeom prst="ellipse">
              <a:avLst/>
            </a:prstGeom>
            <a:solidFill>
              <a:srgbClr val="00CC99"/>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MX" altLang="es-CO">
                <a:latin typeface="Tahoma" panose="020B0604030504040204" pitchFamily="34" charset="0"/>
              </a:endParaRPr>
            </a:p>
          </p:txBody>
        </p:sp>
        <p:grpSp>
          <p:nvGrpSpPr>
            <p:cNvPr id="12" name="Group 20"/>
            <p:cNvGrpSpPr>
              <a:grpSpLocks/>
            </p:cNvGrpSpPr>
            <p:nvPr/>
          </p:nvGrpSpPr>
          <p:grpSpPr bwMode="auto">
            <a:xfrm>
              <a:off x="5087939" y="3213100"/>
              <a:ext cx="1512887" cy="1098550"/>
              <a:chOff x="2290" y="2069"/>
              <a:chExt cx="953" cy="692"/>
            </a:xfrm>
          </p:grpSpPr>
          <p:sp>
            <p:nvSpPr>
              <p:cNvPr id="29" name="Oval 18"/>
              <p:cNvSpPr>
                <a:spLocks noChangeArrowheads="1"/>
              </p:cNvSpPr>
              <p:nvPr/>
            </p:nvSpPr>
            <p:spPr bwMode="auto">
              <a:xfrm>
                <a:off x="2472" y="2069"/>
                <a:ext cx="363" cy="363"/>
              </a:xfrm>
              <a:prstGeom prst="ellipse">
                <a:avLst/>
              </a:prstGeom>
              <a:solidFill>
                <a:srgbClr val="33CC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MX" altLang="es-CO">
                  <a:latin typeface="Tahoma" panose="020B0604030504040204" pitchFamily="34" charset="0"/>
                </a:endParaRPr>
              </a:p>
            </p:txBody>
          </p:sp>
          <p:sp>
            <p:nvSpPr>
              <p:cNvPr id="30" name="Text Box 19"/>
              <p:cNvSpPr txBox="1">
                <a:spLocks noChangeArrowheads="1"/>
              </p:cNvSpPr>
              <p:nvPr/>
            </p:nvSpPr>
            <p:spPr bwMode="auto">
              <a:xfrm>
                <a:off x="2290" y="2478"/>
                <a:ext cx="953"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s-CO" altLang="es-CO" sz="1200" b="1" dirty="0">
                    <a:solidFill>
                      <a:srgbClr val="001C54"/>
                    </a:solidFill>
                    <a:latin typeface="Montserrat Black"/>
                    <a:ea typeface="Montserrat Black"/>
                    <a:cs typeface="Montserrat Black"/>
                    <a:sym typeface="Arial"/>
                  </a:rPr>
                  <a:t>GLUCOSA</a:t>
                </a:r>
                <a:endParaRPr lang="es-ES" altLang="es-CO" sz="1200" b="1" dirty="0">
                  <a:solidFill>
                    <a:srgbClr val="001C54"/>
                  </a:solidFill>
                  <a:latin typeface="Montserrat Black"/>
                  <a:ea typeface="Montserrat Black"/>
                  <a:cs typeface="Montserrat Black"/>
                  <a:sym typeface="Arial"/>
                </a:endParaRPr>
              </a:p>
            </p:txBody>
          </p:sp>
        </p:grpSp>
        <p:sp>
          <p:nvSpPr>
            <p:cNvPr id="13" name="AutoShape 21"/>
            <p:cNvSpPr>
              <a:spLocks noChangeArrowheads="1"/>
            </p:cNvSpPr>
            <p:nvPr/>
          </p:nvSpPr>
          <p:spPr bwMode="auto">
            <a:xfrm rot="19683693">
              <a:off x="3719513" y="3860800"/>
              <a:ext cx="1657350" cy="287338"/>
            </a:xfrm>
            <a:prstGeom prst="rightArrow">
              <a:avLst>
                <a:gd name="adj1" fmla="val 50000"/>
                <a:gd name="adj2" fmla="val 144199"/>
              </a:avLst>
            </a:prstGeom>
            <a:solidFill>
              <a:srgbClr val="00CC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MX" altLang="es-CO">
                <a:latin typeface="Tahoma" panose="020B0604030504040204" pitchFamily="34" charset="0"/>
              </a:endParaRPr>
            </a:p>
          </p:txBody>
        </p:sp>
        <p:sp>
          <p:nvSpPr>
            <p:cNvPr id="14" name="AutoShape 22"/>
            <p:cNvSpPr>
              <a:spLocks noChangeArrowheads="1"/>
            </p:cNvSpPr>
            <p:nvPr/>
          </p:nvSpPr>
          <p:spPr bwMode="auto">
            <a:xfrm rot="1906808">
              <a:off x="6096000" y="3789364"/>
              <a:ext cx="1081088" cy="287337"/>
            </a:xfrm>
            <a:prstGeom prst="rightArrow">
              <a:avLst>
                <a:gd name="adj1" fmla="val 50000"/>
                <a:gd name="adj2" fmla="val 94061"/>
              </a:avLst>
            </a:prstGeom>
            <a:solidFill>
              <a:srgbClr val="00CC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MX" altLang="es-CO">
                <a:latin typeface="Tahoma" panose="020B0604030504040204" pitchFamily="34" charset="0"/>
              </a:endParaRPr>
            </a:p>
          </p:txBody>
        </p:sp>
        <p:grpSp>
          <p:nvGrpSpPr>
            <p:cNvPr id="15" name="Group 24"/>
            <p:cNvGrpSpPr>
              <a:grpSpLocks/>
            </p:cNvGrpSpPr>
            <p:nvPr/>
          </p:nvGrpSpPr>
          <p:grpSpPr bwMode="auto">
            <a:xfrm>
              <a:off x="6167438" y="4149726"/>
              <a:ext cx="3027362" cy="2105025"/>
              <a:chOff x="2925" y="2614"/>
              <a:chExt cx="1907" cy="1326"/>
            </a:xfrm>
          </p:grpSpPr>
          <p:grpSp>
            <p:nvGrpSpPr>
              <p:cNvPr id="24" name="Group 12"/>
              <p:cNvGrpSpPr>
                <a:grpSpLocks/>
              </p:cNvGrpSpPr>
              <p:nvPr/>
            </p:nvGrpSpPr>
            <p:grpSpPr bwMode="auto">
              <a:xfrm rot="2701268">
                <a:off x="3653" y="1886"/>
                <a:ext cx="452" cy="1907"/>
                <a:chOff x="1927" y="618"/>
                <a:chExt cx="1815" cy="3583"/>
              </a:xfrm>
            </p:grpSpPr>
            <p:sp>
              <p:nvSpPr>
                <p:cNvPr id="26" name="Rectangle 13"/>
                <p:cNvSpPr>
                  <a:spLocks noChangeArrowheads="1"/>
                </p:cNvSpPr>
                <p:nvPr/>
              </p:nvSpPr>
              <p:spPr bwMode="auto">
                <a:xfrm>
                  <a:off x="1927" y="935"/>
                  <a:ext cx="1815" cy="2949"/>
                </a:xfrm>
                <a:prstGeom prst="rect">
                  <a:avLst/>
                </a:prstGeom>
                <a:gradFill rotWithShape="1">
                  <a:gsLst>
                    <a:gs pos="0">
                      <a:srgbClr val="FF0000"/>
                    </a:gs>
                    <a:gs pos="50000">
                      <a:srgbClr val="CC0000"/>
                    </a:gs>
                    <a:gs pos="100000">
                      <a:srgbClr val="FF0000"/>
                    </a:gs>
                  </a:gsLst>
                  <a:lin ang="0" scaled="1"/>
                </a:gradFill>
                <a:ln w="76200">
                  <a:solidFill>
                    <a:srgbClr val="990033"/>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MX" altLang="es-CO">
                    <a:latin typeface="Tahoma" panose="020B0604030504040204" pitchFamily="34" charset="0"/>
                  </a:endParaRPr>
                </a:p>
              </p:txBody>
            </p:sp>
            <p:sp>
              <p:nvSpPr>
                <p:cNvPr id="27" name="Oval 14"/>
                <p:cNvSpPr>
                  <a:spLocks noChangeArrowheads="1"/>
                </p:cNvSpPr>
                <p:nvPr/>
              </p:nvSpPr>
              <p:spPr bwMode="auto">
                <a:xfrm>
                  <a:off x="1927" y="3566"/>
                  <a:ext cx="1815" cy="635"/>
                </a:xfrm>
                <a:prstGeom prst="ellipse">
                  <a:avLst/>
                </a:prstGeom>
                <a:gradFill rotWithShape="1">
                  <a:gsLst>
                    <a:gs pos="0">
                      <a:srgbClr val="CC0000"/>
                    </a:gs>
                    <a:gs pos="100000">
                      <a:srgbClr val="FF0000"/>
                    </a:gs>
                  </a:gsLst>
                  <a:path path="shape">
                    <a:fillToRect l="50000" t="50000" r="50000" b="50000"/>
                  </a:path>
                </a:gradFill>
                <a:ln w="76200">
                  <a:solidFill>
                    <a:srgbClr val="9900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MX" altLang="es-CO">
                    <a:latin typeface="Tahoma" panose="020B0604030504040204" pitchFamily="34" charset="0"/>
                  </a:endParaRPr>
                </a:p>
              </p:txBody>
            </p:sp>
            <p:sp>
              <p:nvSpPr>
                <p:cNvPr id="28" name="Oval 15"/>
                <p:cNvSpPr>
                  <a:spLocks noChangeArrowheads="1"/>
                </p:cNvSpPr>
                <p:nvPr/>
              </p:nvSpPr>
              <p:spPr bwMode="auto">
                <a:xfrm>
                  <a:off x="1927" y="618"/>
                  <a:ext cx="1815" cy="680"/>
                </a:xfrm>
                <a:prstGeom prst="ellipse">
                  <a:avLst/>
                </a:prstGeom>
                <a:gradFill rotWithShape="1">
                  <a:gsLst>
                    <a:gs pos="0">
                      <a:srgbClr val="CC0000"/>
                    </a:gs>
                    <a:gs pos="100000">
                      <a:srgbClr val="FF0000"/>
                    </a:gs>
                  </a:gsLst>
                  <a:path path="shape">
                    <a:fillToRect l="50000" t="50000" r="50000" b="50000"/>
                  </a:path>
                </a:gradFill>
                <a:ln w="76200">
                  <a:solidFill>
                    <a:srgbClr val="9900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MX" altLang="es-CO">
                    <a:latin typeface="Tahoma" panose="020B0604030504040204" pitchFamily="34" charset="0"/>
                  </a:endParaRPr>
                </a:p>
              </p:txBody>
            </p:sp>
          </p:grpSp>
          <p:sp>
            <p:nvSpPr>
              <p:cNvPr id="25" name="Text Box 23"/>
              <p:cNvSpPr txBox="1">
                <a:spLocks noChangeArrowheads="1"/>
              </p:cNvSpPr>
              <p:nvPr/>
            </p:nvSpPr>
            <p:spPr bwMode="auto">
              <a:xfrm>
                <a:off x="3061" y="3657"/>
                <a:ext cx="81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s-CO" altLang="es-CO" sz="1200" b="1" dirty="0">
                    <a:solidFill>
                      <a:srgbClr val="001C54"/>
                    </a:solidFill>
                    <a:latin typeface="Montserrat Black"/>
                    <a:ea typeface="Montserrat Black"/>
                    <a:cs typeface="Montserrat Black"/>
                  </a:rPr>
                  <a:t>SANGRE</a:t>
                </a:r>
                <a:endParaRPr lang="es-ES" altLang="es-CO" sz="1200" b="1" dirty="0">
                  <a:solidFill>
                    <a:srgbClr val="001C54"/>
                  </a:solidFill>
                  <a:latin typeface="Montserrat Black"/>
                  <a:ea typeface="Montserrat Black"/>
                  <a:cs typeface="Montserrat Black"/>
                </a:endParaRPr>
              </a:p>
            </p:txBody>
          </p:sp>
        </p:grpSp>
        <p:sp>
          <p:nvSpPr>
            <p:cNvPr id="16" name="Oval 25"/>
            <p:cNvSpPr>
              <a:spLocks noChangeArrowheads="1"/>
            </p:cNvSpPr>
            <p:nvPr/>
          </p:nvSpPr>
          <p:spPr bwMode="auto">
            <a:xfrm>
              <a:off x="8832850" y="4868863"/>
              <a:ext cx="215900" cy="215900"/>
            </a:xfrm>
            <a:prstGeom prst="ellipse">
              <a:avLst/>
            </a:prstGeom>
            <a:solidFill>
              <a:srgbClr val="33CC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MX" altLang="es-CO">
                <a:latin typeface="Tahoma" panose="020B0604030504040204" pitchFamily="34" charset="0"/>
              </a:endParaRPr>
            </a:p>
          </p:txBody>
        </p:sp>
        <p:grpSp>
          <p:nvGrpSpPr>
            <p:cNvPr id="17" name="Group 28"/>
            <p:cNvGrpSpPr>
              <a:grpSpLocks/>
            </p:cNvGrpSpPr>
            <p:nvPr/>
          </p:nvGrpSpPr>
          <p:grpSpPr bwMode="auto">
            <a:xfrm>
              <a:off x="9064821" y="4365627"/>
              <a:ext cx="1439863" cy="1889125"/>
              <a:chOff x="4740" y="3021"/>
              <a:chExt cx="907" cy="1190"/>
            </a:xfrm>
          </p:grpSpPr>
          <p:grpSp>
            <p:nvGrpSpPr>
              <p:cNvPr id="20" name="Group 9"/>
              <p:cNvGrpSpPr>
                <a:grpSpLocks/>
              </p:cNvGrpSpPr>
              <p:nvPr/>
            </p:nvGrpSpPr>
            <p:grpSpPr bwMode="auto">
              <a:xfrm>
                <a:off x="4740" y="3021"/>
                <a:ext cx="907" cy="907"/>
                <a:chOff x="3923" y="1616"/>
                <a:chExt cx="1452" cy="1542"/>
              </a:xfrm>
            </p:grpSpPr>
            <p:sp>
              <p:nvSpPr>
                <p:cNvPr id="22" name="Oval 10"/>
                <p:cNvSpPr>
                  <a:spLocks noChangeArrowheads="1"/>
                </p:cNvSpPr>
                <p:nvPr/>
              </p:nvSpPr>
              <p:spPr bwMode="auto">
                <a:xfrm>
                  <a:off x="3923" y="1616"/>
                  <a:ext cx="1452" cy="1542"/>
                </a:xfrm>
                <a:prstGeom prst="ellipse">
                  <a:avLst/>
                </a:prstGeom>
                <a:gradFill rotWithShape="1">
                  <a:gsLst>
                    <a:gs pos="0">
                      <a:srgbClr val="FF99FF"/>
                    </a:gs>
                    <a:gs pos="100000">
                      <a:srgbClr val="FFCCFF"/>
                    </a:gs>
                  </a:gsLst>
                  <a:path path="shape">
                    <a:fillToRect l="50000" t="50000" r="50000" b="50000"/>
                  </a:path>
                </a:gradFill>
                <a:ln w="76200">
                  <a:solidFill>
                    <a:srgbClr val="9999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MX" altLang="es-CO">
                    <a:latin typeface="Tahoma" panose="020B0604030504040204" pitchFamily="34" charset="0"/>
                  </a:endParaRPr>
                </a:p>
              </p:txBody>
            </p:sp>
            <p:sp>
              <p:nvSpPr>
                <p:cNvPr id="23" name="Oval 11"/>
                <p:cNvSpPr>
                  <a:spLocks noChangeArrowheads="1"/>
                </p:cNvSpPr>
                <p:nvPr/>
              </p:nvSpPr>
              <p:spPr bwMode="auto">
                <a:xfrm>
                  <a:off x="4468" y="2205"/>
                  <a:ext cx="408" cy="409"/>
                </a:xfrm>
                <a:prstGeom prst="ellipse">
                  <a:avLst/>
                </a:pr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MX" altLang="es-CO">
                    <a:latin typeface="Tahoma" panose="020B0604030504040204" pitchFamily="34" charset="0"/>
                  </a:endParaRPr>
                </a:p>
              </p:txBody>
            </p:sp>
          </p:grpSp>
          <p:sp>
            <p:nvSpPr>
              <p:cNvPr id="21" name="Rectangle 26"/>
              <p:cNvSpPr>
                <a:spLocks noChangeArrowheads="1"/>
              </p:cNvSpPr>
              <p:nvPr/>
            </p:nvSpPr>
            <p:spPr bwMode="auto">
              <a:xfrm>
                <a:off x="4831" y="3928"/>
                <a:ext cx="81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s-CO" altLang="es-CO" sz="1200" b="1" dirty="0">
                    <a:solidFill>
                      <a:srgbClr val="001C54"/>
                    </a:solidFill>
                    <a:latin typeface="Montserrat Black"/>
                    <a:ea typeface="Montserrat Black"/>
                    <a:cs typeface="Montserrat Black"/>
                  </a:rPr>
                  <a:t>CÉLULA</a:t>
                </a:r>
                <a:endParaRPr lang="es-ES" altLang="es-CO" b="1" dirty="0">
                  <a:solidFill>
                    <a:srgbClr val="001C54"/>
                  </a:solidFill>
                  <a:latin typeface="Montserrat Black"/>
                  <a:ea typeface="Montserrat Black"/>
                  <a:cs typeface="Montserrat Black"/>
                </a:endParaRPr>
              </a:p>
            </p:txBody>
          </p:sp>
        </p:grpSp>
        <p:sp>
          <p:nvSpPr>
            <p:cNvPr id="18" name="Rectangle 29"/>
            <p:cNvSpPr>
              <a:spLocks noChangeArrowheads="1"/>
            </p:cNvSpPr>
            <p:nvPr/>
          </p:nvSpPr>
          <p:spPr bwMode="auto">
            <a:xfrm>
              <a:off x="8509001" y="1052509"/>
              <a:ext cx="3887650" cy="2068220"/>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s-ES_tradnl" altLang="es-CO" sz="1100" b="1" dirty="0">
                  <a:solidFill>
                    <a:srgbClr val="001C54"/>
                  </a:solidFill>
                  <a:latin typeface="Montserrat Black"/>
                  <a:ea typeface="Montserrat Black"/>
                  <a:cs typeface="Montserrat Black"/>
                </a:rPr>
                <a:t>Se descomponen convirtiéndose en una forma de azúcar denominada glucosa, que es el combustible que utilizan las células para proveer al organismo de la energ</a:t>
              </a:r>
              <a:r>
                <a:rPr lang="es-ES_tradnl" altLang="ja-JP" sz="1100" b="1" dirty="0">
                  <a:solidFill>
                    <a:srgbClr val="001C54"/>
                  </a:solidFill>
                  <a:latin typeface="Montserrat Black"/>
                  <a:ea typeface="Montserrat Black"/>
                  <a:cs typeface="Montserrat Black"/>
                </a:rPr>
                <a:t>ía</a:t>
              </a:r>
              <a:r>
                <a:rPr lang="en-US" altLang="es-CO" sz="1100" b="1" dirty="0">
                  <a:solidFill>
                    <a:srgbClr val="001C54"/>
                  </a:solidFill>
                  <a:latin typeface="Montserrat Black"/>
                  <a:ea typeface="Montserrat Black"/>
                  <a:cs typeface="Montserrat Black"/>
                </a:rPr>
                <a:t> </a:t>
              </a:r>
              <a:r>
                <a:rPr lang="es-ES_tradnl" altLang="es-CO" sz="1100" b="1" dirty="0">
                  <a:solidFill>
                    <a:srgbClr val="001C54"/>
                  </a:solidFill>
                  <a:latin typeface="Montserrat Black"/>
                  <a:ea typeface="Montserrat Black"/>
                  <a:cs typeface="Montserrat Black"/>
                </a:rPr>
                <a:t>necesaria.</a:t>
              </a:r>
              <a:endParaRPr lang="es-ES" altLang="es-CO" sz="1100" b="1" dirty="0">
                <a:solidFill>
                  <a:srgbClr val="001C54"/>
                </a:solidFill>
                <a:latin typeface="Montserrat Black"/>
                <a:ea typeface="Montserrat Black"/>
                <a:cs typeface="Montserrat Black"/>
              </a:endParaRPr>
            </a:p>
          </p:txBody>
        </p:sp>
        <p:sp>
          <p:nvSpPr>
            <p:cNvPr id="19" name="Rectangle 31"/>
            <p:cNvSpPr>
              <a:spLocks noChangeArrowheads="1"/>
            </p:cNvSpPr>
            <p:nvPr/>
          </p:nvSpPr>
          <p:spPr bwMode="auto">
            <a:xfrm>
              <a:off x="7248526" y="115887"/>
              <a:ext cx="5148125" cy="64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ES" altLang="es-CO" sz="2000" b="1" dirty="0">
                <a:solidFill>
                  <a:srgbClr val="001C54"/>
                </a:solidFill>
                <a:latin typeface="Montserrat Black"/>
                <a:ea typeface="Montserrat Black"/>
                <a:cs typeface="Montserrat Black"/>
              </a:endParaRPr>
            </a:p>
          </p:txBody>
        </p:sp>
      </p:grpSp>
    </p:spTree>
    <p:extLst>
      <p:ext uri="{BB962C8B-B14F-4D97-AF65-F5344CB8AC3E}">
        <p14:creationId xmlns:p14="http://schemas.microsoft.com/office/powerpoint/2010/main" val="247590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112902" y="351043"/>
            <a:ext cx="4379611"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800" dirty="0">
                <a:solidFill>
                  <a:schemeClr val="bg1"/>
                </a:solidFill>
                <a:latin typeface="Montserrat Black"/>
                <a:ea typeface="Montserrat Black"/>
                <a:cs typeface="Montserrat Black"/>
              </a:rPr>
              <a:t>PESO IDEAL.</a:t>
            </a:r>
          </a:p>
        </p:txBody>
      </p:sp>
      <p:sp>
        <p:nvSpPr>
          <p:cNvPr id="2" name="Rectángulo 1"/>
          <p:cNvSpPr/>
          <p:nvPr/>
        </p:nvSpPr>
        <p:spPr>
          <a:xfrm>
            <a:off x="333910" y="1467973"/>
            <a:ext cx="6673066" cy="1200329"/>
          </a:xfrm>
          <a:prstGeom prst="rect">
            <a:avLst/>
          </a:prstGeom>
        </p:spPr>
        <p:txBody>
          <a:bodyPr wrap="square">
            <a:spAutoFit/>
          </a:bodyPr>
          <a:lstStyle/>
          <a:p>
            <a:r>
              <a:rPr lang="es-ES" altLang="es-CO" sz="1800" b="1" dirty="0">
                <a:solidFill>
                  <a:srgbClr val="00B0F0"/>
                </a:solidFill>
                <a:latin typeface="Montserrat Black"/>
                <a:ea typeface="Montserrat Black"/>
                <a:cs typeface="Montserrat Black"/>
              </a:rPr>
              <a:t>HOMBRES: </a:t>
            </a:r>
            <a:r>
              <a:rPr lang="es-ES" altLang="es-CO" sz="1800" b="1" dirty="0">
                <a:solidFill>
                  <a:srgbClr val="001C54"/>
                </a:solidFill>
                <a:latin typeface="Montserrat Black"/>
                <a:ea typeface="Montserrat Black"/>
                <a:cs typeface="Montserrat Black"/>
              </a:rPr>
              <a:t>Talla al cuadrado x 23</a:t>
            </a:r>
          </a:p>
          <a:p>
            <a:r>
              <a:rPr lang="es-ES" altLang="es-CO" sz="1800" b="1" dirty="0">
                <a:solidFill>
                  <a:srgbClr val="00B0F0"/>
                </a:solidFill>
                <a:latin typeface="Montserrat Black"/>
                <a:ea typeface="Montserrat Black"/>
                <a:cs typeface="Montserrat Black"/>
              </a:rPr>
              <a:t>MUJERES: </a:t>
            </a:r>
            <a:r>
              <a:rPr lang="es-ES" altLang="es-CO" sz="1800" b="1" dirty="0">
                <a:solidFill>
                  <a:srgbClr val="001C54"/>
                </a:solidFill>
                <a:latin typeface="Montserrat Black"/>
                <a:ea typeface="Montserrat Black"/>
                <a:cs typeface="Montserrat Black"/>
              </a:rPr>
              <a:t>Talla  al  cuadrado x 21.5</a:t>
            </a:r>
          </a:p>
          <a:p>
            <a:r>
              <a:rPr lang="es-ES" altLang="es-CO" sz="1800" b="1" dirty="0">
                <a:solidFill>
                  <a:srgbClr val="001C54"/>
                </a:solidFill>
                <a:latin typeface="Montserrat Black"/>
                <a:ea typeface="Montserrat Black"/>
                <a:cs typeface="Montserrat Black"/>
              </a:rPr>
              <a:t>Sumar 5 kg  a personas  de complexión robusta.</a:t>
            </a:r>
          </a:p>
          <a:p>
            <a:r>
              <a:rPr lang="es-ES" altLang="es-CO" sz="1800" b="1" dirty="0">
                <a:solidFill>
                  <a:srgbClr val="001C54"/>
                </a:solidFill>
                <a:latin typeface="Montserrat Black"/>
                <a:ea typeface="Montserrat Black"/>
                <a:cs typeface="Montserrat Black"/>
              </a:rPr>
              <a:t>Restar 5 kg  a personas de complexión pequeña.</a:t>
            </a:r>
          </a:p>
        </p:txBody>
      </p:sp>
    </p:spTree>
    <p:extLst>
      <p:ext uri="{BB962C8B-B14F-4D97-AF65-F5344CB8AC3E}">
        <p14:creationId xmlns:p14="http://schemas.microsoft.com/office/powerpoint/2010/main" val="66123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112902" y="351043"/>
            <a:ext cx="4379611"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800" dirty="0">
                <a:solidFill>
                  <a:schemeClr val="bg1"/>
                </a:solidFill>
                <a:latin typeface="Montserrat Black"/>
                <a:ea typeface="Montserrat Black"/>
                <a:cs typeface="Montserrat Black"/>
              </a:rPr>
              <a:t>TIPO OBESIDAD.</a:t>
            </a:r>
          </a:p>
        </p:txBody>
      </p:sp>
      <p:pic>
        <p:nvPicPr>
          <p:cNvPr id="5" name="Picture 6" descr="manzana-pe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566" y="1289851"/>
            <a:ext cx="4500031" cy="340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rotWithShape="1">
          <a:blip r:embed="rId4">
            <a:alphaModFix/>
          </a:blip>
          <a:srcRect t="5814" b="5823"/>
          <a:stretch/>
        </p:blipFill>
        <p:spPr>
          <a:xfrm>
            <a:off x="150075" y="4359550"/>
            <a:ext cx="2581100" cy="631449"/>
          </a:xfrm>
          <a:prstGeom prst="rect">
            <a:avLst/>
          </a:prstGeom>
          <a:noFill/>
          <a:ln>
            <a:noFill/>
          </a:ln>
        </p:spPr>
      </p:pic>
      <p:grpSp>
        <p:nvGrpSpPr>
          <p:cNvPr id="2" name="Grupo 1"/>
          <p:cNvGrpSpPr/>
          <p:nvPr/>
        </p:nvGrpSpPr>
        <p:grpSpPr>
          <a:xfrm>
            <a:off x="1796012" y="480107"/>
            <a:ext cx="5663026" cy="3999425"/>
            <a:chOff x="1796012" y="480108"/>
            <a:chExt cx="5339031" cy="3678684"/>
          </a:xfrm>
        </p:grpSpPr>
        <p:pic>
          <p:nvPicPr>
            <p:cNvPr id="5" name="Picture 5" descr="die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6012" y="480108"/>
              <a:ext cx="2445678" cy="2046646"/>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10" descr="3051_salu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2617" y="2643115"/>
              <a:ext cx="2722426" cy="1515677"/>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342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rotWithShape="1">
          <a:blip r:embed="rId4">
            <a:alphaModFix/>
          </a:blip>
          <a:srcRect t="5814" b="5823"/>
          <a:stretch/>
        </p:blipFill>
        <p:spPr>
          <a:xfrm>
            <a:off x="150075" y="4359550"/>
            <a:ext cx="2581100" cy="631449"/>
          </a:xfrm>
          <a:prstGeom prst="rect">
            <a:avLst/>
          </a:prstGeom>
          <a:noFill/>
          <a:ln>
            <a:noFill/>
          </a:ln>
        </p:spPr>
      </p:pic>
      <p:pic>
        <p:nvPicPr>
          <p:cNvPr id="6" name="Picture 5" descr="perimetro_de_cintu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4322" y="190957"/>
            <a:ext cx="4551552" cy="400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49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43233" y="299672"/>
            <a:ext cx="4379611"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chemeClr val="bg1"/>
                </a:solidFill>
                <a:latin typeface="Montserrat Black"/>
                <a:ea typeface="Montserrat Black"/>
                <a:cs typeface="Montserrat Black"/>
              </a:rPr>
              <a:t>INDICE DE MASA CORPORAL.</a:t>
            </a:r>
          </a:p>
        </p:txBody>
      </p:sp>
      <p:grpSp>
        <p:nvGrpSpPr>
          <p:cNvPr id="2" name="Grupo 1"/>
          <p:cNvGrpSpPr/>
          <p:nvPr/>
        </p:nvGrpSpPr>
        <p:grpSpPr>
          <a:xfrm>
            <a:off x="380318" y="1335640"/>
            <a:ext cx="7912120" cy="2684254"/>
            <a:chOff x="1096963" y="1852338"/>
            <a:chExt cx="10058400" cy="4010574"/>
          </a:xfrm>
        </p:grpSpPr>
        <p:pic>
          <p:nvPicPr>
            <p:cNvPr id="6" name="Picture 2">
              <a:extLst>
                <a:ext uri="{FF2B5EF4-FFF2-40B4-BE49-F238E27FC236}">
                  <a16:creationId xmlns:a16="http://schemas.microsoft.com/office/drawing/2014/main" id="{A89C7917-FA2E-B6D5-A2C0-47F2A79AA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238" y="1993558"/>
              <a:ext cx="4937125" cy="3492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ómo calcular el índice de masa corporal - 5 pasos">
              <a:extLst>
                <a:ext uri="{FF2B5EF4-FFF2-40B4-BE49-F238E27FC236}">
                  <a16:creationId xmlns:a16="http://schemas.microsoft.com/office/drawing/2014/main" id="{9BD662F9-8C5C-59A8-FF8F-7887795DEB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6963" y="1852338"/>
              <a:ext cx="4938712" cy="4010574"/>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15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113130" y="464058"/>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chemeClr val="bg1"/>
                </a:solidFill>
                <a:latin typeface="Montserrat Black"/>
                <a:ea typeface="Montserrat Black"/>
                <a:cs typeface="Montserrat Black"/>
              </a:rPr>
              <a:t>METAS DE DESCENSO DE PESO.</a:t>
            </a:r>
          </a:p>
        </p:txBody>
      </p:sp>
      <p:sp>
        <p:nvSpPr>
          <p:cNvPr id="2" name="Rectángulo 1"/>
          <p:cNvSpPr/>
          <p:nvPr/>
        </p:nvSpPr>
        <p:spPr>
          <a:xfrm>
            <a:off x="251717" y="1375505"/>
            <a:ext cx="3940139" cy="2585323"/>
          </a:xfrm>
          <a:prstGeom prst="rect">
            <a:avLst/>
          </a:prstGeom>
        </p:spPr>
        <p:txBody>
          <a:bodyPr wrap="square">
            <a:spAutoFit/>
          </a:bodyPr>
          <a:lstStyle/>
          <a:p>
            <a:pPr algn="just"/>
            <a:r>
              <a:rPr lang="es-ES" altLang="es-CO" sz="1800" b="1" dirty="0">
                <a:solidFill>
                  <a:srgbClr val="001C54"/>
                </a:solidFill>
                <a:latin typeface="Montserrat Black"/>
                <a:ea typeface="Montserrat Black"/>
                <a:cs typeface="Montserrat Black"/>
              </a:rPr>
              <a:t>El  80%  de los  diabéticos  es obeso.</a:t>
            </a:r>
          </a:p>
          <a:p>
            <a:pPr algn="just"/>
            <a:r>
              <a:rPr lang="es-ES" altLang="es-CO" sz="1800" b="1" dirty="0">
                <a:solidFill>
                  <a:srgbClr val="001C54"/>
                </a:solidFill>
                <a:latin typeface="Montserrat Black"/>
                <a:ea typeface="Montserrat Black"/>
                <a:cs typeface="Montserrat Black"/>
              </a:rPr>
              <a:t>Meta a corto plazo: descenso  del 5%  del peso inicial.</a:t>
            </a:r>
          </a:p>
          <a:p>
            <a:pPr algn="just"/>
            <a:r>
              <a:rPr lang="es-ES" altLang="es-CO" sz="1800" b="1" dirty="0">
                <a:solidFill>
                  <a:srgbClr val="001C54"/>
                </a:solidFill>
                <a:latin typeface="Montserrat Black"/>
                <a:ea typeface="Montserrat Black"/>
                <a:cs typeface="Montserrat Black"/>
              </a:rPr>
              <a:t>Meta  a mediano plazo: descenso  del 10%  del peso inicial.</a:t>
            </a:r>
          </a:p>
          <a:p>
            <a:pPr algn="just"/>
            <a:r>
              <a:rPr lang="es-ES" altLang="es-CO" sz="1800" b="1" dirty="0">
                <a:solidFill>
                  <a:srgbClr val="001C54"/>
                </a:solidFill>
                <a:latin typeface="Montserrat Black"/>
                <a:ea typeface="Montserrat Black"/>
                <a:cs typeface="Montserrat Black"/>
              </a:rPr>
              <a:t>Meta  a largo plazo: IMC menor a 25 kg/M2.</a:t>
            </a:r>
          </a:p>
        </p:txBody>
      </p:sp>
      <p:pic>
        <p:nvPicPr>
          <p:cNvPr id="6" name="Picture 2" descr="http://t3.gstatic.com/images?q=tbn:hFFvw1vfwa9w4M:http://www.iskia.com/website/imagenes/productos/23390.jpg">
            <a:hlinkClick r:id="rId5"/>
          </p:cNvPr>
          <p:cNvPicPr>
            <a:picLocks noChangeAspect="1" noChangeArrowheads="1"/>
          </p:cNvPicPr>
          <p:nvPr/>
        </p:nvPicPr>
        <p:blipFill>
          <a:blip r:embed="rId6"/>
          <a:srcRect/>
          <a:stretch>
            <a:fillRect/>
          </a:stretch>
        </p:blipFill>
        <p:spPr bwMode="auto">
          <a:xfrm>
            <a:off x="4971260" y="1248647"/>
            <a:ext cx="2712179" cy="2712181"/>
          </a:xfrm>
          <a:prstGeom prst="rect">
            <a:avLst/>
          </a:prstGeom>
          <a:noFill/>
        </p:spPr>
      </p:pic>
    </p:spTree>
    <p:extLst>
      <p:ext uri="{BB962C8B-B14F-4D97-AF65-F5344CB8AC3E}">
        <p14:creationId xmlns:p14="http://schemas.microsoft.com/office/powerpoint/2010/main" val="56897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113130" y="464058"/>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chemeClr val="bg1"/>
                </a:solidFill>
                <a:latin typeface="Montserrat Black"/>
                <a:ea typeface="Montserrat Black"/>
                <a:cs typeface="Montserrat Black"/>
              </a:rPr>
              <a:t>EL TREN  DE  LA ALIMENTACIÓN. </a:t>
            </a:r>
          </a:p>
        </p:txBody>
      </p:sp>
      <p:sp>
        <p:nvSpPr>
          <p:cNvPr id="2" name="Rectángulo 1"/>
          <p:cNvSpPr/>
          <p:nvPr/>
        </p:nvSpPr>
        <p:spPr>
          <a:xfrm>
            <a:off x="241444" y="1499945"/>
            <a:ext cx="3868220" cy="2308324"/>
          </a:xfrm>
          <a:prstGeom prst="rect">
            <a:avLst/>
          </a:prstGeom>
        </p:spPr>
        <p:txBody>
          <a:bodyPr wrap="square">
            <a:spAutoFit/>
          </a:bodyPr>
          <a:lstStyle/>
          <a:p>
            <a:pPr algn="just"/>
            <a:r>
              <a:rPr lang="es-ES" altLang="es-CO" sz="1800" b="1" dirty="0">
                <a:solidFill>
                  <a:srgbClr val="001C54"/>
                </a:solidFill>
                <a:latin typeface="Montserrat Black"/>
                <a:ea typeface="Montserrat Black"/>
                <a:cs typeface="Montserrat Black"/>
              </a:rPr>
              <a:t>Como guía, según el género, un hombre promedio necesita alrededor de 2500 kcal diarias para mantener un peso corporal saludable. </a:t>
            </a:r>
          </a:p>
          <a:p>
            <a:pPr algn="just"/>
            <a:r>
              <a:rPr lang="es-ES" altLang="es-CO" sz="1800" b="1" dirty="0">
                <a:solidFill>
                  <a:srgbClr val="001C54"/>
                </a:solidFill>
                <a:latin typeface="Montserrat Black"/>
                <a:ea typeface="Montserrat Black"/>
                <a:cs typeface="Montserrat Black"/>
              </a:rPr>
              <a:t>Para una mujer promedio, esa cifra es de alrededor de 2000 kcal al día.</a:t>
            </a:r>
          </a:p>
        </p:txBody>
      </p:sp>
      <p:pic>
        <p:nvPicPr>
          <p:cNvPr id="7" name="Picture 4" descr="http://www.pequenocorazon.org.co/publicaciones/398/tren-alimentac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388" y="1375505"/>
            <a:ext cx="4048016" cy="25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41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187675" y="390418"/>
            <a:ext cx="4594603"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CO" sz="1600" dirty="0">
                <a:solidFill>
                  <a:schemeClr val="bg1"/>
                </a:solidFill>
                <a:latin typeface="Montserrat Black"/>
                <a:ea typeface="Montserrat Black"/>
                <a:cs typeface="Montserrat Black"/>
              </a:rPr>
              <a:t>CON EL AUTOCUIDADO PUEDO PREVENIR MUCHAS ENFERMEDADES</a:t>
            </a:r>
          </a:p>
        </p:txBody>
      </p:sp>
      <p:sp>
        <p:nvSpPr>
          <p:cNvPr id="5" name="Marcador de contenido 2"/>
          <p:cNvSpPr txBox="1">
            <a:spLocks/>
          </p:cNvSpPr>
          <p:nvPr/>
        </p:nvSpPr>
        <p:spPr>
          <a:xfrm>
            <a:off x="51943" y="1233156"/>
            <a:ext cx="5775621" cy="402336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DIABETES MELLITUS.</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HIPERTENSIÓN ARTERIAL.</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DISLIPIDEMIA.</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SOBREPESO Y OBESIDAD.</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DERRAME CEREBRAL.</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INFARTO AGUDO DE MIOCARDIO.</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INSUFICIENCIA RENAL CRONICA.</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ENFERMEDAD ARTERIAL PERIFERICA.</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AMPUTACIONES.</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ENFERMEDAD PULMONAR OBSTRUCTIVA CRÓNICA.</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DISCAPACIDAD.</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C</a:t>
            </a:r>
            <a:r>
              <a:rPr lang="es-CO" sz="1400" b="1" dirty="0">
                <a:solidFill>
                  <a:srgbClr val="001C54"/>
                </a:solidFill>
                <a:latin typeface="Montserrat Black"/>
                <a:ea typeface="Montserrat Black"/>
                <a:cs typeface="Montserrat Black"/>
              </a:rPr>
              <a:t>Á</a:t>
            </a:r>
            <a:r>
              <a:rPr lang="es-CO" sz="1400" dirty="0">
                <a:solidFill>
                  <a:srgbClr val="001C54"/>
                </a:solidFill>
                <a:latin typeface="Montserrat Black"/>
                <a:ea typeface="Montserrat Black"/>
                <a:cs typeface="Montserrat Black"/>
              </a:rPr>
              <a:t>NCER.</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ENFERMEDADES DENTALES.</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OSTEOARTROSIS.</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ENFERMEDADES DEMENCIALES.</a:t>
            </a:r>
          </a:p>
          <a:p>
            <a:pPr algn="just">
              <a:buClr>
                <a:srgbClr val="001C54"/>
              </a:buClr>
              <a:buFont typeface="Arial" panose="020B0604020202020204" pitchFamily="34" charset="0"/>
              <a:buChar char="•"/>
            </a:pPr>
            <a:r>
              <a:rPr lang="es-CO" sz="1400" dirty="0">
                <a:solidFill>
                  <a:srgbClr val="001C54"/>
                </a:solidFill>
                <a:latin typeface="Montserrat Black"/>
                <a:ea typeface="Montserrat Black"/>
                <a:cs typeface="Montserrat Black"/>
              </a:rPr>
              <a:t>ENFERMEDAD MENTAL.</a:t>
            </a:r>
          </a:p>
          <a:p>
            <a:pPr algn="l">
              <a:buClr>
                <a:srgbClr val="001C54"/>
              </a:buClr>
              <a:buFont typeface="Arial" panose="020B0604020202020204" pitchFamily="34" charset="0"/>
              <a:buChar char="•"/>
            </a:pPr>
            <a:endParaRPr lang="es-CO" sz="1400" dirty="0">
              <a:solidFill>
                <a:srgbClr val="001C54"/>
              </a:solidFill>
              <a:latin typeface="Montserrat Black"/>
              <a:ea typeface="Montserrat Black"/>
              <a:cs typeface="Montserrat Black"/>
            </a:endParaRPr>
          </a:p>
        </p:txBody>
      </p:sp>
      <p:sp>
        <p:nvSpPr>
          <p:cNvPr id="6" name="Marcador de contenido 3"/>
          <p:cNvSpPr txBox="1">
            <a:spLocks/>
          </p:cNvSpPr>
          <p:nvPr/>
        </p:nvSpPr>
        <p:spPr>
          <a:xfrm>
            <a:off x="4615151" y="1541380"/>
            <a:ext cx="4937760" cy="402336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4">
            <a:alphaModFix/>
          </a:blip>
          <a:srcRect t="5823" b="5814"/>
          <a:stretch/>
        </p:blipFill>
        <p:spPr>
          <a:xfrm>
            <a:off x="6252600" y="4215650"/>
            <a:ext cx="2772777" cy="678299"/>
          </a:xfrm>
          <a:prstGeom prst="rect">
            <a:avLst/>
          </a:prstGeom>
          <a:noFill/>
          <a:ln>
            <a:noFill/>
          </a:ln>
        </p:spPr>
      </p:pic>
      <p:pic>
        <p:nvPicPr>
          <p:cNvPr id="3" name="Picture 2" descr="bandeja-frutas-verduras[1]"/>
          <p:cNvPicPr>
            <a:picLocks noChangeAspect="1" noChangeArrowheads="1"/>
          </p:cNvPicPr>
          <p:nvPr/>
        </p:nvPicPr>
        <p:blipFill>
          <a:blip r:embed="rId5"/>
          <a:srcRect/>
          <a:stretch>
            <a:fillRect/>
          </a:stretch>
        </p:blipFill>
        <p:spPr bwMode="auto">
          <a:xfrm>
            <a:off x="2385113" y="1387366"/>
            <a:ext cx="3473543" cy="324129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0" y="226246"/>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chemeClr val="bg1"/>
                </a:solidFill>
                <a:latin typeface="Montserrat Black"/>
                <a:ea typeface="Montserrat Black"/>
                <a:cs typeface="Montserrat Black"/>
              </a:rPr>
              <a:t>SANCOCHO</a:t>
            </a:r>
          </a:p>
        </p:txBody>
      </p:sp>
      <p:pic>
        <p:nvPicPr>
          <p:cNvPr id="6" name="Picture 4" descr="Sancoc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1168003"/>
            <a:ext cx="462915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51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0" y="226246"/>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chemeClr val="bg1"/>
                </a:solidFill>
                <a:latin typeface="Montserrat Black"/>
                <a:ea typeface="Montserrat Black"/>
                <a:cs typeface="Montserrat Black"/>
              </a:rPr>
              <a:t>BANDEJA PAISA</a:t>
            </a:r>
          </a:p>
        </p:txBody>
      </p:sp>
      <p:pic>
        <p:nvPicPr>
          <p:cNvPr id="5" name="Picture 4" descr="bandeja-pai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9590" y="1427848"/>
            <a:ext cx="3429000" cy="229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455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0" y="226246"/>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chemeClr val="bg1"/>
                </a:solidFill>
                <a:latin typeface="Montserrat Black"/>
                <a:ea typeface="Montserrat Black"/>
                <a:cs typeface="Montserrat Black"/>
              </a:rPr>
              <a:t>TAMAL</a:t>
            </a:r>
          </a:p>
        </p:txBody>
      </p:sp>
      <p:pic>
        <p:nvPicPr>
          <p:cNvPr id="6" name="Picture 2" descr="http://4.bp.blogspot.com/_5_TaiuDBNqs/R9SrKIodZDI/AAAAAAAAADg/PQqrycwUjgc/s320/tam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1189640"/>
            <a:ext cx="61722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19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0" y="226246"/>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chemeClr val="bg1"/>
                </a:solidFill>
                <a:latin typeface="Montserrat Black"/>
                <a:ea typeface="Montserrat Black"/>
                <a:cs typeface="Montserrat Black"/>
              </a:rPr>
              <a:t>COMBO</a:t>
            </a:r>
          </a:p>
        </p:txBody>
      </p:sp>
      <p:pic>
        <p:nvPicPr>
          <p:cNvPr id="5" name="Picture 4" descr="comidachatar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200150"/>
            <a:ext cx="36004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202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0" y="320839"/>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a:solidFill>
                  <a:schemeClr val="bg1"/>
                </a:solidFill>
                <a:latin typeface="Montserrat Black"/>
                <a:ea typeface="Montserrat Black"/>
                <a:cs typeface="Montserrat Black"/>
              </a:rPr>
              <a:t>CONTENIDO CALORICO DE ALIMENTOS COLOMBIANOS </a:t>
            </a:r>
          </a:p>
        </p:txBody>
      </p:sp>
      <p:graphicFrame>
        <p:nvGraphicFramePr>
          <p:cNvPr id="6" name="3 Marcador de contenido"/>
          <p:cNvGraphicFramePr>
            <a:graphicFrameLocks/>
          </p:cNvGraphicFramePr>
          <p:nvPr>
            <p:extLst>
              <p:ext uri="{D42A27DB-BD31-4B8C-83A1-F6EECF244321}">
                <p14:modId xmlns:p14="http://schemas.microsoft.com/office/powerpoint/2010/main" val="3982952879"/>
              </p:ext>
            </p:extLst>
          </p:nvPr>
        </p:nvGraphicFramePr>
        <p:xfrm>
          <a:off x="1010652" y="1642310"/>
          <a:ext cx="6876050" cy="2680040"/>
        </p:xfrm>
        <a:graphic>
          <a:graphicData uri="http://schemas.openxmlformats.org/drawingml/2006/table">
            <a:tbl>
              <a:tblPr firstRow="1" bandRow="1">
                <a:tableStyleId>{5C22544A-7EE6-4342-B048-85BDC9FD1C3A}</a:tableStyleId>
              </a:tblPr>
              <a:tblGrid>
                <a:gridCol w="1375210">
                  <a:extLst>
                    <a:ext uri="{9D8B030D-6E8A-4147-A177-3AD203B41FA5}">
                      <a16:colId xmlns:a16="http://schemas.microsoft.com/office/drawing/2014/main" val="20000"/>
                    </a:ext>
                  </a:extLst>
                </a:gridCol>
                <a:gridCol w="1375210">
                  <a:extLst>
                    <a:ext uri="{9D8B030D-6E8A-4147-A177-3AD203B41FA5}">
                      <a16:colId xmlns:a16="http://schemas.microsoft.com/office/drawing/2014/main" val="20001"/>
                    </a:ext>
                  </a:extLst>
                </a:gridCol>
                <a:gridCol w="1375210">
                  <a:extLst>
                    <a:ext uri="{9D8B030D-6E8A-4147-A177-3AD203B41FA5}">
                      <a16:colId xmlns:a16="http://schemas.microsoft.com/office/drawing/2014/main" val="20002"/>
                    </a:ext>
                  </a:extLst>
                </a:gridCol>
                <a:gridCol w="1375210">
                  <a:extLst>
                    <a:ext uri="{9D8B030D-6E8A-4147-A177-3AD203B41FA5}">
                      <a16:colId xmlns:a16="http://schemas.microsoft.com/office/drawing/2014/main" val="20003"/>
                    </a:ext>
                  </a:extLst>
                </a:gridCol>
                <a:gridCol w="1375210">
                  <a:extLst>
                    <a:ext uri="{9D8B030D-6E8A-4147-A177-3AD203B41FA5}">
                      <a16:colId xmlns:a16="http://schemas.microsoft.com/office/drawing/2014/main" val="20004"/>
                    </a:ext>
                  </a:extLst>
                </a:gridCol>
              </a:tblGrid>
              <a:tr h="335005">
                <a:tc>
                  <a:txBody>
                    <a:bodyPr/>
                    <a:lstStyle/>
                    <a:p>
                      <a:r>
                        <a:rPr lang="es-MX" sz="1100" dirty="0"/>
                        <a:t>PRODUCTO</a:t>
                      </a:r>
                    </a:p>
                  </a:txBody>
                  <a:tcPr marL="68580" marR="68580" marT="34290" marB="34290"/>
                </a:tc>
                <a:tc>
                  <a:txBody>
                    <a:bodyPr/>
                    <a:lstStyle/>
                    <a:p>
                      <a:r>
                        <a:rPr lang="es-MX" sz="1100" dirty="0"/>
                        <a:t>CALORIAS</a:t>
                      </a:r>
                    </a:p>
                  </a:txBody>
                  <a:tcPr marL="68580" marR="68580" marT="34290" marB="34290"/>
                </a:tc>
                <a:tc>
                  <a:txBody>
                    <a:bodyPr/>
                    <a:lstStyle/>
                    <a:p>
                      <a:r>
                        <a:rPr lang="es-MX" sz="1100" dirty="0"/>
                        <a:t>CARBOHIDR.</a:t>
                      </a:r>
                    </a:p>
                  </a:txBody>
                  <a:tcPr marL="68580" marR="68580" marT="34290" marB="34290"/>
                </a:tc>
                <a:tc>
                  <a:txBody>
                    <a:bodyPr/>
                    <a:lstStyle/>
                    <a:p>
                      <a:r>
                        <a:rPr lang="es-MX" sz="1100" dirty="0"/>
                        <a:t>PROTEÍNA</a:t>
                      </a:r>
                    </a:p>
                  </a:txBody>
                  <a:tcPr marL="68580" marR="68580" marT="34290" marB="34290"/>
                </a:tc>
                <a:tc>
                  <a:txBody>
                    <a:bodyPr/>
                    <a:lstStyle/>
                    <a:p>
                      <a:r>
                        <a:rPr lang="es-MX" sz="1100" dirty="0"/>
                        <a:t>GRASA</a:t>
                      </a:r>
                    </a:p>
                  </a:txBody>
                  <a:tcPr marL="68580" marR="68580" marT="34290" marB="34290"/>
                </a:tc>
                <a:extLst>
                  <a:ext uri="{0D108BD9-81ED-4DB2-BD59-A6C34878D82A}">
                    <a16:rowId xmlns:a16="http://schemas.microsoft.com/office/drawing/2014/main" val="10000"/>
                  </a:ext>
                </a:extLst>
              </a:tr>
              <a:tr h="335005">
                <a:tc>
                  <a:txBody>
                    <a:bodyPr/>
                    <a:lstStyle/>
                    <a:p>
                      <a:r>
                        <a:rPr lang="es-MX" sz="1100" dirty="0"/>
                        <a:t>B.</a:t>
                      </a:r>
                      <a:r>
                        <a:rPr lang="es-MX" sz="1100" baseline="0" dirty="0"/>
                        <a:t> PAISA</a:t>
                      </a:r>
                      <a:endParaRPr lang="es-MX" sz="1100" dirty="0"/>
                    </a:p>
                  </a:txBody>
                  <a:tcPr marL="68580" marR="68580" marT="34290" marB="34290"/>
                </a:tc>
                <a:tc>
                  <a:txBody>
                    <a:bodyPr/>
                    <a:lstStyle/>
                    <a:p>
                      <a:r>
                        <a:rPr lang="es-MX" sz="1100" dirty="0"/>
                        <a:t>2164 - 2500</a:t>
                      </a:r>
                    </a:p>
                  </a:txBody>
                  <a:tcPr marL="68580" marR="68580" marT="34290" marB="34290"/>
                </a:tc>
                <a:tc>
                  <a:txBody>
                    <a:bodyPr/>
                    <a:lstStyle/>
                    <a:p>
                      <a:r>
                        <a:rPr lang="es-MX" sz="1100" dirty="0"/>
                        <a:t>182 gr</a:t>
                      </a:r>
                    </a:p>
                  </a:txBody>
                  <a:tcPr marL="68580" marR="68580" marT="34290" marB="34290"/>
                </a:tc>
                <a:tc>
                  <a:txBody>
                    <a:bodyPr/>
                    <a:lstStyle/>
                    <a:p>
                      <a:r>
                        <a:rPr lang="es-MX" sz="1100" dirty="0"/>
                        <a:t>80</a:t>
                      </a:r>
                      <a:r>
                        <a:rPr lang="es-MX" sz="1100" baseline="0" dirty="0"/>
                        <a:t> gr</a:t>
                      </a:r>
                      <a:endParaRPr lang="es-MX" sz="1100" dirty="0"/>
                    </a:p>
                  </a:txBody>
                  <a:tcPr marL="68580" marR="68580" marT="34290" marB="34290"/>
                </a:tc>
                <a:tc>
                  <a:txBody>
                    <a:bodyPr/>
                    <a:lstStyle/>
                    <a:p>
                      <a:r>
                        <a:rPr lang="es-MX" sz="1100" dirty="0"/>
                        <a:t>120 gr</a:t>
                      </a:r>
                    </a:p>
                  </a:txBody>
                  <a:tcPr marL="68580" marR="68580" marT="34290" marB="34290"/>
                </a:tc>
                <a:extLst>
                  <a:ext uri="{0D108BD9-81ED-4DB2-BD59-A6C34878D82A}">
                    <a16:rowId xmlns:a16="http://schemas.microsoft.com/office/drawing/2014/main" val="10001"/>
                  </a:ext>
                </a:extLst>
              </a:tr>
              <a:tr h="335005">
                <a:tc>
                  <a:txBody>
                    <a:bodyPr/>
                    <a:lstStyle/>
                    <a:p>
                      <a:r>
                        <a:rPr lang="es-MX" sz="1100" dirty="0"/>
                        <a:t>TAMAL</a:t>
                      </a:r>
                    </a:p>
                  </a:txBody>
                  <a:tcPr marL="68580" marR="68580" marT="34290" marB="34290"/>
                </a:tc>
                <a:tc>
                  <a:txBody>
                    <a:bodyPr/>
                    <a:lstStyle/>
                    <a:p>
                      <a:r>
                        <a:rPr lang="es-MX" sz="1100" dirty="0"/>
                        <a:t>1430</a:t>
                      </a:r>
                    </a:p>
                  </a:txBody>
                  <a:tcPr marL="68580" marR="68580" marT="34290" marB="34290"/>
                </a:tc>
                <a:tc>
                  <a:txBody>
                    <a:bodyPr/>
                    <a:lstStyle/>
                    <a:p>
                      <a:r>
                        <a:rPr lang="es-MX" sz="1100" dirty="0"/>
                        <a:t>75 gr</a:t>
                      </a:r>
                    </a:p>
                  </a:txBody>
                  <a:tcPr marL="68580" marR="68580" marT="34290" marB="34290"/>
                </a:tc>
                <a:tc>
                  <a:txBody>
                    <a:bodyPr/>
                    <a:lstStyle/>
                    <a:p>
                      <a:r>
                        <a:rPr lang="es-MX" sz="1100" dirty="0"/>
                        <a:t>52 gr</a:t>
                      </a:r>
                    </a:p>
                  </a:txBody>
                  <a:tcPr marL="68580" marR="68580" marT="34290" marB="34290"/>
                </a:tc>
                <a:tc>
                  <a:txBody>
                    <a:bodyPr/>
                    <a:lstStyle/>
                    <a:p>
                      <a:r>
                        <a:rPr lang="es-MX" sz="1100" dirty="0"/>
                        <a:t>100 gr</a:t>
                      </a:r>
                    </a:p>
                  </a:txBody>
                  <a:tcPr marL="68580" marR="68580" marT="34290" marB="34290"/>
                </a:tc>
                <a:extLst>
                  <a:ext uri="{0D108BD9-81ED-4DB2-BD59-A6C34878D82A}">
                    <a16:rowId xmlns:a16="http://schemas.microsoft.com/office/drawing/2014/main" val="10002"/>
                  </a:ext>
                </a:extLst>
              </a:tr>
              <a:tr h="335005">
                <a:tc>
                  <a:txBody>
                    <a:bodyPr/>
                    <a:lstStyle/>
                    <a:p>
                      <a:r>
                        <a:rPr lang="es-MX" sz="1100" dirty="0"/>
                        <a:t>FRITANGA</a:t>
                      </a:r>
                    </a:p>
                  </a:txBody>
                  <a:tcPr marL="68580" marR="68580" marT="34290" marB="34290"/>
                </a:tc>
                <a:tc>
                  <a:txBody>
                    <a:bodyPr/>
                    <a:lstStyle/>
                    <a:p>
                      <a:r>
                        <a:rPr lang="es-MX" sz="1100" dirty="0"/>
                        <a:t>1120</a:t>
                      </a:r>
                    </a:p>
                  </a:txBody>
                  <a:tcPr marL="68580" marR="68580" marT="34290" marB="34290"/>
                </a:tc>
                <a:tc>
                  <a:txBody>
                    <a:bodyPr/>
                    <a:lstStyle/>
                    <a:p>
                      <a:r>
                        <a:rPr lang="es-MX" sz="1100" dirty="0"/>
                        <a:t>76 gr</a:t>
                      </a:r>
                    </a:p>
                  </a:txBody>
                  <a:tcPr marL="68580" marR="68580" marT="34290" marB="34290"/>
                </a:tc>
                <a:tc>
                  <a:txBody>
                    <a:bodyPr/>
                    <a:lstStyle/>
                    <a:p>
                      <a:r>
                        <a:rPr lang="es-MX" sz="1100" dirty="0"/>
                        <a:t>108 gr</a:t>
                      </a:r>
                    </a:p>
                  </a:txBody>
                  <a:tcPr marL="68580" marR="68580" marT="34290" marB="34290"/>
                </a:tc>
                <a:tc>
                  <a:txBody>
                    <a:bodyPr/>
                    <a:lstStyle/>
                    <a:p>
                      <a:r>
                        <a:rPr lang="es-MX" sz="1100" dirty="0"/>
                        <a:t>150 gr</a:t>
                      </a:r>
                    </a:p>
                  </a:txBody>
                  <a:tcPr marL="68580" marR="68580" marT="34290" marB="34290"/>
                </a:tc>
                <a:extLst>
                  <a:ext uri="{0D108BD9-81ED-4DB2-BD59-A6C34878D82A}">
                    <a16:rowId xmlns:a16="http://schemas.microsoft.com/office/drawing/2014/main" val="10003"/>
                  </a:ext>
                </a:extLst>
              </a:tr>
              <a:tr h="335005">
                <a:tc>
                  <a:txBody>
                    <a:bodyPr/>
                    <a:lstStyle/>
                    <a:p>
                      <a:r>
                        <a:rPr lang="es-MX" sz="1100" dirty="0"/>
                        <a:t>SANCOCHO</a:t>
                      </a:r>
                    </a:p>
                  </a:txBody>
                  <a:tcPr marL="68580" marR="68580" marT="34290" marB="34290"/>
                </a:tc>
                <a:tc>
                  <a:txBody>
                    <a:bodyPr/>
                    <a:lstStyle/>
                    <a:p>
                      <a:r>
                        <a:rPr lang="es-MX" sz="1100" dirty="0"/>
                        <a:t>870</a:t>
                      </a:r>
                    </a:p>
                  </a:txBody>
                  <a:tcPr marL="68580" marR="68580" marT="34290" marB="34290"/>
                </a:tc>
                <a:tc>
                  <a:txBody>
                    <a:bodyPr/>
                    <a:lstStyle/>
                    <a:p>
                      <a:r>
                        <a:rPr lang="es-MX" sz="1100" dirty="0"/>
                        <a:t>90 gr</a:t>
                      </a:r>
                    </a:p>
                  </a:txBody>
                  <a:tcPr marL="68580" marR="68580" marT="34290" marB="34290"/>
                </a:tc>
                <a:tc>
                  <a:txBody>
                    <a:bodyPr/>
                    <a:lstStyle/>
                    <a:p>
                      <a:r>
                        <a:rPr lang="es-MX" sz="1100" dirty="0"/>
                        <a:t>54</a:t>
                      </a:r>
                      <a:r>
                        <a:rPr lang="es-MX" sz="1100" baseline="0" dirty="0"/>
                        <a:t> gr</a:t>
                      </a:r>
                      <a:endParaRPr lang="es-MX" sz="1100" dirty="0"/>
                    </a:p>
                  </a:txBody>
                  <a:tcPr marL="68580" marR="68580" marT="34290" marB="34290"/>
                </a:tc>
                <a:tc>
                  <a:txBody>
                    <a:bodyPr/>
                    <a:lstStyle/>
                    <a:p>
                      <a:r>
                        <a:rPr lang="es-MX" sz="1100" dirty="0"/>
                        <a:t>30 gr</a:t>
                      </a:r>
                    </a:p>
                  </a:txBody>
                  <a:tcPr marL="68580" marR="68580" marT="34290" marB="34290"/>
                </a:tc>
                <a:extLst>
                  <a:ext uri="{0D108BD9-81ED-4DB2-BD59-A6C34878D82A}">
                    <a16:rowId xmlns:a16="http://schemas.microsoft.com/office/drawing/2014/main" val="10004"/>
                  </a:ext>
                </a:extLst>
              </a:tr>
              <a:tr h="335005">
                <a:tc>
                  <a:txBody>
                    <a:bodyPr/>
                    <a:lstStyle/>
                    <a:p>
                      <a:r>
                        <a:rPr lang="es-MX" sz="1100" dirty="0"/>
                        <a:t>LECHONA</a:t>
                      </a:r>
                    </a:p>
                  </a:txBody>
                  <a:tcPr marL="68580" marR="68580" marT="34290" marB="34290"/>
                </a:tc>
                <a:tc>
                  <a:txBody>
                    <a:bodyPr/>
                    <a:lstStyle/>
                    <a:p>
                      <a:r>
                        <a:rPr lang="es-MX" sz="1100" dirty="0"/>
                        <a:t>850</a:t>
                      </a:r>
                    </a:p>
                  </a:txBody>
                  <a:tcPr marL="68580" marR="68580" marT="34290" marB="34290"/>
                </a:tc>
                <a:tc>
                  <a:txBody>
                    <a:bodyPr/>
                    <a:lstStyle/>
                    <a:p>
                      <a:r>
                        <a:rPr lang="es-MX" sz="1100" dirty="0"/>
                        <a:t>76 gr</a:t>
                      </a:r>
                    </a:p>
                  </a:txBody>
                  <a:tcPr marL="68580" marR="68580" marT="34290" marB="34290"/>
                </a:tc>
                <a:tc>
                  <a:txBody>
                    <a:bodyPr/>
                    <a:lstStyle/>
                    <a:p>
                      <a:r>
                        <a:rPr lang="es-MX" sz="1100" dirty="0"/>
                        <a:t>42 gr</a:t>
                      </a:r>
                    </a:p>
                  </a:txBody>
                  <a:tcPr marL="68580" marR="68580" marT="34290" marB="34290"/>
                </a:tc>
                <a:tc>
                  <a:txBody>
                    <a:bodyPr/>
                    <a:lstStyle/>
                    <a:p>
                      <a:r>
                        <a:rPr lang="es-MX" sz="1100" dirty="0"/>
                        <a:t>40 gr</a:t>
                      </a:r>
                    </a:p>
                  </a:txBody>
                  <a:tcPr marL="68580" marR="68580" marT="34290" marB="34290"/>
                </a:tc>
                <a:extLst>
                  <a:ext uri="{0D108BD9-81ED-4DB2-BD59-A6C34878D82A}">
                    <a16:rowId xmlns:a16="http://schemas.microsoft.com/office/drawing/2014/main" val="10005"/>
                  </a:ext>
                </a:extLst>
              </a:tr>
              <a:tr h="335005">
                <a:tc>
                  <a:txBody>
                    <a:bodyPr/>
                    <a:lstStyle/>
                    <a:p>
                      <a:r>
                        <a:rPr lang="es-MX" sz="1100" dirty="0"/>
                        <a:t>MONDONGO</a:t>
                      </a:r>
                    </a:p>
                  </a:txBody>
                  <a:tcPr marL="68580" marR="68580" marT="34290" marB="34290"/>
                </a:tc>
                <a:tc>
                  <a:txBody>
                    <a:bodyPr/>
                    <a:lstStyle/>
                    <a:p>
                      <a:r>
                        <a:rPr lang="es-MX" sz="1100" dirty="0"/>
                        <a:t>642</a:t>
                      </a:r>
                    </a:p>
                  </a:txBody>
                  <a:tcPr marL="68580" marR="68580" marT="34290" marB="34290"/>
                </a:tc>
                <a:tc>
                  <a:txBody>
                    <a:bodyPr/>
                    <a:lstStyle/>
                    <a:p>
                      <a:r>
                        <a:rPr lang="es-MX" sz="1100" dirty="0"/>
                        <a:t>45 gr</a:t>
                      </a:r>
                    </a:p>
                  </a:txBody>
                  <a:tcPr marL="68580" marR="68580" marT="34290" marB="34290"/>
                </a:tc>
                <a:tc>
                  <a:txBody>
                    <a:bodyPr/>
                    <a:lstStyle/>
                    <a:p>
                      <a:r>
                        <a:rPr lang="es-MX" sz="1100" dirty="0"/>
                        <a:t>48 gr</a:t>
                      </a:r>
                    </a:p>
                  </a:txBody>
                  <a:tcPr marL="68580" marR="68580" marT="34290" marB="34290"/>
                </a:tc>
                <a:tc>
                  <a:txBody>
                    <a:bodyPr/>
                    <a:lstStyle/>
                    <a:p>
                      <a:r>
                        <a:rPr lang="es-MX" sz="1100" dirty="0"/>
                        <a:t>30 gr</a:t>
                      </a:r>
                    </a:p>
                  </a:txBody>
                  <a:tcPr marL="68580" marR="68580" marT="34290" marB="34290"/>
                </a:tc>
                <a:extLst>
                  <a:ext uri="{0D108BD9-81ED-4DB2-BD59-A6C34878D82A}">
                    <a16:rowId xmlns:a16="http://schemas.microsoft.com/office/drawing/2014/main" val="10006"/>
                  </a:ext>
                </a:extLst>
              </a:tr>
              <a:tr h="335005">
                <a:tc>
                  <a:txBody>
                    <a:bodyPr/>
                    <a:lstStyle/>
                    <a:p>
                      <a:r>
                        <a:rPr lang="es-MX" sz="1100" dirty="0"/>
                        <a:t>AJIACO</a:t>
                      </a:r>
                    </a:p>
                  </a:txBody>
                  <a:tcPr marL="68580" marR="68580" marT="34290" marB="34290"/>
                </a:tc>
                <a:tc>
                  <a:txBody>
                    <a:bodyPr/>
                    <a:lstStyle/>
                    <a:p>
                      <a:r>
                        <a:rPr lang="es-MX" sz="1100" dirty="0"/>
                        <a:t>615</a:t>
                      </a:r>
                    </a:p>
                  </a:txBody>
                  <a:tcPr marL="68580" marR="68580" marT="34290" marB="34290"/>
                </a:tc>
                <a:tc>
                  <a:txBody>
                    <a:bodyPr/>
                    <a:lstStyle/>
                    <a:p>
                      <a:r>
                        <a:rPr lang="es-MX" sz="1100" dirty="0"/>
                        <a:t>90 gr</a:t>
                      </a:r>
                    </a:p>
                  </a:txBody>
                  <a:tcPr marL="68580" marR="68580" marT="34290" marB="34290"/>
                </a:tc>
                <a:tc>
                  <a:txBody>
                    <a:bodyPr/>
                    <a:lstStyle/>
                    <a:p>
                      <a:r>
                        <a:rPr lang="es-MX" sz="1100" dirty="0"/>
                        <a:t>26 gr</a:t>
                      </a:r>
                    </a:p>
                  </a:txBody>
                  <a:tcPr marL="68580" marR="68580" marT="34290" marB="34290"/>
                </a:tc>
                <a:tc>
                  <a:txBody>
                    <a:bodyPr/>
                    <a:lstStyle/>
                    <a:p>
                      <a:r>
                        <a:rPr lang="es-MX" sz="1100" dirty="0"/>
                        <a:t>15 gr</a:t>
                      </a:r>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61228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0" y="320839"/>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a:solidFill>
                  <a:schemeClr val="bg1"/>
                </a:solidFill>
                <a:latin typeface="Montserrat Black"/>
                <a:ea typeface="Montserrat Black"/>
                <a:cs typeface="Montserrat Black"/>
              </a:rPr>
              <a:t>COMIDA CHATARRA</a:t>
            </a:r>
          </a:p>
        </p:txBody>
      </p:sp>
      <p:graphicFrame>
        <p:nvGraphicFramePr>
          <p:cNvPr id="5" name="5 Marcador de contenido"/>
          <p:cNvGraphicFramePr>
            <a:graphicFrameLocks/>
          </p:cNvGraphicFramePr>
          <p:nvPr>
            <p:extLst>
              <p:ext uri="{D42A27DB-BD31-4B8C-83A1-F6EECF244321}">
                <p14:modId xmlns:p14="http://schemas.microsoft.com/office/powerpoint/2010/main" val="462107648"/>
              </p:ext>
            </p:extLst>
          </p:nvPr>
        </p:nvGraphicFramePr>
        <p:xfrm>
          <a:off x="1019432" y="1742303"/>
          <a:ext cx="6913606" cy="2428102"/>
        </p:xfrm>
        <a:graphic>
          <a:graphicData uri="http://schemas.openxmlformats.org/drawingml/2006/table">
            <a:tbl>
              <a:tblPr firstRow="1" bandRow="1">
                <a:tableStyleId>{5C22544A-7EE6-4342-B048-85BDC9FD1C3A}</a:tableStyleId>
              </a:tblPr>
              <a:tblGrid>
                <a:gridCol w="3456803">
                  <a:extLst>
                    <a:ext uri="{9D8B030D-6E8A-4147-A177-3AD203B41FA5}">
                      <a16:colId xmlns:a16="http://schemas.microsoft.com/office/drawing/2014/main" val="20000"/>
                    </a:ext>
                  </a:extLst>
                </a:gridCol>
                <a:gridCol w="3456803">
                  <a:extLst>
                    <a:ext uri="{9D8B030D-6E8A-4147-A177-3AD203B41FA5}">
                      <a16:colId xmlns:a16="http://schemas.microsoft.com/office/drawing/2014/main" val="20001"/>
                    </a:ext>
                  </a:extLst>
                </a:gridCol>
              </a:tblGrid>
              <a:tr h="294315">
                <a:tc>
                  <a:txBody>
                    <a:bodyPr/>
                    <a:lstStyle/>
                    <a:p>
                      <a:pPr algn="ctr"/>
                      <a:r>
                        <a:rPr lang="es-MX" sz="1100" dirty="0"/>
                        <a:t>COMIDA</a:t>
                      </a:r>
                    </a:p>
                  </a:txBody>
                  <a:tcPr marL="68580" marR="68580" marT="34290" marB="34290"/>
                </a:tc>
                <a:tc>
                  <a:txBody>
                    <a:bodyPr/>
                    <a:lstStyle/>
                    <a:p>
                      <a:pPr algn="ctr"/>
                      <a:r>
                        <a:rPr lang="es-MX" sz="1100" dirty="0"/>
                        <a:t>CONTENIDO CALÓRICO</a:t>
                      </a:r>
                    </a:p>
                  </a:txBody>
                  <a:tcPr marL="68580" marR="68580" marT="34290" marB="34290"/>
                </a:tc>
                <a:extLst>
                  <a:ext uri="{0D108BD9-81ED-4DB2-BD59-A6C34878D82A}">
                    <a16:rowId xmlns:a16="http://schemas.microsoft.com/office/drawing/2014/main" val="10000"/>
                  </a:ext>
                </a:extLst>
              </a:tr>
              <a:tr h="1618735">
                <a:tc>
                  <a:txBody>
                    <a:bodyPr/>
                    <a:lstStyle/>
                    <a:p>
                      <a:r>
                        <a:rPr lang="es-MX" sz="1100" dirty="0"/>
                        <a:t>COMBO HAMBURGUESA</a:t>
                      </a:r>
                    </a:p>
                  </a:txBody>
                  <a:tcPr marL="68580" marR="68580" marT="34290" marB="34290"/>
                </a:tc>
                <a:tc>
                  <a:txBody>
                    <a:bodyPr/>
                    <a:lstStyle/>
                    <a:p>
                      <a:r>
                        <a:rPr lang="es-MX" sz="1100" dirty="0"/>
                        <a:t>CARNE                            450</a:t>
                      </a:r>
                      <a:r>
                        <a:rPr lang="es-MX" sz="1100" baseline="0" dirty="0"/>
                        <a:t> A 500</a:t>
                      </a:r>
                      <a:endParaRPr lang="es-MX" sz="1100" dirty="0"/>
                    </a:p>
                    <a:p>
                      <a:r>
                        <a:rPr lang="es-MX" sz="1100" dirty="0"/>
                        <a:t>PAN                                  110</a:t>
                      </a:r>
                    </a:p>
                    <a:p>
                      <a:r>
                        <a:rPr lang="es-MX" sz="1100" dirty="0"/>
                        <a:t>GASEOSA                       </a:t>
                      </a:r>
                      <a:r>
                        <a:rPr lang="es-MX" sz="1100" baseline="0" dirty="0"/>
                        <a:t> </a:t>
                      </a:r>
                      <a:r>
                        <a:rPr lang="es-MX" sz="1100" dirty="0"/>
                        <a:t>168                </a:t>
                      </a:r>
                    </a:p>
                    <a:p>
                      <a:r>
                        <a:rPr lang="es-MX" sz="1100" dirty="0"/>
                        <a:t>PAPAS                              333</a:t>
                      </a:r>
                    </a:p>
                    <a:p>
                      <a:r>
                        <a:rPr lang="es-MX" sz="1100" dirty="0"/>
                        <a:t>QUESO Y SALSAS          200</a:t>
                      </a:r>
                    </a:p>
                    <a:p>
                      <a:r>
                        <a:rPr lang="es-MX" sz="1100" dirty="0"/>
                        <a:t>TOTAL</a:t>
                      </a:r>
                      <a:r>
                        <a:rPr lang="es-MX" sz="1100" baseline="0" dirty="0"/>
                        <a:t>                              1000 A 1500</a:t>
                      </a:r>
                      <a:endParaRPr lang="es-MX" sz="1100" dirty="0"/>
                    </a:p>
                    <a:p>
                      <a:endParaRPr lang="es-MX" sz="1100" dirty="0"/>
                    </a:p>
                  </a:txBody>
                  <a:tcPr marL="68580" marR="68580" marT="34290" marB="34290"/>
                </a:tc>
                <a:extLst>
                  <a:ext uri="{0D108BD9-81ED-4DB2-BD59-A6C34878D82A}">
                    <a16:rowId xmlns:a16="http://schemas.microsoft.com/office/drawing/2014/main" val="10001"/>
                  </a:ext>
                </a:extLst>
              </a:tr>
              <a:tr h="515052">
                <a:tc>
                  <a:txBody>
                    <a:bodyPr/>
                    <a:lstStyle/>
                    <a:p>
                      <a:r>
                        <a:rPr lang="es-MX" sz="1100" dirty="0"/>
                        <a:t>COMBO CRISPETAS (60% de</a:t>
                      </a:r>
                      <a:r>
                        <a:rPr lang="es-MX" sz="1100" baseline="0" dirty="0"/>
                        <a:t> grasas saturadas)</a:t>
                      </a:r>
                      <a:endParaRPr lang="es-MX" sz="1100" dirty="0"/>
                    </a:p>
                  </a:txBody>
                  <a:tcPr marL="68580" marR="68580" marT="34290" marB="34290"/>
                </a:tc>
                <a:tc>
                  <a:txBody>
                    <a:bodyPr/>
                    <a:lstStyle/>
                    <a:p>
                      <a:r>
                        <a:rPr lang="es-MX" sz="1100" dirty="0"/>
                        <a:t>BOLSA MEDIANA             1610</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1820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0" y="226246"/>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chemeClr val="bg1"/>
                </a:solidFill>
                <a:latin typeface="Montserrat Black"/>
                <a:ea typeface="Montserrat Black"/>
                <a:cs typeface="Montserrat Black"/>
              </a:rPr>
              <a:t>AGUAPANELA</a:t>
            </a:r>
          </a:p>
        </p:txBody>
      </p:sp>
      <p:pic>
        <p:nvPicPr>
          <p:cNvPr id="6" name="Picture 2" descr="http://www.semana.com/photos/1260/ImgArticulo_T1_38139_2006624_0948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3957" y="1609840"/>
            <a:ext cx="6843898" cy="301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11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143000" y="2000251"/>
          <a:ext cx="6858001" cy="2021682"/>
        </p:xfrm>
        <a:graphic>
          <a:graphicData uri="http://schemas.openxmlformats.org/drawingml/2006/table">
            <a:tbl>
              <a:tblPr/>
              <a:tblGrid>
                <a:gridCol w="988200">
                  <a:extLst>
                    <a:ext uri="{9D8B030D-6E8A-4147-A177-3AD203B41FA5}">
                      <a16:colId xmlns:a16="http://schemas.microsoft.com/office/drawing/2014/main" val="20000"/>
                    </a:ext>
                  </a:extLst>
                </a:gridCol>
                <a:gridCol w="962207">
                  <a:extLst>
                    <a:ext uri="{9D8B030D-6E8A-4147-A177-3AD203B41FA5}">
                      <a16:colId xmlns:a16="http://schemas.microsoft.com/office/drawing/2014/main" val="20001"/>
                    </a:ext>
                  </a:extLst>
                </a:gridCol>
                <a:gridCol w="1519478">
                  <a:extLst>
                    <a:ext uri="{9D8B030D-6E8A-4147-A177-3AD203B41FA5}">
                      <a16:colId xmlns:a16="http://schemas.microsoft.com/office/drawing/2014/main" val="20002"/>
                    </a:ext>
                  </a:extLst>
                </a:gridCol>
                <a:gridCol w="1341129">
                  <a:extLst>
                    <a:ext uri="{9D8B030D-6E8A-4147-A177-3AD203B41FA5}">
                      <a16:colId xmlns:a16="http://schemas.microsoft.com/office/drawing/2014/main" val="20003"/>
                    </a:ext>
                  </a:extLst>
                </a:gridCol>
                <a:gridCol w="988200">
                  <a:extLst>
                    <a:ext uri="{9D8B030D-6E8A-4147-A177-3AD203B41FA5}">
                      <a16:colId xmlns:a16="http://schemas.microsoft.com/office/drawing/2014/main" val="20004"/>
                    </a:ext>
                  </a:extLst>
                </a:gridCol>
                <a:gridCol w="1058787">
                  <a:extLst>
                    <a:ext uri="{9D8B030D-6E8A-4147-A177-3AD203B41FA5}">
                      <a16:colId xmlns:a16="http://schemas.microsoft.com/office/drawing/2014/main" val="20005"/>
                    </a:ext>
                  </a:extLst>
                </a:gridCol>
              </a:tblGrid>
              <a:tr h="1734161">
                <a:tc>
                  <a:txBody>
                    <a:bodyPr/>
                    <a:lstStyle/>
                    <a:p>
                      <a:pPr algn="ctr"/>
                      <a:r>
                        <a:rPr lang="es-ES_tradnl" sz="1400" b="1" dirty="0">
                          <a:latin typeface="Verdana"/>
                        </a:rPr>
                        <a:t>Hidratos de carbono %</a:t>
                      </a:r>
                      <a:endParaRPr lang="es-ES_tradnl" sz="1400" dirty="0"/>
                    </a:p>
                  </a:txBody>
                  <a:tcPr marL="0" marR="0" marT="0" marB="0" anchor="ctr">
                    <a:lnL>
                      <a:noFill/>
                    </a:lnL>
                    <a:lnR>
                      <a:noFill/>
                    </a:lnR>
                    <a:lnT>
                      <a:noFill/>
                    </a:lnT>
                    <a:lnB w="9525" cap="flat" cmpd="sng" algn="ctr">
                      <a:solidFill>
                        <a:srgbClr val="008000"/>
                      </a:solidFill>
                      <a:prstDash val="solid"/>
                      <a:round/>
                      <a:headEnd type="none" w="med" len="med"/>
                      <a:tailEnd type="none" w="med" len="med"/>
                    </a:lnB>
                    <a:solidFill>
                      <a:srgbClr val="8EE868"/>
                    </a:solidFill>
                  </a:tcPr>
                </a:tc>
                <a:tc>
                  <a:txBody>
                    <a:bodyPr/>
                    <a:lstStyle/>
                    <a:p>
                      <a:pPr algn="ctr"/>
                      <a:r>
                        <a:rPr lang="es-ES_tradnl" sz="1400" b="1">
                          <a:latin typeface="Verdana"/>
                        </a:rPr>
                        <a:t>Calorías </a:t>
                      </a:r>
                      <a:endParaRPr lang="es-ES_tradnl" sz="1400"/>
                    </a:p>
                  </a:txBody>
                  <a:tcPr marL="0" marR="0" marT="0" marB="0" anchor="ctr">
                    <a:lnL>
                      <a:noFill/>
                    </a:lnL>
                    <a:lnR>
                      <a:noFill/>
                    </a:lnR>
                    <a:lnT>
                      <a:noFill/>
                    </a:lnT>
                    <a:lnB w="9525" cap="flat" cmpd="sng" algn="ctr">
                      <a:solidFill>
                        <a:srgbClr val="008000"/>
                      </a:solidFill>
                      <a:prstDash val="solid"/>
                      <a:round/>
                      <a:headEnd type="none" w="med" len="med"/>
                      <a:tailEnd type="none" w="med" len="med"/>
                    </a:lnB>
                    <a:solidFill>
                      <a:srgbClr val="8EE868"/>
                    </a:solidFill>
                  </a:tcPr>
                </a:tc>
                <a:tc>
                  <a:txBody>
                    <a:bodyPr/>
                    <a:lstStyle/>
                    <a:p>
                      <a:pPr algn="ctr"/>
                      <a:r>
                        <a:rPr lang="es-ES_tradnl" sz="1400" b="1" dirty="0">
                          <a:latin typeface="Verdana"/>
                        </a:rPr>
                        <a:t>Vitamina A UI</a:t>
                      </a:r>
                      <a:endParaRPr lang="es-ES_tradnl" sz="1400" dirty="0"/>
                    </a:p>
                  </a:txBody>
                  <a:tcPr marL="0" marR="0" marT="0" marB="0" anchor="ctr">
                    <a:lnL>
                      <a:noFill/>
                    </a:lnL>
                    <a:lnR>
                      <a:noFill/>
                    </a:lnR>
                    <a:lnT>
                      <a:noFill/>
                    </a:lnT>
                    <a:lnB w="9525" cap="flat" cmpd="sng" algn="ctr">
                      <a:solidFill>
                        <a:srgbClr val="008000"/>
                      </a:solidFill>
                      <a:prstDash val="solid"/>
                      <a:round/>
                      <a:headEnd type="none" w="med" len="med"/>
                      <a:tailEnd type="none" w="med" len="med"/>
                    </a:lnB>
                    <a:solidFill>
                      <a:srgbClr val="8EE868"/>
                    </a:solidFill>
                  </a:tcPr>
                </a:tc>
                <a:tc>
                  <a:txBody>
                    <a:bodyPr/>
                    <a:lstStyle/>
                    <a:p>
                      <a:pPr algn="ctr"/>
                      <a:r>
                        <a:rPr lang="es-ES_tradnl" sz="1400" b="1" dirty="0">
                          <a:latin typeface="Verdana"/>
                        </a:rPr>
                        <a:t>Ácido </a:t>
                      </a:r>
                      <a:r>
                        <a:rPr lang="es-ES_tradnl" sz="1400" b="1" dirty="0" err="1">
                          <a:latin typeface="Verdana"/>
                        </a:rPr>
                        <a:t>pantoténico</a:t>
                      </a:r>
                      <a:r>
                        <a:rPr lang="es-ES_tradnl" sz="1400" b="1" dirty="0">
                          <a:latin typeface="Verdana"/>
                        </a:rPr>
                        <a:t> (mg)</a:t>
                      </a:r>
                      <a:endParaRPr lang="es-ES_tradnl" sz="1400" dirty="0"/>
                    </a:p>
                  </a:txBody>
                  <a:tcPr marL="0" marR="0" marT="0" marB="0" anchor="ctr">
                    <a:lnL>
                      <a:noFill/>
                    </a:lnL>
                    <a:lnR>
                      <a:noFill/>
                    </a:lnR>
                    <a:lnT>
                      <a:noFill/>
                    </a:lnT>
                    <a:lnB w="9525" cap="flat" cmpd="sng" algn="ctr">
                      <a:solidFill>
                        <a:srgbClr val="008000"/>
                      </a:solidFill>
                      <a:prstDash val="solid"/>
                      <a:round/>
                      <a:headEnd type="none" w="med" len="med"/>
                      <a:tailEnd type="none" w="med" len="med"/>
                    </a:lnB>
                    <a:solidFill>
                      <a:srgbClr val="8EE868"/>
                    </a:solidFill>
                  </a:tcPr>
                </a:tc>
                <a:tc>
                  <a:txBody>
                    <a:bodyPr/>
                    <a:lstStyle/>
                    <a:p>
                      <a:pPr algn="ctr"/>
                      <a:r>
                        <a:rPr lang="es-ES_tradnl" sz="1400" b="1" dirty="0">
                          <a:latin typeface="Verdana"/>
                        </a:rPr>
                        <a:t>Vitamina B</a:t>
                      </a:r>
                      <a:r>
                        <a:rPr lang="es-ES_tradnl" sz="1400" b="1" baseline="-25000" dirty="0">
                          <a:latin typeface="Verdana"/>
                        </a:rPr>
                        <a:t>1</a:t>
                      </a:r>
                      <a:r>
                        <a:rPr lang="es-ES_tradnl" sz="1400" b="1" dirty="0">
                          <a:latin typeface="Verdana"/>
                        </a:rPr>
                        <a:t> (mg)</a:t>
                      </a:r>
                      <a:endParaRPr lang="es-ES_tradnl" sz="1400" dirty="0"/>
                    </a:p>
                  </a:txBody>
                  <a:tcPr marL="0" marR="0" marT="0" marB="0" anchor="ctr">
                    <a:lnL>
                      <a:noFill/>
                    </a:lnL>
                    <a:lnR>
                      <a:noFill/>
                    </a:lnR>
                    <a:lnT>
                      <a:noFill/>
                    </a:lnT>
                    <a:lnB w="9525" cap="flat" cmpd="sng" algn="ctr">
                      <a:solidFill>
                        <a:srgbClr val="008000"/>
                      </a:solidFill>
                      <a:prstDash val="solid"/>
                      <a:round/>
                      <a:headEnd type="none" w="med" len="med"/>
                      <a:tailEnd type="none" w="med" len="med"/>
                    </a:lnB>
                    <a:solidFill>
                      <a:srgbClr val="8EE868"/>
                    </a:solidFill>
                  </a:tcPr>
                </a:tc>
                <a:tc>
                  <a:txBody>
                    <a:bodyPr/>
                    <a:lstStyle/>
                    <a:p>
                      <a:pPr algn="ctr"/>
                      <a:r>
                        <a:rPr lang="es-ES_tradnl" sz="1400" b="1">
                          <a:latin typeface="Verdana"/>
                        </a:rPr>
                        <a:t>Vitamina B</a:t>
                      </a:r>
                      <a:r>
                        <a:rPr lang="es-ES_tradnl" sz="1400" b="1" baseline="-25000">
                          <a:latin typeface="Verdana"/>
                        </a:rPr>
                        <a:t>2</a:t>
                      </a:r>
                      <a:r>
                        <a:rPr lang="es-ES_tradnl" sz="1400" b="1">
                          <a:latin typeface="Verdana"/>
                        </a:rPr>
                        <a:t>   (mg)</a:t>
                      </a:r>
                      <a:endParaRPr lang="es-ES_tradnl" sz="1400"/>
                    </a:p>
                  </a:txBody>
                  <a:tcPr marL="0" marR="0" marT="0" marB="0" anchor="ctr">
                    <a:lnL>
                      <a:noFill/>
                    </a:lnL>
                    <a:lnR>
                      <a:noFill/>
                    </a:lnR>
                    <a:lnT>
                      <a:noFill/>
                    </a:lnT>
                    <a:lnB w="9525" cap="flat" cmpd="sng" algn="ctr">
                      <a:solidFill>
                        <a:srgbClr val="008000"/>
                      </a:solidFill>
                      <a:prstDash val="solid"/>
                      <a:round/>
                      <a:headEnd type="none" w="med" len="med"/>
                      <a:tailEnd type="none" w="med" len="med"/>
                    </a:lnB>
                    <a:solidFill>
                      <a:srgbClr val="8EE868"/>
                    </a:solidFill>
                  </a:tcPr>
                </a:tc>
                <a:extLst>
                  <a:ext uri="{0D108BD9-81ED-4DB2-BD59-A6C34878D82A}">
                    <a16:rowId xmlns:a16="http://schemas.microsoft.com/office/drawing/2014/main" val="10000"/>
                  </a:ext>
                </a:extLst>
              </a:tr>
              <a:tr h="287521">
                <a:tc>
                  <a:txBody>
                    <a:bodyPr/>
                    <a:lstStyle/>
                    <a:p>
                      <a:pPr algn="ctr"/>
                      <a:r>
                        <a:rPr lang="es-ES_tradnl" sz="1400" dirty="0">
                          <a:latin typeface="Verdana"/>
                        </a:rPr>
                        <a:t>95 </a:t>
                      </a:r>
                      <a:endParaRPr lang="es-ES_tradnl" sz="1400" dirty="0"/>
                    </a:p>
                  </a:txBody>
                  <a:tcPr marL="0" marR="0" marT="0" marB="0" anchor="ctr">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4F7C1"/>
                    </a:solidFill>
                  </a:tcPr>
                </a:tc>
                <a:tc>
                  <a:txBody>
                    <a:bodyPr/>
                    <a:lstStyle/>
                    <a:p>
                      <a:pPr algn="ctr"/>
                      <a:r>
                        <a:rPr lang="es-ES_tradnl" sz="1400" dirty="0">
                          <a:latin typeface="Verdana"/>
                        </a:rPr>
                        <a:t>460</a:t>
                      </a:r>
                      <a:endParaRPr lang="es-ES_tradnl" sz="1400" dirty="0"/>
                    </a:p>
                  </a:txBody>
                  <a:tcPr marL="0" marR="0" marT="0" marB="0" anchor="ctr">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4F7C1"/>
                    </a:solidFill>
                  </a:tcPr>
                </a:tc>
                <a:tc>
                  <a:txBody>
                    <a:bodyPr/>
                    <a:lstStyle/>
                    <a:p>
                      <a:pPr algn="ctr"/>
                      <a:r>
                        <a:rPr lang="es-ES_tradnl" sz="1400" dirty="0">
                          <a:latin typeface="Verdana"/>
                        </a:rPr>
                        <a:t>50</a:t>
                      </a:r>
                      <a:endParaRPr lang="es-ES_tradnl" sz="1400" dirty="0"/>
                    </a:p>
                  </a:txBody>
                  <a:tcPr marL="0" marR="0" marT="0" marB="0" anchor="ctr">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4F7C1"/>
                    </a:solidFill>
                  </a:tcPr>
                </a:tc>
                <a:tc>
                  <a:txBody>
                    <a:bodyPr/>
                    <a:lstStyle/>
                    <a:p>
                      <a:pPr algn="ctr"/>
                      <a:r>
                        <a:rPr lang="es-ES_tradnl" sz="1400" dirty="0">
                          <a:latin typeface="Verdana"/>
                        </a:rPr>
                        <a:t>0,50 </a:t>
                      </a:r>
                      <a:endParaRPr lang="es-ES_tradnl" sz="1400" dirty="0"/>
                    </a:p>
                  </a:txBody>
                  <a:tcPr marL="0" marR="0" marT="0" marB="0" anchor="ctr">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4F7C1"/>
                    </a:solidFill>
                  </a:tcPr>
                </a:tc>
                <a:tc>
                  <a:txBody>
                    <a:bodyPr/>
                    <a:lstStyle/>
                    <a:p>
                      <a:pPr algn="ctr"/>
                      <a:r>
                        <a:rPr lang="es-ES_tradnl" sz="1400" dirty="0">
                          <a:latin typeface="Verdana"/>
                        </a:rPr>
                        <a:t>0,10 </a:t>
                      </a:r>
                      <a:endParaRPr lang="es-ES_tradnl" sz="1400" dirty="0"/>
                    </a:p>
                  </a:txBody>
                  <a:tcPr marL="0" marR="0" marT="0" marB="0" anchor="ctr">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4F7C1"/>
                    </a:solidFill>
                  </a:tcPr>
                </a:tc>
                <a:tc>
                  <a:txBody>
                    <a:bodyPr/>
                    <a:lstStyle/>
                    <a:p>
                      <a:pPr algn="ctr"/>
                      <a:r>
                        <a:rPr lang="es-ES_tradnl" sz="1400" dirty="0">
                          <a:latin typeface="Verdana"/>
                        </a:rPr>
                        <a:t>0,20</a:t>
                      </a:r>
                      <a:endParaRPr lang="es-ES_tradnl" sz="1400" dirty="0"/>
                    </a:p>
                  </a:txBody>
                  <a:tcPr marL="0" marR="0" marT="0" marB="0" anchor="ctr">
                    <a:lnL w="9525" cap="flat" cmpd="sng" algn="ctr">
                      <a:solidFill>
                        <a:srgbClr val="008000"/>
                      </a:solidFill>
                      <a:prstDash val="solid"/>
                      <a:round/>
                      <a:headEnd type="none" w="med" len="med"/>
                      <a:tailEnd type="none" w="med" len="med"/>
                    </a:lnL>
                    <a:lnR w="9525" cap="flat" cmpd="sng" algn="ctr">
                      <a:solidFill>
                        <a:srgbClr val="008000"/>
                      </a:solidFill>
                      <a:prstDash val="solid"/>
                      <a:round/>
                      <a:headEnd type="none" w="med" len="med"/>
                      <a:tailEnd type="none" w="med" len="med"/>
                    </a:lnR>
                    <a:lnT w="9525" cap="flat" cmpd="sng" algn="ctr">
                      <a:solidFill>
                        <a:srgbClr val="008000"/>
                      </a:solidFill>
                      <a:prstDash val="solid"/>
                      <a:round/>
                      <a:headEnd type="none" w="med" len="med"/>
                      <a:tailEnd type="none" w="med" len="med"/>
                    </a:lnT>
                    <a:lnB w="9525" cap="flat" cmpd="sng" algn="ctr">
                      <a:solidFill>
                        <a:srgbClr val="008000"/>
                      </a:solidFill>
                      <a:prstDash val="solid"/>
                      <a:round/>
                      <a:headEnd type="none" w="med" len="med"/>
                      <a:tailEnd type="none" w="med" len="med"/>
                    </a:lnB>
                    <a:solidFill>
                      <a:srgbClr val="F4F7C1"/>
                    </a:solidFill>
                  </a:tcPr>
                </a:tc>
                <a:extLst>
                  <a:ext uri="{0D108BD9-81ED-4DB2-BD59-A6C34878D82A}">
                    <a16:rowId xmlns:a16="http://schemas.microsoft.com/office/drawing/2014/main" val="10001"/>
                  </a:ext>
                </a:extLst>
              </a:tr>
            </a:tbl>
          </a:graphicData>
        </a:graphic>
      </p:graphicFrame>
      <p:sp>
        <p:nvSpPr>
          <p:cNvPr id="14360" name="Rectangle 1"/>
          <p:cNvSpPr>
            <a:spLocks noChangeArrowheads="1"/>
          </p:cNvSpPr>
          <p:nvPr/>
        </p:nvSpPr>
        <p:spPr bwMode="auto">
          <a:xfrm>
            <a:off x="4479636" y="-82465"/>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fontAlgn="base">
              <a:spcBef>
                <a:spcPct val="0"/>
              </a:spcBef>
              <a:spcAft>
                <a:spcPct val="0"/>
              </a:spcAft>
              <a:buClrTx/>
              <a:defRPr/>
            </a:pPr>
            <a:endParaRPr lang="es-ES" altLang="es-CO" sz="1350" kern="1200">
              <a:solidFill>
                <a:srgbClr val="000000"/>
              </a:solidFill>
              <a:ea typeface="+mn-ea"/>
              <a:cs typeface="+mn-cs"/>
            </a:endParaRPr>
          </a:p>
          <a:p>
            <a:pPr algn="ctr" defTabSz="685800" fontAlgn="base">
              <a:spcBef>
                <a:spcPct val="0"/>
              </a:spcBef>
              <a:spcAft>
                <a:spcPct val="0"/>
              </a:spcAft>
              <a:buClrTx/>
              <a:defRPr/>
            </a:pPr>
            <a:endParaRPr lang="es-ES" altLang="es-CO" sz="1350" kern="1200">
              <a:solidFill>
                <a:srgbClr val="000000"/>
              </a:solidFill>
              <a:ea typeface="+mn-ea"/>
              <a:cs typeface="+mn-cs"/>
            </a:endParaRPr>
          </a:p>
        </p:txBody>
      </p:sp>
      <p:sp>
        <p:nvSpPr>
          <p:cNvPr id="14361" name="6 Título"/>
          <p:cNvSpPr>
            <a:spLocks noGrp="1"/>
          </p:cNvSpPr>
          <p:nvPr>
            <p:ph type="title" idx="4294967295"/>
          </p:nvPr>
        </p:nvSpPr>
        <p:spPr>
          <a:xfrm>
            <a:off x="0" y="205979"/>
            <a:ext cx="6172200" cy="857250"/>
          </a:xfrm>
        </p:spPr>
        <p:txBody>
          <a:bodyPr>
            <a:normAutofit fontScale="90000"/>
          </a:bodyPr>
          <a:lstStyle/>
          <a:p>
            <a:r>
              <a:rPr lang="es-CO" altLang="es-CO"/>
              <a:t>AGUAPANELA</a:t>
            </a:r>
            <a:br>
              <a:rPr lang="es-CO" altLang="es-CO"/>
            </a:br>
            <a:r>
              <a:rPr lang="es-CO" altLang="es-CO"/>
              <a:t>(Un vaso de  250 ml= 200 cal)</a:t>
            </a:r>
          </a:p>
        </p:txBody>
      </p:sp>
      <p:sp>
        <p:nvSpPr>
          <p:cNvPr id="14362" name="8 Rectángulo"/>
          <p:cNvSpPr>
            <a:spLocks noChangeArrowheads="1"/>
          </p:cNvSpPr>
          <p:nvPr/>
        </p:nvSpPr>
        <p:spPr bwMode="auto">
          <a:xfrm>
            <a:off x="2114550" y="1373982"/>
            <a:ext cx="4572000"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0"/>
              </a:spcBef>
              <a:spcAft>
                <a:spcPct val="0"/>
              </a:spcAft>
              <a:buClrTx/>
              <a:defRPr/>
            </a:pPr>
            <a:r>
              <a:rPr lang="es-CO" altLang="es-CO" sz="1800" b="1" kern="1200" dirty="0">
                <a:solidFill>
                  <a:srgbClr val="000000"/>
                </a:solidFill>
                <a:latin typeface="Verdana" panose="020B0604030504040204" pitchFamily="34" charset="0"/>
                <a:ea typeface="+mn-ea"/>
                <a:cs typeface="+mn-cs"/>
              </a:rPr>
              <a:t>Información nutricional (por 100 gramos)</a:t>
            </a:r>
            <a:r>
              <a:rPr lang="es-ES_tradnl" altLang="es-CO" sz="1800" b="1" kern="1200" dirty="0">
                <a:solidFill>
                  <a:srgbClr val="000000"/>
                </a:solidFill>
                <a:ea typeface="+mn-ea"/>
                <a:cs typeface="+mn-cs"/>
              </a:rPr>
              <a:t> </a:t>
            </a:r>
            <a:r>
              <a:rPr lang="es-ES_tradnl" altLang="es-CO" sz="1050" b="1" kern="1200" dirty="0">
                <a:solidFill>
                  <a:srgbClr val="000000"/>
                </a:solidFill>
                <a:ea typeface="+mn-ea"/>
                <a:cs typeface="+mn-cs"/>
              </a:rPr>
              <a:t>Fuente: Josep </a:t>
            </a:r>
            <a:r>
              <a:rPr lang="es-ES_tradnl" altLang="es-CO" sz="1050" b="1" kern="1200" dirty="0" err="1">
                <a:solidFill>
                  <a:srgbClr val="000000"/>
                </a:solidFill>
                <a:ea typeface="+mn-ea"/>
                <a:cs typeface="+mn-cs"/>
              </a:rPr>
              <a:t>Vicent</a:t>
            </a:r>
            <a:r>
              <a:rPr lang="es-ES_tradnl" altLang="es-CO" sz="1050" b="1" kern="1200" dirty="0">
                <a:solidFill>
                  <a:srgbClr val="000000"/>
                </a:solidFill>
                <a:ea typeface="+mn-ea"/>
                <a:cs typeface="+mn-cs"/>
              </a:rPr>
              <a:t> Arnau. </a:t>
            </a:r>
            <a:r>
              <a:rPr lang="es-ES_tradnl" altLang="es-CO" sz="1050" kern="1200" dirty="0" err="1">
                <a:solidFill>
                  <a:srgbClr val="000000"/>
                </a:solidFill>
                <a:ea typeface="+mn-ea"/>
                <a:cs typeface="+mn-cs"/>
              </a:rPr>
              <a:t>Naturópata</a:t>
            </a:r>
            <a:r>
              <a:rPr lang="es-ES_tradnl" altLang="es-CO" sz="1050" kern="1200" dirty="0">
                <a:solidFill>
                  <a:srgbClr val="000000"/>
                </a:solidFill>
                <a:ea typeface="+mn-ea"/>
                <a:cs typeface="+mn-cs"/>
              </a:rPr>
              <a:t> y Acupuntor</a:t>
            </a:r>
            <a:r>
              <a:rPr lang="es-CO" altLang="es-CO" sz="1050" b="1" kern="1200" dirty="0">
                <a:solidFill>
                  <a:srgbClr val="000000"/>
                </a:solidFill>
                <a:latin typeface="Verdana" panose="020B0604030504040204" pitchFamily="34" charset="0"/>
                <a:ea typeface="+mn-ea"/>
                <a:cs typeface="+mn-cs"/>
              </a:rPr>
              <a:t>  </a:t>
            </a:r>
          </a:p>
          <a:p>
            <a:pPr algn="ctr" defTabSz="685800" eaLnBrk="1" fontAlgn="base" hangingPunct="1">
              <a:spcBef>
                <a:spcPct val="0"/>
              </a:spcBef>
              <a:spcAft>
                <a:spcPct val="0"/>
              </a:spcAft>
              <a:buClrTx/>
              <a:defRPr/>
            </a:pPr>
            <a:endParaRPr lang="es-CO" altLang="es-CO" sz="1800" kern="1200" dirty="0">
              <a:solidFill>
                <a:srgbClr val="000000"/>
              </a:solidFill>
              <a:ea typeface="+mn-ea"/>
              <a:cs typeface="+mn-cs"/>
            </a:endParaRPr>
          </a:p>
        </p:txBody>
      </p:sp>
    </p:spTree>
    <p:extLst>
      <p:ext uri="{BB962C8B-B14F-4D97-AF65-F5344CB8AC3E}">
        <p14:creationId xmlns:p14="http://schemas.microsoft.com/office/powerpoint/2010/main" val="865529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pic>
        <p:nvPicPr>
          <p:cNvPr id="5" name="Picture 2" descr="http://image.slidesharecdn.com/cocacolarevisited-111123170408-phpapp02/95/por-qu-odio-la-coca-cola-ipn-esm-18-728.jpg?cb=13220692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0944"/>
            <a:ext cx="6637566" cy="381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84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117125" y="466618"/>
            <a:ext cx="3906235"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chemeClr val="bg1"/>
                </a:solidFill>
                <a:latin typeface="Montserrat Black"/>
                <a:ea typeface="Montserrat Black"/>
                <a:cs typeface="Montserrat Black"/>
              </a:rPr>
              <a:t>FACTORES DE RIESGO EN DIABETES</a:t>
            </a:r>
            <a:endParaRPr lang="es-CO" sz="2000" dirty="0">
              <a:solidFill>
                <a:schemeClr val="bg1"/>
              </a:solidFill>
              <a:latin typeface="Montserrat Black"/>
              <a:ea typeface="Montserrat Black"/>
              <a:cs typeface="Montserrat Black"/>
            </a:endParaRPr>
          </a:p>
        </p:txBody>
      </p:sp>
      <p:sp>
        <p:nvSpPr>
          <p:cNvPr id="6" name="Marcador de contenido 3"/>
          <p:cNvSpPr txBox="1">
            <a:spLocks/>
          </p:cNvSpPr>
          <p:nvPr/>
        </p:nvSpPr>
        <p:spPr>
          <a:xfrm>
            <a:off x="4384246" y="1541379"/>
            <a:ext cx="4937760" cy="402336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O" dirty="0"/>
          </a:p>
        </p:txBody>
      </p:sp>
      <p:sp>
        <p:nvSpPr>
          <p:cNvPr id="7" name="Título 1"/>
          <p:cNvSpPr txBox="1">
            <a:spLocks/>
          </p:cNvSpPr>
          <p:nvPr/>
        </p:nvSpPr>
        <p:spPr>
          <a:xfrm>
            <a:off x="-172435" y="1212093"/>
            <a:ext cx="3906235"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rgbClr val="002060"/>
                </a:solidFill>
                <a:latin typeface="Montserrat Black"/>
                <a:ea typeface="Montserrat Black"/>
                <a:cs typeface="Montserrat Black"/>
              </a:rPr>
              <a:t>MODIFICABLES</a:t>
            </a:r>
            <a:endParaRPr lang="es-CO" sz="2000" dirty="0">
              <a:solidFill>
                <a:srgbClr val="002060"/>
              </a:solidFill>
              <a:latin typeface="Montserrat Black"/>
              <a:ea typeface="Montserrat Black"/>
              <a:cs typeface="Montserrat Black"/>
            </a:endParaRPr>
          </a:p>
        </p:txBody>
      </p:sp>
      <p:sp>
        <p:nvSpPr>
          <p:cNvPr id="8" name="Título 1"/>
          <p:cNvSpPr txBox="1">
            <a:spLocks/>
          </p:cNvSpPr>
          <p:nvPr/>
        </p:nvSpPr>
        <p:spPr>
          <a:xfrm>
            <a:off x="3784002" y="1212093"/>
            <a:ext cx="3906235"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rgbClr val="002060"/>
                </a:solidFill>
                <a:latin typeface="Montserrat Black"/>
                <a:ea typeface="Montserrat Black"/>
                <a:cs typeface="Montserrat Black"/>
              </a:rPr>
              <a:t>NO MODIFICABLES</a:t>
            </a:r>
            <a:endParaRPr lang="es-CO" sz="2000" dirty="0">
              <a:solidFill>
                <a:srgbClr val="002060"/>
              </a:solidFill>
              <a:latin typeface="Montserrat Black"/>
              <a:ea typeface="Montserrat Black"/>
              <a:cs typeface="Montserrat Black"/>
            </a:endParaRPr>
          </a:p>
        </p:txBody>
      </p:sp>
      <p:sp>
        <p:nvSpPr>
          <p:cNvPr id="9" name="Marcador de contenido 4"/>
          <p:cNvSpPr txBox="1">
            <a:spLocks/>
          </p:cNvSpPr>
          <p:nvPr/>
        </p:nvSpPr>
        <p:spPr>
          <a:xfrm>
            <a:off x="253509" y="1992984"/>
            <a:ext cx="3096631" cy="33782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buClr>
                <a:srgbClr val="001C54"/>
              </a:buClr>
              <a:buFont typeface="Arial" panose="020B0604020202020204" pitchFamily="34" charset="0"/>
              <a:buChar char="•"/>
            </a:pPr>
            <a:r>
              <a:rPr lang="es-CO" sz="1600" dirty="0">
                <a:solidFill>
                  <a:srgbClr val="001C54"/>
                </a:solidFill>
                <a:latin typeface="Montserrat Black"/>
                <a:ea typeface="Montserrat Black"/>
                <a:cs typeface="Montserrat Black"/>
              </a:rPr>
              <a:t>ALIMENTACIÓN.</a:t>
            </a:r>
          </a:p>
          <a:p>
            <a:pPr marL="342900" indent="-342900" algn="just">
              <a:buClr>
                <a:srgbClr val="001C54"/>
              </a:buClr>
              <a:buFont typeface="Arial" panose="020B0604020202020204" pitchFamily="34" charset="0"/>
              <a:buChar char="•"/>
            </a:pPr>
            <a:r>
              <a:rPr lang="es-CO" sz="1600" dirty="0">
                <a:solidFill>
                  <a:srgbClr val="001C54"/>
                </a:solidFill>
                <a:latin typeface="Montserrat Black"/>
                <a:ea typeface="Montserrat Black"/>
                <a:cs typeface="Montserrat Black"/>
              </a:rPr>
              <a:t>SEDENTARISMO.</a:t>
            </a:r>
          </a:p>
          <a:p>
            <a:pPr marL="342900" indent="-342900" algn="just">
              <a:buClr>
                <a:srgbClr val="001C54"/>
              </a:buClr>
              <a:buFont typeface="Arial" panose="020B0604020202020204" pitchFamily="34" charset="0"/>
              <a:buChar char="•"/>
            </a:pPr>
            <a:r>
              <a:rPr lang="es-CO" sz="1600" dirty="0">
                <a:solidFill>
                  <a:srgbClr val="001C54"/>
                </a:solidFill>
                <a:latin typeface="Montserrat Black"/>
                <a:ea typeface="Montserrat Black"/>
                <a:cs typeface="Montserrat Black"/>
              </a:rPr>
              <a:t>OBESIDAD.</a:t>
            </a:r>
          </a:p>
          <a:p>
            <a:pPr marL="342900" indent="-342900" algn="just">
              <a:buClr>
                <a:srgbClr val="001C54"/>
              </a:buClr>
              <a:buFont typeface="Arial" panose="020B0604020202020204" pitchFamily="34" charset="0"/>
              <a:buChar char="•"/>
            </a:pPr>
            <a:r>
              <a:rPr lang="es-CO" sz="1600" dirty="0">
                <a:solidFill>
                  <a:srgbClr val="001C54"/>
                </a:solidFill>
                <a:latin typeface="Montserrat Black"/>
                <a:ea typeface="Montserrat Black"/>
                <a:cs typeface="Montserrat Black"/>
              </a:rPr>
              <a:t>AMBIENTES MENTALMENTE SALUDABLES.</a:t>
            </a:r>
          </a:p>
        </p:txBody>
      </p:sp>
      <p:sp>
        <p:nvSpPr>
          <p:cNvPr id="10" name="Marcador de contenido 6"/>
          <p:cNvSpPr txBox="1">
            <a:spLocks/>
          </p:cNvSpPr>
          <p:nvPr/>
        </p:nvSpPr>
        <p:spPr>
          <a:xfrm>
            <a:off x="4023360" y="1941613"/>
            <a:ext cx="4259666" cy="33782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rgbClr val="001C54"/>
              </a:buClr>
              <a:buFont typeface="Arial" panose="020B0604020202020204" pitchFamily="34" charset="0"/>
              <a:buChar char="•"/>
            </a:pPr>
            <a:r>
              <a:rPr lang="es-CO" sz="1600" dirty="0">
                <a:solidFill>
                  <a:srgbClr val="001C54"/>
                </a:solidFill>
                <a:latin typeface="Montserrat Black"/>
                <a:ea typeface="Montserrat Black"/>
                <a:cs typeface="Montserrat Black"/>
              </a:rPr>
              <a:t>ANTECEDENTES FAMILIARES.</a:t>
            </a:r>
          </a:p>
          <a:p>
            <a:pPr marL="342900" indent="-342900">
              <a:buClr>
                <a:srgbClr val="001C54"/>
              </a:buClr>
              <a:buFont typeface="Arial" panose="020B0604020202020204" pitchFamily="34" charset="0"/>
              <a:buChar char="•"/>
            </a:pPr>
            <a:r>
              <a:rPr lang="es-CO" sz="1600" dirty="0">
                <a:solidFill>
                  <a:srgbClr val="001C54"/>
                </a:solidFill>
                <a:latin typeface="Montserrat Black"/>
                <a:ea typeface="Montserrat Black"/>
                <a:cs typeface="Montserrat Black"/>
              </a:rPr>
              <a:t>RAZA.</a:t>
            </a:r>
          </a:p>
          <a:p>
            <a:pPr marL="342900" indent="-342900">
              <a:buClr>
                <a:srgbClr val="001C54"/>
              </a:buClr>
              <a:buFont typeface="Arial" panose="020B0604020202020204" pitchFamily="34" charset="0"/>
              <a:buChar char="•"/>
            </a:pPr>
            <a:r>
              <a:rPr lang="es-CO" sz="1600" dirty="0">
                <a:solidFill>
                  <a:srgbClr val="001C54"/>
                </a:solidFill>
                <a:latin typeface="Montserrat Black"/>
                <a:ea typeface="Montserrat Black"/>
                <a:cs typeface="Montserrat Black"/>
              </a:rPr>
              <a:t>EDAD.</a:t>
            </a:r>
          </a:p>
          <a:p>
            <a:pPr marL="342900" indent="-342900">
              <a:buClr>
                <a:srgbClr val="001C54"/>
              </a:buClr>
              <a:buFont typeface="Arial" panose="020B0604020202020204" pitchFamily="34" charset="0"/>
              <a:buChar char="•"/>
            </a:pPr>
            <a:r>
              <a:rPr lang="es-CO" sz="1600" dirty="0">
                <a:solidFill>
                  <a:srgbClr val="001C54"/>
                </a:solidFill>
                <a:latin typeface="Montserrat Black"/>
                <a:ea typeface="Montserrat Black"/>
                <a:cs typeface="Montserrat Black"/>
              </a:rPr>
              <a:t>HIPERTENSIÓN ARTERIAL.</a:t>
            </a:r>
          </a:p>
          <a:p>
            <a:pPr marL="342900" indent="-342900">
              <a:buClr>
                <a:srgbClr val="001C54"/>
              </a:buClr>
              <a:buFont typeface="Arial" panose="020B0604020202020204" pitchFamily="34" charset="0"/>
              <a:buChar char="•"/>
            </a:pPr>
            <a:r>
              <a:rPr lang="es-CO" sz="1600" dirty="0">
                <a:solidFill>
                  <a:srgbClr val="001C54"/>
                </a:solidFill>
                <a:latin typeface="Montserrat Black"/>
                <a:ea typeface="Montserrat Black"/>
                <a:cs typeface="Montserrat Black"/>
              </a:rPr>
              <a:t>DIBETES GESTACIONAL.</a:t>
            </a:r>
          </a:p>
          <a:p>
            <a:pPr marL="342900" indent="-342900">
              <a:buClr>
                <a:srgbClr val="001C54"/>
              </a:buClr>
              <a:buFont typeface="Arial" panose="020B0604020202020204" pitchFamily="34" charset="0"/>
              <a:buChar char="•"/>
            </a:pPr>
            <a:r>
              <a:rPr lang="es-CO" sz="1600" dirty="0">
                <a:solidFill>
                  <a:srgbClr val="001C54"/>
                </a:solidFill>
                <a:latin typeface="Montserrat Black"/>
                <a:ea typeface="Montserrat Black"/>
                <a:cs typeface="Montserrat Black"/>
              </a:rPr>
              <a:t>TAMIZAJE POSITIVO.</a:t>
            </a:r>
          </a:p>
          <a:p>
            <a:pPr marL="342900" indent="-342900">
              <a:buClr>
                <a:srgbClr val="001C54"/>
              </a:buClr>
              <a:buFont typeface="Arial" panose="020B0604020202020204" pitchFamily="34" charset="0"/>
              <a:buChar char="•"/>
            </a:pPr>
            <a:r>
              <a:rPr lang="es-CO" sz="1600" dirty="0">
                <a:solidFill>
                  <a:srgbClr val="001C54"/>
                </a:solidFill>
                <a:latin typeface="Montserrat Black"/>
                <a:ea typeface="Montserrat Black"/>
                <a:cs typeface="Montserrat Black"/>
              </a:rPr>
              <a:t>SINDROME DE OVARIO POLIQUISTICO.</a:t>
            </a:r>
          </a:p>
        </p:txBody>
      </p:sp>
    </p:spTree>
    <p:extLst>
      <p:ext uri="{BB962C8B-B14F-4D97-AF65-F5344CB8AC3E}">
        <p14:creationId xmlns:p14="http://schemas.microsoft.com/office/powerpoint/2010/main" val="1005327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pic>
        <p:nvPicPr>
          <p:cNvPr id="4" name="Picture 2" descr="http://do66bvi7upr8e.cloudfront.net/wp-content/uploads/2012/05/Jugo-de-Naranja-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58" y="1292173"/>
            <a:ext cx="77152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235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graphicFrame>
        <p:nvGraphicFramePr>
          <p:cNvPr id="5" name="Group 3"/>
          <p:cNvGraphicFramePr>
            <a:graphicFrameLocks/>
          </p:cNvGraphicFramePr>
          <p:nvPr>
            <p:extLst>
              <p:ext uri="{D42A27DB-BD31-4B8C-83A1-F6EECF244321}">
                <p14:modId xmlns:p14="http://schemas.microsoft.com/office/powerpoint/2010/main" val="2174359330"/>
              </p:ext>
            </p:extLst>
          </p:nvPr>
        </p:nvGraphicFramePr>
        <p:xfrm>
          <a:off x="1485900" y="1476633"/>
          <a:ext cx="6172200" cy="3250932"/>
        </p:xfrm>
        <a:graphic>
          <a:graphicData uri="http://schemas.openxmlformats.org/drawingml/2006/table">
            <a:tbl>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617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dirty="0">
                          <a:ln>
                            <a:noFill/>
                          </a:ln>
                          <a:solidFill>
                            <a:schemeClr val="tx1"/>
                          </a:solidFill>
                          <a:effectLst/>
                          <a:latin typeface="Arial" charset="0"/>
                        </a:rPr>
                        <a:t>PRODUCTO</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a:ln>
                            <a:noFill/>
                          </a:ln>
                          <a:solidFill>
                            <a:schemeClr val="tx1"/>
                          </a:solidFill>
                          <a:effectLst/>
                          <a:latin typeface="Arial" charset="0"/>
                        </a:rPr>
                        <a:t>PODER ENDULZANTE (en relación con el azúcar)</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SACARINA</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300 veces mayor</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5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CICLAMATOS</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50 veces mayor</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5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ASPARTAME</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180 veces mayor</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5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ACESULFAME K</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200 veces mayor</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6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SUCRALOSA</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600 veces mayor</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5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ALITAME</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2660 veces mayor</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59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ESTEVIA</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dirty="0">
                          <a:ln>
                            <a:noFill/>
                          </a:ln>
                          <a:solidFill>
                            <a:schemeClr val="tx1"/>
                          </a:solidFill>
                          <a:effectLst/>
                          <a:latin typeface="Arial" charset="0"/>
                        </a:rPr>
                        <a:t>300 veces mayor</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 name="Título 1"/>
          <p:cNvSpPr txBox="1">
            <a:spLocks/>
          </p:cNvSpPr>
          <p:nvPr/>
        </p:nvSpPr>
        <p:spPr>
          <a:xfrm>
            <a:off x="0" y="226246"/>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chemeClr val="bg1"/>
                </a:solidFill>
                <a:latin typeface="Montserrat Black"/>
                <a:ea typeface="Montserrat Black"/>
                <a:cs typeface="Montserrat Black"/>
              </a:rPr>
              <a:t>SUSTITUTOS DEL AZUCAR</a:t>
            </a:r>
          </a:p>
        </p:txBody>
      </p:sp>
    </p:spTree>
    <p:extLst>
      <p:ext uri="{BB962C8B-B14F-4D97-AF65-F5344CB8AC3E}">
        <p14:creationId xmlns:p14="http://schemas.microsoft.com/office/powerpoint/2010/main" val="805527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6" name="Título 1"/>
          <p:cNvSpPr txBox="1">
            <a:spLocks/>
          </p:cNvSpPr>
          <p:nvPr/>
        </p:nvSpPr>
        <p:spPr>
          <a:xfrm>
            <a:off x="0" y="226246"/>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a:solidFill>
                  <a:schemeClr val="bg1"/>
                </a:solidFill>
                <a:latin typeface="Montserrat Black"/>
                <a:ea typeface="Montserrat Black"/>
                <a:cs typeface="Montserrat Black"/>
              </a:rPr>
              <a:t>EL PALACIO DEL COLESTEROL</a:t>
            </a:r>
          </a:p>
        </p:txBody>
      </p:sp>
      <p:pic>
        <p:nvPicPr>
          <p:cNvPr id="7" name="Picture 2" descr="http://www.quebonitacolombia.com/images/Robbie__557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1200150"/>
            <a:ext cx="61722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026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6" name="Título 1"/>
          <p:cNvSpPr txBox="1">
            <a:spLocks/>
          </p:cNvSpPr>
          <p:nvPr/>
        </p:nvSpPr>
        <p:spPr>
          <a:xfrm>
            <a:off x="0" y="226246"/>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a:solidFill>
                  <a:schemeClr val="bg1"/>
                </a:solidFill>
                <a:latin typeface="Montserrat Black"/>
                <a:ea typeface="Montserrat Black"/>
                <a:cs typeface="Montserrat Black"/>
              </a:rPr>
              <a:t>COLESTEROL</a:t>
            </a:r>
          </a:p>
        </p:txBody>
      </p:sp>
      <p:sp>
        <p:nvSpPr>
          <p:cNvPr id="5" name="Rectangle 3"/>
          <p:cNvSpPr txBox="1">
            <a:spLocks noChangeArrowheads="1"/>
          </p:cNvSpPr>
          <p:nvPr/>
        </p:nvSpPr>
        <p:spPr>
          <a:xfrm>
            <a:off x="0" y="1402534"/>
            <a:ext cx="4038600" cy="318709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s-ES" altLang="es-CO" sz="2100" dirty="0"/>
              <a:t>Menos  de 200 mg por  día</a:t>
            </a:r>
          </a:p>
          <a:p>
            <a:r>
              <a:rPr lang="es-ES" altLang="es-CO" sz="2100" dirty="0"/>
              <a:t>Las grasas saturadas y los  ácidos grasos </a:t>
            </a:r>
            <a:r>
              <a:rPr lang="es-ES" altLang="es-CO" sz="2100" dirty="0" err="1"/>
              <a:t>trans</a:t>
            </a:r>
            <a:r>
              <a:rPr lang="es-ES" altLang="es-CO" sz="2100" dirty="0"/>
              <a:t>, elevan  mas el  colesterol que el  colesterol  dietario</a:t>
            </a:r>
          </a:p>
        </p:txBody>
      </p:sp>
      <p:graphicFrame>
        <p:nvGraphicFramePr>
          <p:cNvPr id="8" name="Group 45"/>
          <p:cNvGraphicFramePr>
            <a:graphicFrameLocks/>
          </p:cNvGraphicFramePr>
          <p:nvPr>
            <p:extLst>
              <p:ext uri="{D42A27DB-BD31-4B8C-83A1-F6EECF244321}">
                <p14:modId xmlns:p14="http://schemas.microsoft.com/office/powerpoint/2010/main" val="3920757342"/>
              </p:ext>
            </p:extLst>
          </p:nvPr>
        </p:nvGraphicFramePr>
        <p:xfrm>
          <a:off x="4534557" y="1033825"/>
          <a:ext cx="3028950" cy="3222375"/>
        </p:xfrm>
        <a:graphic>
          <a:graphicData uri="http://schemas.openxmlformats.org/drawingml/2006/table">
            <a:tbl>
              <a:tblPr/>
              <a:tblGrid>
                <a:gridCol w="1514475">
                  <a:extLst>
                    <a:ext uri="{9D8B030D-6E8A-4147-A177-3AD203B41FA5}">
                      <a16:colId xmlns:a16="http://schemas.microsoft.com/office/drawing/2014/main" val="20000"/>
                    </a:ext>
                  </a:extLst>
                </a:gridCol>
                <a:gridCol w="1514475">
                  <a:extLst>
                    <a:ext uri="{9D8B030D-6E8A-4147-A177-3AD203B41FA5}">
                      <a16:colId xmlns:a16="http://schemas.microsoft.com/office/drawing/2014/main" val="20001"/>
                    </a:ext>
                  </a:extLst>
                </a:gridCol>
              </a:tblGrid>
              <a:tr h="423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a:ln>
                            <a:noFill/>
                          </a:ln>
                          <a:solidFill>
                            <a:schemeClr val="tx1"/>
                          </a:solidFill>
                          <a:effectLst/>
                          <a:latin typeface="Arial" charset="0"/>
                        </a:rPr>
                        <a:t>ALIMENTO</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a:ln>
                            <a:noFill/>
                          </a:ln>
                          <a:solidFill>
                            <a:schemeClr val="tx1"/>
                          </a:solidFill>
                          <a:effectLst/>
                          <a:latin typeface="Arial" charset="0"/>
                        </a:rPr>
                        <a:t>COLEST.</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0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Leche entera</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13</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Leche descr.</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3</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0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Mantequilla</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280</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19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dirty="0">
                          <a:ln>
                            <a:noFill/>
                          </a:ln>
                          <a:solidFill>
                            <a:schemeClr val="tx1"/>
                          </a:solidFill>
                          <a:effectLst/>
                          <a:latin typeface="Arial" charset="0"/>
                        </a:rPr>
                        <a:t>Queso </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100</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0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Huevo</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250</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0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Sesos</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312</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0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Hígado</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250</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0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Gallina</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100</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0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a:ln>
                            <a:noFill/>
                          </a:ln>
                          <a:solidFill>
                            <a:schemeClr val="tx1"/>
                          </a:solidFill>
                          <a:effectLst/>
                          <a:latin typeface="Arial" charset="0"/>
                        </a:rPr>
                        <a:t>Mariscos</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500" b="0" i="0" u="none" strike="noStrike" cap="none" normalizeH="0" baseline="0" dirty="0">
                          <a:ln>
                            <a:noFill/>
                          </a:ln>
                          <a:solidFill>
                            <a:schemeClr val="tx1"/>
                          </a:solidFill>
                          <a:effectLst/>
                          <a:latin typeface="Arial" charset="0"/>
                        </a:rPr>
                        <a:t>116</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43893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6" name="Título 1"/>
          <p:cNvSpPr txBox="1">
            <a:spLocks/>
          </p:cNvSpPr>
          <p:nvPr/>
        </p:nvSpPr>
        <p:spPr>
          <a:xfrm>
            <a:off x="0" y="226246"/>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a:solidFill>
                  <a:schemeClr val="bg1"/>
                </a:solidFill>
                <a:latin typeface="Montserrat Black"/>
                <a:ea typeface="Montserrat Black"/>
                <a:cs typeface="Montserrat Black"/>
              </a:rPr>
              <a:t>TIPOS DE GRASAS</a:t>
            </a:r>
          </a:p>
        </p:txBody>
      </p:sp>
      <p:sp>
        <p:nvSpPr>
          <p:cNvPr id="7" name="2 Marcador de contenido"/>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lang="es-CO" dirty="0"/>
          </a:p>
          <a:p>
            <a:endParaRPr lang="es-CO" dirty="0"/>
          </a:p>
          <a:p>
            <a:pPr algn="l"/>
            <a:r>
              <a:rPr lang="es-CO" sz="2700" dirty="0"/>
              <a:t>ACIDOS GRASOS  SATURADOS</a:t>
            </a:r>
          </a:p>
          <a:p>
            <a:pPr algn="l"/>
            <a:r>
              <a:rPr lang="es-CO" sz="2700" dirty="0"/>
              <a:t>ACIDOS  GRASOS MONOINSATURADOS</a:t>
            </a:r>
          </a:p>
          <a:p>
            <a:pPr algn="l"/>
            <a:r>
              <a:rPr lang="es-CO" sz="2700" dirty="0"/>
              <a:t>ACIDOS GRASOS POLIINSATURADOS</a:t>
            </a:r>
          </a:p>
        </p:txBody>
      </p:sp>
    </p:spTree>
    <p:extLst>
      <p:ext uri="{BB962C8B-B14F-4D97-AF65-F5344CB8AC3E}">
        <p14:creationId xmlns:p14="http://schemas.microsoft.com/office/powerpoint/2010/main" val="2266300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6" name="Título 1"/>
          <p:cNvSpPr txBox="1">
            <a:spLocks/>
          </p:cNvSpPr>
          <p:nvPr/>
        </p:nvSpPr>
        <p:spPr>
          <a:xfrm>
            <a:off x="0" y="226246"/>
            <a:ext cx="391434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a:solidFill>
                  <a:schemeClr val="bg1"/>
                </a:solidFill>
                <a:latin typeface="Montserrat Black"/>
                <a:ea typeface="Montserrat Black"/>
                <a:cs typeface="Montserrat Black"/>
              </a:rPr>
              <a:t>ACIDOS  GRASOS  SATURADOS</a:t>
            </a:r>
          </a:p>
        </p:txBody>
      </p:sp>
      <p:sp>
        <p:nvSpPr>
          <p:cNvPr id="4" name="2 Marcador de contenido"/>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s-CO" sz="2100"/>
              <a:t>Alimentos  de  origen  animal, lácteos:</a:t>
            </a:r>
          </a:p>
          <a:p>
            <a:pPr lvl="1" algn="l"/>
            <a:r>
              <a:rPr lang="es-CO" sz="2100"/>
              <a:t>Aceite  de coco</a:t>
            </a:r>
          </a:p>
          <a:p>
            <a:pPr lvl="1" algn="l"/>
            <a:r>
              <a:rPr lang="es-CO" sz="2100"/>
              <a:t>Aceite de palma, grasas de carnes</a:t>
            </a:r>
          </a:p>
          <a:p>
            <a:pPr algn="l"/>
            <a:r>
              <a:rPr lang="es-CO" sz="2100"/>
              <a:t>Elevan  el  colesterol LDL y HDL</a:t>
            </a:r>
          </a:p>
          <a:p>
            <a:pPr algn="l"/>
            <a:r>
              <a:rPr lang="es-CO" sz="2100"/>
              <a:t>Por  cada 1%  de incremento en  ácido graso  saturado  en el  valor  calórico  total, el  colesterol  del  plasma  aumenta 2,7 mg/dl</a:t>
            </a:r>
          </a:p>
          <a:p>
            <a:pPr algn="l"/>
            <a:r>
              <a:rPr lang="es-CO" sz="2100"/>
              <a:t>Sólidos a temperatura ambiente</a:t>
            </a:r>
          </a:p>
          <a:p>
            <a:pPr algn="l"/>
            <a:endParaRPr lang="es-CO" dirty="0"/>
          </a:p>
        </p:txBody>
      </p:sp>
    </p:spTree>
    <p:extLst>
      <p:ext uri="{BB962C8B-B14F-4D97-AF65-F5344CB8AC3E}">
        <p14:creationId xmlns:p14="http://schemas.microsoft.com/office/powerpoint/2010/main" val="544286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http://www.nutricion.cr/imagenes/pafdesigner/PNG/dl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287" y="742819"/>
            <a:ext cx="4071938" cy="3075385"/>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418225" y="4080962"/>
            <a:ext cx="2725775" cy="666850"/>
          </a:xfrm>
          <a:prstGeom prst="rect">
            <a:avLst/>
          </a:prstGeom>
          <a:noFill/>
          <a:ln>
            <a:noFill/>
          </a:ln>
        </p:spPr>
      </p:pic>
    </p:spTree>
    <p:extLst>
      <p:ext uri="{BB962C8B-B14F-4D97-AF65-F5344CB8AC3E}">
        <p14:creationId xmlns:p14="http://schemas.microsoft.com/office/powerpoint/2010/main" val="3869769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freepik.es/foto-gratis/cocinar-beber-alimentos-carne-grasa-de-la-carne_3316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51571"/>
            <a:ext cx="4471988" cy="2978944"/>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274799" y="4035482"/>
            <a:ext cx="2725775" cy="666850"/>
          </a:xfrm>
          <a:prstGeom prst="rect">
            <a:avLst/>
          </a:prstGeom>
          <a:noFill/>
          <a:ln>
            <a:noFill/>
          </a:ln>
        </p:spPr>
      </p:pic>
    </p:spTree>
    <p:extLst>
      <p:ext uri="{BB962C8B-B14F-4D97-AF65-F5344CB8AC3E}">
        <p14:creationId xmlns:p14="http://schemas.microsoft.com/office/powerpoint/2010/main" val="3819948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exito.com/images/products/0000158017139718/0000158018090288_xl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0"/>
            <a:ext cx="6429375" cy="4559643"/>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264288" y="4035483"/>
            <a:ext cx="2725775" cy="666850"/>
          </a:xfrm>
          <a:prstGeom prst="rect">
            <a:avLst/>
          </a:prstGeom>
          <a:noFill/>
          <a:ln>
            <a:noFill/>
          </a:ln>
        </p:spPr>
      </p:pic>
    </p:spTree>
    <p:extLst>
      <p:ext uri="{BB962C8B-B14F-4D97-AF65-F5344CB8AC3E}">
        <p14:creationId xmlns:p14="http://schemas.microsoft.com/office/powerpoint/2010/main" val="2246762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0.gstatic.com/images?q=tbn:ANd9GcQoKiZFXKfEWvjZO9Z3QaWnNzbKT5Xj_DV-n_VpQr_bc5BA2dLhw0BzZw6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606" y="735546"/>
            <a:ext cx="2509126" cy="18902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1.gstatic.com/images?q=tbn:ANd9GcQOD5CwR85G0C8cptLqLpGLUERytc8_hj-5AbaZ4FdmIcv8pkWTWwnKRu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502" y="1680651"/>
            <a:ext cx="2955292" cy="22164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ttp://t3.gstatic.com/images?q=tbn:ANd9GcQaC_e0HzLl8sj-GHTW1iysuryXLhKxCpCT3_JKGYMs_quVoLRG6Yjg70c9">
            <a:hlinkClick r:id="rId6"/>
          </p:cNvPr>
          <p:cNvSpPr>
            <a:spLocks noChangeAspect="1" noChangeArrowheads="1"/>
          </p:cNvSpPr>
          <p:nvPr/>
        </p:nvSpPr>
        <p:spPr bwMode="auto">
          <a:xfrm>
            <a:off x="1259682" y="-359569"/>
            <a:ext cx="950119" cy="7500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es-CO" sz="1350" kern="1200">
              <a:solidFill>
                <a:prstClr val="black"/>
              </a:solidFill>
              <a:latin typeface="Century Gothic"/>
              <a:ea typeface="+mn-ea"/>
              <a:cs typeface="+mn-cs"/>
            </a:endParaRPr>
          </a:p>
        </p:txBody>
      </p:sp>
      <p:sp>
        <p:nvSpPr>
          <p:cNvPr id="3" name="AutoShape 8" descr="http://yumit.com/system/photos/10963/full/TortasChocolo.JPG?1292374785"/>
          <p:cNvSpPr>
            <a:spLocks noChangeAspect="1" noChangeArrowheads="1"/>
          </p:cNvSpPr>
          <p:nvPr/>
        </p:nvSpPr>
        <p:spPr bwMode="auto">
          <a:xfrm>
            <a:off x="1190625" y="-10239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defRPr/>
            </a:pPr>
            <a:endParaRPr lang="es-CO" sz="1350" kern="1200">
              <a:solidFill>
                <a:prstClr val="black"/>
              </a:solidFill>
              <a:latin typeface="Century Gothic"/>
              <a:ea typeface="+mn-ea"/>
              <a:cs typeface="+mn-cs"/>
            </a:endParaRPr>
          </a:p>
        </p:txBody>
      </p:sp>
      <p:pic>
        <p:nvPicPr>
          <p:cNvPr id="6" name="Google Shape;61;p14"/>
          <p:cNvPicPr preferRelativeResize="0"/>
          <p:nvPr/>
        </p:nvPicPr>
        <p:blipFill rotWithShape="1">
          <a:blip r:embed="rId7">
            <a:alphaModFix/>
          </a:blip>
          <a:srcRect t="5814" b="5823"/>
          <a:stretch/>
        </p:blipFill>
        <p:spPr>
          <a:xfrm>
            <a:off x="6281630" y="4050460"/>
            <a:ext cx="2725775" cy="666850"/>
          </a:xfrm>
          <a:prstGeom prst="rect">
            <a:avLst/>
          </a:prstGeom>
          <a:noFill/>
          <a:ln>
            <a:noFill/>
          </a:ln>
        </p:spPr>
      </p:pic>
    </p:spTree>
    <p:extLst>
      <p:ext uri="{BB962C8B-B14F-4D97-AF65-F5344CB8AC3E}">
        <p14:creationId xmlns:p14="http://schemas.microsoft.com/office/powerpoint/2010/main" val="318672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127399" y="374150"/>
            <a:ext cx="3906235"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400" dirty="0">
                <a:solidFill>
                  <a:schemeClr val="bg1"/>
                </a:solidFill>
                <a:latin typeface="Montserrat Black"/>
                <a:ea typeface="Montserrat Black"/>
                <a:cs typeface="Montserrat Black"/>
              </a:rPr>
              <a:t>TODA MI FAMILIA DEBE ADOPTAR UN ESTILO DE VIDA MAS SALUDABLE</a:t>
            </a:r>
            <a:endParaRPr lang="es-CO" sz="1400" dirty="0">
              <a:solidFill>
                <a:schemeClr val="bg1"/>
              </a:solidFill>
              <a:latin typeface="Montserrat Black"/>
              <a:ea typeface="Montserrat Black"/>
              <a:cs typeface="Montserrat Black"/>
            </a:endParaRPr>
          </a:p>
        </p:txBody>
      </p:sp>
      <p:sp>
        <p:nvSpPr>
          <p:cNvPr id="6" name="Marcador de contenido 3"/>
          <p:cNvSpPr txBox="1">
            <a:spLocks/>
          </p:cNvSpPr>
          <p:nvPr/>
        </p:nvSpPr>
        <p:spPr>
          <a:xfrm>
            <a:off x="4384246" y="1541379"/>
            <a:ext cx="4937760" cy="402336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O" dirty="0"/>
          </a:p>
        </p:txBody>
      </p:sp>
      <p:sp>
        <p:nvSpPr>
          <p:cNvPr id="9" name="Marcador de contenido 4"/>
          <p:cNvSpPr txBox="1">
            <a:spLocks/>
          </p:cNvSpPr>
          <p:nvPr/>
        </p:nvSpPr>
        <p:spPr>
          <a:xfrm>
            <a:off x="333670" y="1211425"/>
            <a:ext cx="5022128" cy="33782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buClr>
                <a:srgbClr val="001C54"/>
              </a:buClr>
              <a:buFont typeface="Arial" panose="020B0604020202020204" pitchFamily="34" charset="0"/>
              <a:buChar char="•"/>
            </a:pPr>
            <a:r>
              <a:rPr lang="es-ES" sz="1800" dirty="0">
                <a:solidFill>
                  <a:srgbClr val="001C54"/>
                </a:solidFill>
                <a:latin typeface="Montserrat Black"/>
                <a:ea typeface="Montserrat Black"/>
                <a:cs typeface="Montserrat Black"/>
              </a:rPr>
              <a:t>COMER SANO.</a:t>
            </a:r>
          </a:p>
          <a:p>
            <a:pPr marL="342900" indent="-342900" algn="just">
              <a:buClr>
                <a:srgbClr val="001C54"/>
              </a:buClr>
              <a:buFont typeface="Arial" panose="020B0604020202020204" pitchFamily="34" charset="0"/>
              <a:buChar char="•"/>
            </a:pPr>
            <a:r>
              <a:rPr lang="es-ES" sz="1800" dirty="0">
                <a:solidFill>
                  <a:srgbClr val="001C54"/>
                </a:solidFill>
                <a:latin typeface="Montserrat Black"/>
                <a:ea typeface="Montserrat Black"/>
                <a:cs typeface="Montserrat Black"/>
              </a:rPr>
              <a:t>HACER EJERCICIO.</a:t>
            </a:r>
          </a:p>
          <a:p>
            <a:pPr marL="342900" indent="-342900" algn="just">
              <a:buClr>
                <a:srgbClr val="001C54"/>
              </a:buClr>
              <a:buFont typeface="Arial" panose="020B0604020202020204" pitchFamily="34" charset="0"/>
              <a:buChar char="•"/>
            </a:pPr>
            <a:r>
              <a:rPr lang="es-ES" sz="1800" dirty="0">
                <a:solidFill>
                  <a:srgbClr val="001C54"/>
                </a:solidFill>
                <a:latin typeface="Montserrat Black"/>
                <a:ea typeface="Montserrat Black"/>
                <a:cs typeface="Montserrat Black"/>
              </a:rPr>
              <a:t>DESCANSAR.</a:t>
            </a:r>
          </a:p>
          <a:p>
            <a:pPr marL="342900" indent="-342900" algn="just">
              <a:buClr>
                <a:srgbClr val="001C54"/>
              </a:buClr>
              <a:buFont typeface="Arial" panose="020B0604020202020204" pitchFamily="34" charset="0"/>
              <a:buChar char="•"/>
            </a:pPr>
            <a:r>
              <a:rPr lang="es-ES" sz="1800" dirty="0">
                <a:solidFill>
                  <a:srgbClr val="001C54"/>
                </a:solidFill>
                <a:latin typeface="Montserrat Black"/>
                <a:ea typeface="Montserrat Black"/>
                <a:cs typeface="Montserrat Black"/>
              </a:rPr>
              <a:t>DORMIR BIEN.</a:t>
            </a:r>
          </a:p>
          <a:p>
            <a:pPr marL="342900" indent="-342900" algn="just">
              <a:buClr>
                <a:srgbClr val="001C54"/>
              </a:buClr>
              <a:buFont typeface="Arial" panose="020B0604020202020204" pitchFamily="34" charset="0"/>
              <a:buChar char="•"/>
            </a:pPr>
            <a:r>
              <a:rPr lang="es-ES" sz="1800" dirty="0">
                <a:solidFill>
                  <a:srgbClr val="001C54"/>
                </a:solidFill>
                <a:latin typeface="Montserrat Black"/>
                <a:ea typeface="Montserrat Black"/>
                <a:cs typeface="Montserrat Black"/>
              </a:rPr>
              <a:t>ASOLEARSE.</a:t>
            </a:r>
          </a:p>
          <a:p>
            <a:pPr marL="342900" indent="-342900" algn="just">
              <a:buClr>
                <a:srgbClr val="001C54"/>
              </a:buClr>
              <a:buFont typeface="Arial" panose="020B0604020202020204" pitchFamily="34" charset="0"/>
              <a:buChar char="•"/>
            </a:pPr>
            <a:r>
              <a:rPr lang="es-ES" sz="1800" dirty="0">
                <a:solidFill>
                  <a:srgbClr val="001C54"/>
                </a:solidFill>
                <a:latin typeface="Montserrat Black"/>
                <a:ea typeface="Montserrat Black"/>
                <a:cs typeface="Montserrat Black"/>
              </a:rPr>
              <a:t>NO FUMAR.</a:t>
            </a:r>
          </a:p>
          <a:p>
            <a:pPr marL="342900" indent="-342900" algn="just">
              <a:buClr>
                <a:srgbClr val="001C54"/>
              </a:buClr>
              <a:buFont typeface="Arial" panose="020B0604020202020204" pitchFamily="34" charset="0"/>
              <a:buChar char="•"/>
            </a:pPr>
            <a:r>
              <a:rPr lang="es-ES" sz="1800" dirty="0">
                <a:solidFill>
                  <a:srgbClr val="001C54"/>
                </a:solidFill>
                <a:latin typeface="Montserrat Black"/>
                <a:ea typeface="Montserrat Black"/>
                <a:cs typeface="Montserrat Black"/>
              </a:rPr>
              <a:t>NO TOMAR LICOR.</a:t>
            </a:r>
          </a:p>
          <a:p>
            <a:pPr marL="342900" indent="-342900" algn="just">
              <a:buClr>
                <a:srgbClr val="001C54"/>
              </a:buClr>
              <a:buFont typeface="Arial" panose="020B0604020202020204" pitchFamily="34" charset="0"/>
              <a:buChar char="•"/>
            </a:pPr>
            <a:r>
              <a:rPr lang="es-ES" sz="1800" dirty="0">
                <a:solidFill>
                  <a:srgbClr val="001C54"/>
                </a:solidFill>
                <a:latin typeface="Montserrat Black"/>
                <a:ea typeface="Montserrat Black"/>
                <a:cs typeface="Montserrat Black"/>
              </a:rPr>
              <a:t>BUSCAR AYUDA EN SALUD MENTAL.</a:t>
            </a:r>
          </a:p>
          <a:p>
            <a:pPr marL="342900" indent="-342900" algn="just">
              <a:buClr>
                <a:srgbClr val="001C54"/>
              </a:buClr>
              <a:buFont typeface="Arial" panose="020B0604020202020204" pitchFamily="34" charset="0"/>
              <a:buChar char="•"/>
            </a:pPr>
            <a:r>
              <a:rPr lang="es-ES" sz="1800" dirty="0">
                <a:solidFill>
                  <a:srgbClr val="001C54"/>
                </a:solidFill>
                <a:latin typeface="Montserrat Black"/>
                <a:ea typeface="Montserrat Black"/>
                <a:cs typeface="Montserrat Black"/>
              </a:rPr>
              <a:t>APRENDER ACERCA DE COMO CUIDARSE Y COMO CUIDAR A LOS DEMAS.</a:t>
            </a:r>
          </a:p>
        </p:txBody>
      </p:sp>
    </p:spTree>
    <p:extLst>
      <p:ext uri="{BB962C8B-B14F-4D97-AF65-F5344CB8AC3E}">
        <p14:creationId xmlns:p14="http://schemas.microsoft.com/office/powerpoint/2010/main" val="3019884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15920" y="4235450"/>
            <a:ext cx="2725775" cy="666850"/>
          </a:xfrm>
          <a:prstGeom prst="rect">
            <a:avLst/>
          </a:prstGeom>
          <a:noFill/>
          <a:ln>
            <a:noFill/>
          </a:ln>
        </p:spPr>
      </p:pic>
      <p:sp>
        <p:nvSpPr>
          <p:cNvPr id="6" name="Título 1"/>
          <p:cNvSpPr txBox="1">
            <a:spLocks/>
          </p:cNvSpPr>
          <p:nvPr/>
        </p:nvSpPr>
        <p:spPr>
          <a:xfrm>
            <a:off x="-125730" y="283396"/>
            <a:ext cx="445770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a:solidFill>
                  <a:schemeClr val="bg1"/>
                </a:solidFill>
                <a:latin typeface="Montserrat Black"/>
                <a:ea typeface="Montserrat Black"/>
                <a:cs typeface="Montserrat Black"/>
              </a:rPr>
              <a:t>ACIDOS GRASOS MONOINSATURADOS</a:t>
            </a:r>
          </a:p>
        </p:txBody>
      </p:sp>
      <p:sp>
        <p:nvSpPr>
          <p:cNvPr id="5" name="2 Marcador de contenido"/>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s-CO" sz="2000" dirty="0"/>
              <a:t>Son  aceites a  temperatura  ambiente</a:t>
            </a:r>
          </a:p>
          <a:p>
            <a:pPr marL="939800" lvl="1" indent="-342900" algn="l">
              <a:buFont typeface="Arial" panose="020B0604020202020204" pitchFamily="34" charset="0"/>
              <a:buChar char="•"/>
            </a:pPr>
            <a:r>
              <a:rPr lang="es-CO" sz="2000" dirty="0"/>
              <a:t>Aceite  de oliva</a:t>
            </a:r>
          </a:p>
          <a:p>
            <a:pPr marL="939800" lvl="1" indent="-342900" algn="l">
              <a:buFont typeface="Arial" panose="020B0604020202020204" pitchFamily="34" charset="0"/>
              <a:buChar char="•"/>
            </a:pPr>
            <a:r>
              <a:rPr lang="es-CO" sz="2000" dirty="0"/>
              <a:t>Aceite de canola</a:t>
            </a:r>
          </a:p>
          <a:p>
            <a:pPr marL="939800" lvl="1" indent="-342900" algn="l">
              <a:buFont typeface="Arial" panose="020B0604020202020204" pitchFamily="34" charset="0"/>
              <a:buChar char="•"/>
            </a:pPr>
            <a:r>
              <a:rPr lang="es-CO" sz="2000" dirty="0"/>
              <a:t>Maní</a:t>
            </a:r>
          </a:p>
          <a:p>
            <a:pPr marL="939800" lvl="1" indent="-342900" algn="l">
              <a:buFont typeface="Arial" panose="020B0604020202020204" pitchFamily="34" charset="0"/>
              <a:buChar char="•"/>
            </a:pPr>
            <a:r>
              <a:rPr lang="es-CO" sz="2000" dirty="0"/>
              <a:t>Aguacate</a:t>
            </a:r>
          </a:p>
          <a:p>
            <a:pPr algn="l"/>
            <a:r>
              <a:rPr lang="es-CO" sz="2000" dirty="0"/>
              <a:t>Disminuyen el  colesterol LDL  y  los  triglicéridos</a:t>
            </a:r>
          </a:p>
          <a:p>
            <a:pPr algn="l"/>
            <a:r>
              <a:rPr lang="es-CO" sz="2000" dirty="0"/>
              <a:t>Por  cada 1% de   incremento en AGMI en  el  VCT,  el  colesterol plasmático  disminuye  1,3 mg/dl</a:t>
            </a:r>
          </a:p>
        </p:txBody>
      </p:sp>
    </p:spTree>
    <p:extLst>
      <p:ext uri="{BB962C8B-B14F-4D97-AF65-F5344CB8AC3E}">
        <p14:creationId xmlns:p14="http://schemas.microsoft.com/office/powerpoint/2010/main" val="3526479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erso.wanadoo.es/agl1334/Horoscopos/imagenes/celta/oliv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790" y="843558"/>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418225" y="3939133"/>
            <a:ext cx="2725775" cy="666850"/>
          </a:xfrm>
          <a:prstGeom prst="rect">
            <a:avLst/>
          </a:prstGeom>
          <a:noFill/>
          <a:ln>
            <a:noFill/>
          </a:ln>
        </p:spPr>
      </p:pic>
    </p:spTree>
    <p:extLst>
      <p:ext uri="{BB962C8B-B14F-4D97-AF65-F5344CB8AC3E}">
        <p14:creationId xmlns:p14="http://schemas.microsoft.com/office/powerpoint/2010/main" val="2143653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15920" y="4235450"/>
            <a:ext cx="2725775" cy="666850"/>
          </a:xfrm>
          <a:prstGeom prst="rect">
            <a:avLst/>
          </a:prstGeom>
          <a:noFill/>
          <a:ln>
            <a:noFill/>
          </a:ln>
        </p:spPr>
      </p:pic>
      <p:sp>
        <p:nvSpPr>
          <p:cNvPr id="6" name="Título 1"/>
          <p:cNvSpPr txBox="1">
            <a:spLocks/>
          </p:cNvSpPr>
          <p:nvPr/>
        </p:nvSpPr>
        <p:spPr>
          <a:xfrm>
            <a:off x="0" y="226246"/>
            <a:ext cx="427482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a:solidFill>
                  <a:schemeClr val="bg1"/>
                </a:solidFill>
                <a:latin typeface="Montserrat Black"/>
                <a:ea typeface="Montserrat Black"/>
                <a:cs typeface="Montserrat Black"/>
              </a:rPr>
              <a:t>ACIDOS GRASOS POLIINSATURADOS</a:t>
            </a:r>
          </a:p>
        </p:txBody>
      </p:sp>
      <p:sp>
        <p:nvSpPr>
          <p:cNvPr id="7" name="2 Marcador de contenido"/>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s-CO" sz="2100" dirty="0"/>
              <a:t>Se clasifican en  omega 3-6-9</a:t>
            </a:r>
          </a:p>
          <a:p>
            <a:pPr algn="l"/>
            <a:r>
              <a:rPr lang="es-CO" sz="2100" dirty="0"/>
              <a:t>Los  omega  3-6 no  pueden  ser  sintetizados por  las  células  humanas</a:t>
            </a:r>
          </a:p>
          <a:p>
            <a:pPr algn="l"/>
            <a:r>
              <a:rPr lang="es-CO" sz="2100" dirty="0"/>
              <a:t>Disminuyen  el  LDL y  HDL pero  si  superan  el  10% del  VCT producen  </a:t>
            </a:r>
            <a:r>
              <a:rPr lang="es-CO" sz="2100" dirty="0" err="1"/>
              <a:t>peroxidación</a:t>
            </a:r>
            <a:r>
              <a:rPr lang="es-CO" sz="2100" dirty="0"/>
              <a:t> acelerando  la  </a:t>
            </a:r>
            <a:r>
              <a:rPr lang="es-CO" sz="2100" dirty="0" err="1"/>
              <a:t>aterogénesis</a:t>
            </a:r>
            <a:r>
              <a:rPr lang="es-CO" sz="2100" dirty="0"/>
              <a:t> y aumentan  el  riesgo  de  cáncer</a:t>
            </a:r>
          </a:p>
          <a:p>
            <a:pPr algn="l"/>
            <a:r>
              <a:rPr lang="es-CO" sz="2100" dirty="0"/>
              <a:t>Por  cada 1% de  incremento  en  el  VCT disminuye  1,3 mg/dl del  colesterol  del  plasma</a:t>
            </a:r>
          </a:p>
        </p:txBody>
      </p:sp>
    </p:spTree>
    <p:extLst>
      <p:ext uri="{BB962C8B-B14F-4D97-AF65-F5344CB8AC3E}">
        <p14:creationId xmlns:p14="http://schemas.microsoft.com/office/powerpoint/2010/main" val="1363376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15920" y="4235450"/>
            <a:ext cx="2725775" cy="666850"/>
          </a:xfrm>
          <a:prstGeom prst="rect">
            <a:avLst/>
          </a:prstGeom>
          <a:noFill/>
          <a:ln>
            <a:noFill/>
          </a:ln>
        </p:spPr>
      </p:pic>
      <p:sp>
        <p:nvSpPr>
          <p:cNvPr id="6" name="Título 1"/>
          <p:cNvSpPr txBox="1">
            <a:spLocks/>
          </p:cNvSpPr>
          <p:nvPr/>
        </p:nvSpPr>
        <p:spPr>
          <a:xfrm>
            <a:off x="0" y="226246"/>
            <a:ext cx="427482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a:solidFill>
                  <a:schemeClr val="bg1"/>
                </a:solidFill>
                <a:latin typeface="Montserrat Black"/>
                <a:ea typeface="Montserrat Black"/>
                <a:cs typeface="Montserrat Black"/>
              </a:rPr>
              <a:t>OMEGA 6</a:t>
            </a:r>
          </a:p>
        </p:txBody>
      </p:sp>
      <p:sp>
        <p:nvSpPr>
          <p:cNvPr id="5" name="2 Marcador de contenido"/>
          <p:cNvSpPr txBox="1">
            <a:spLocks/>
          </p:cNvSpPr>
          <p:nvPr/>
        </p:nvSpPr>
        <p:spPr>
          <a:xfrm>
            <a:off x="265980" y="1118185"/>
            <a:ext cx="8520600" cy="3416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s-CO" sz="2100" dirty="0"/>
              <a:t>Maíz</a:t>
            </a:r>
          </a:p>
          <a:p>
            <a:pPr algn="l"/>
            <a:r>
              <a:rPr lang="es-CO" sz="2100" dirty="0"/>
              <a:t>Soya</a:t>
            </a:r>
          </a:p>
          <a:p>
            <a:pPr algn="l"/>
            <a:r>
              <a:rPr lang="es-CO" sz="2100" dirty="0"/>
              <a:t>Algodón</a:t>
            </a:r>
          </a:p>
          <a:p>
            <a:pPr algn="l"/>
            <a:r>
              <a:rPr lang="es-CO" sz="2100" dirty="0"/>
              <a:t>Girasol</a:t>
            </a:r>
          </a:p>
          <a:p>
            <a:pPr algn="l"/>
            <a:r>
              <a:rPr lang="es-CO" sz="2100" dirty="0"/>
              <a:t>Una  cucharada  diaria  de aceite  vegetal es  suficiente  para </a:t>
            </a:r>
          </a:p>
          <a:p>
            <a:pPr algn="l"/>
            <a:r>
              <a:rPr lang="es-CO" sz="2100" dirty="0"/>
              <a:t>cumplir  los  requerimientos</a:t>
            </a:r>
          </a:p>
        </p:txBody>
      </p:sp>
    </p:spTree>
    <p:extLst>
      <p:ext uri="{BB962C8B-B14F-4D97-AF65-F5344CB8AC3E}">
        <p14:creationId xmlns:p14="http://schemas.microsoft.com/office/powerpoint/2010/main" val="3670045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oapatra.com/Bilder/aceite%20de%20giras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778" y="1329612"/>
            <a:ext cx="4082654" cy="257175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327350" y="3983990"/>
            <a:ext cx="2725775" cy="666850"/>
          </a:xfrm>
          <a:prstGeom prst="rect">
            <a:avLst/>
          </a:prstGeom>
          <a:noFill/>
          <a:ln>
            <a:noFill/>
          </a:ln>
        </p:spPr>
      </p:pic>
    </p:spTree>
    <p:extLst>
      <p:ext uri="{BB962C8B-B14F-4D97-AF65-F5344CB8AC3E}">
        <p14:creationId xmlns:p14="http://schemas.microsoft.com/office/powerpoint/2010/main" val="3300467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247340" y="4235450"/>
            <a:ext cx="2725775" cy="666850"/>
          </a:xfrm>
          <a:prstGeom prst="rect">
            <a:avLst/>
          </a:prstGeom>
          <a:noFill/>
          <a:ln>
            <a:noFill/>
          </a:ln>
        </p:spPr>
      </p:pic>
      <p:sp>
        <p:nvSpPr>
          <p:cNvPr id="6" name="Título 1"/>
          <p:cNvSpPr txBox="1">
            <a:spLocks/>
          </p:cNvSpPr>
          <p:nvPr/>
        </p:nvSpPr>
        <p:spPr>
          <a:xfrm>
            <a:off x="0" y="226246"/>
            <a:ext cx="427482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a:solidFill>
                  <a:schemeClr val="bg1"/>
                </a:solidFill>
                <a:latin typeface="Montserrat Black"/>
                <a:ea typeface="Montserrat Black"/>
                <a:cs typeface="Montserrat Black"/>
              </a:rPr>
              <a:t>OMEGA 3</a:t>
            </a:r>
          </a:p>
        </p:txBody>
      </p:sp>
      <p:sp>
        <p:nvSpPr>
          <p:cNvPr id="7" name="2 Marcador de contenido"/>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s-CO" sz="2100"/>
              <a:t>Grasas  de pescados de aguas  profundas (EPA – DHA)</a:t>
            </a:r>
          </a:p>
          <a:p>
            <a:pPr lvl="1" algn="l"/>
            <a:r>
              <a:rPr lang="es-CO" sz="2100"/>
              <a:t>ATUN</a:t>
            </a:r>
          </a:p>
          <a:p>
            <a:pPr lvl="1" algn="l"/>
            <a:r>
              <a:rPr lang="es-CO" sz="2100"/>
              <a:t>BONITO</a:t>
            </a:r>
          </a:p>
          <a:p>
            <a:pPr lvl="1" algn="l"/>
            <a:r>
              <a:rPr lang="es-CO" sz="2100"/>
              <a:t>JUREL</a:t>
            </a:r>
          </a:p>
          <a:p>
            <a:pPr lvl="1" algn="l"/>
            <a:r>
              <a:rPr lang="es-CO" sz="2100"/>
              <a:t>SIERRA</a:t>
            </a:r>
          </a:p>
          <a:p>
            <a:pPr algn="l"/>
            <a:r>
              <a:rPr lang="es-CO" sz="2100"/>
              <a:t>Aceite  de  canola (ALFA LINOLEICO)</a:t>
            </a:r>
          </a:p>
          <a:p>
            <a:pPr algn="l"/>
            <a:r>
              <a:rPr lang="es-CO" sz="2100"/>
              <a:t>Tienen  efecto  vasodilatador e  inhibición  de  la agregación  plaquetaria;  efectos anti arrítmicos</a:t>
            </a:r>
            <a:endParaRPr lang="es-CO" sz="2100" dirty="0"/>
          </a:p>
        </p:txBody>
      </p:sp>
    </p:spTree>
    <p:extLst>
      <p:ext uri="{BB962C8B-B14F-4D97-AF65-F5344CB8AC3E}">
        <p14:creationId xmlns:p14="http://schemas.microsoft.com/office/powerpoint/2010/main" val="509289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lubdelamar.org/atu.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718" y="1383619"/>
            <a:ext cx="5025629" cy="2164556"/>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235910" y="4041140"/>
            <a:ext cx="2725775" cy="666850"/>
          </a:xfrm>
          <a:prstGeom prst="rect">
            <a:avLst/>
          </a:prstGeom>
          <a:noFill/>
          <a:ln>
            <a:noFill/>
          </a:ln>
        </p:spPr>
      </p:pic>
    </p:spTree>
    <p:extLst>
      <p:ext uri="{BB962C8B-B14F-4D97-AF65-F5344CB8AC3E}">
        <p14:creationId xmlns:p14="http://schemas.microsoft.com/office/powerpoint/2010/main" val="3935906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247340" y="4235450"/>
            <a:ext cx="2725775" cy="666850"/>
          </a:xfrm>
          <a:prstGeom prst="rect">
            <a:avLst/>
          </a:prstGeom>
          <a:noFill/>
          <a:ln>
            <a:noFill/>
          </a:ln>
        </p:spPr>
      </p:pic>
      <p:sp>
        <p:nvSpPr>
          <p:cNvPr id="6" name="Título 1"/>
          <p:cNvSpPr txBox="1">
            <a:spLocks/>
          </p:cNvSpPr>
          <p:nvPr/>
        </p:nvSpPr>
        <p:spPr>
          <a:xfrm>
            <a:off x="0" y="226246"/>
            <a:ext cx="427482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dirty="0" err="1">
                <a:solidFill>
                  <a:schemeClr val="bg1"/>
                </a:solidFill>
                <a:latin typeface="Montserrat Black"/>
                <a:ea typeface="Montserrat Black"/>
                <a:cs typeface="Montserrat Black"/>
              </a:rPr>
              <a:t>Acidos</a:t>
            </a:r>
            <a:r>
              <a:rPr lang="es-ES" sz="1600" dirty="0">
                <a:solidFill>
                  <a:schemeClr val="bg1"/>
                </a:solidFill>
                <a:latin typeface="Montserrat Black"/>
                <a:ea typeface="Montserrat Black"/>
                <a:cs typeface="Montserrat Black"/>
              </a:rPr>
              <a:t>  grasos TRANS</a:t>
            </a:r>
          </a:p>
        </p:txBody>
      </p:sp>
      <p:sp>
        <p:nvSpPr>
          <p:cNvPr id="5" name="2 Marcador de contenido"/>
          <p:cNvSpPr txBox="1">
            <a:spLocks/>
          </p:cNvSpPr>
          <p:nvPr/>
        </p:nvSpPr>
        <p:spPr>
          <a:xfrm>
            <a:off x="277410" y="1152475"/>
            <a:ext cx="8520600" cy="3416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buFont typeface="Arial" panose="020B0604020202020204" pitchFamily="34" charset="0"/>
              <a:buChar char="•"/>
            </a:pPr>
            <a:r>
              <a:rPr lang="es-CO" sz="2100" dirty="0"/>
              <a:t>Se  forman al  convertir  aceites  vegetales  en sólidos o por  calentamiento  de alimentos  ricos  en grasa  poliinsaturada</a:t>
            </a:r>
          </a:p>
          <a:p>
            <a:pPr algn="l">
              <a:buFont typeface="Arial" panose="020B0604020202020204" pitchFamily="34" charset="0"/>
              <a:buChar char="•"/>
            </a:pPr>
            <a:r>
              <a:rPr lang="es-CO" sz="2100" dirty="0"/>
              <a:t>Aumentan el  CT  y  el LDL</a:t>
            </a:r>
          </a:p>
          <a:p>
            <a:pPr algn="l">
              <a:buFont typeface="Arial" panose="020B0604020202020204" pitchFamily="34" charset="0"/>
              <a:buChar char="•"/>
            </a:pPr>
            <a:r>
              <a:rPr lang="es-CO" sz="2100" dirty="0"/>
              <a:t>En  margarinas  vegetales de  mesa  y  cocina</a:t>
            </a:r>
          </a:p>
          <a:p>
            <a:pPr algn="l">
              <a:buFont typeface="Arial" panose="020B0604020202020204" pitchFamily="34" charset="0"/>
              <a:buChar char="•"/>
            </a:pPr>
            <a:r>
              <a:rPr lang="es-CO" sz="2100" dirty="0"/>
              <a:t>Comidas  rápidas</a:t>
            </a:r>
          </a:p>
          <a:p>
            <a:pPr algn="l">
              <a:buFont typeface="Arial" panose="020B0604020202020204" pitchFamily="34" charset="0"/>
              <a:buChar char="•"/>
            </a:pPr>
            <a:r>
              <a:rPr lang="es-CO" sz="2100" dirty="0"/>
              <a:t>Relacionados  directamente  con  el  riesgo  cardiovascular</a:t>
            </a:r>
          </a:p>
        </p:txBody>
      </p:sp>
    </p:spTree>
    <p:extLst>
      <p:ext uri="{BB962C8B-B14F-4D97-AF65-F5344CB8AC3E}">
        <p14:creationId xmlns:p14="http://schemas.microsoft.com/office/powerpoint/2010/main" val="960343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ercanapro.com/tienda/images/detailed/11/7702161001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802" y="627534"/>
            <a:ext cx="357187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178760" y="4018280"/>
            <a:ext cx="2725775" cy="666850"/>
          </a:xfrm>
          <a:prstGeom prst="rect">
            <a:avLst/>
          </a:prstGeom>
          <a:noFill/>
          <a:ln>
            <a:noFill/>
          </a:ln>
        </p:spPr>
      </p:pic>
    </p:spTree>
    <p:extLst>
      <p:ext uri="{BB962C8B-B14F-4D97-AF65-F5344CB8AC3E}">
        <p14:creationId xmlns:p14="http://schemas.microsoft.com/office/powerpoint/2010/main" val="862128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247340" y="4235450"/>
            <a:ext cx="2725775" cy="666850"/>
          </a:xfrm>
          <a:prstGeom prst="rect">
            <a:avLst/>
          </a:prstGeom>
          <a:noFill/>
          <a:ln>
            <a:noFill/>
          </a:ln>
        </p:spPr>
      </p:pic>
      <p:sp>
        <p:nvSpPr>
          <p:cNvPr id="6" name="Título 1"/>
          <p:cNvSpPr txBox="1">
            <a:spLocks/>
          </p:cNvSpPr>
          <p:nvPr/>
        </p:nvSpPr>
        <p:spPr>
          <a:xfrm>
            <a:off x="0" y="249106"/>
            <a:ext cx="427482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a:solidFill>
                  <a:schemeClr val="bg1"/>
                </a:solidFill>
                <a:latin typeface="Montserrat Black"/>
                <a:ea typeface="Montserrat Black"/>
                <a:cs typeface="Montserrat Black"/>
              </a:rPr>
              <a:t>DIETA  EN  EL HIPERTENSO</a:t>
            </a:r>
            <a:endParaRPr lang="es-ES" sz="1600" dirty="0">
              <a:solidFill>
                <a:schemeClr val="bg1"/>
              </a:solidFill>
              <a:latin typeface="Montserrat Black"/>
              <a:ea typeface="Montserrat Black"/>
              <a:cs typeface="Montserrat Black"/>
            </a:endParaRPr>
          </a:p>
        </p:txBody>
      </p:sp>
      <p:pic>
        <p:nvPicPr>
          <p:cNvPr id="2" name="Imagen 1"/>
          <p:cNvPicPr>
            <a:picLocks noChangeAspect="1"/>
          </p:cNvPicPr>
          <p:nvPr/>
        </p:nvPicPr>
        <p:blipFill>
          <a:blip r:embed="rId5"/>
          <a:stretch>
            <a:fillRect/>
          </a:stretch>
        </p:blipFill>
        <p:spPr>
          <a:xfrm>
            <a:off x="310526" y="864722"/>
            <a:ext cx="8522947" cy="3414056"/>
          </a:xfrm>
          <a:prstGeom prst="rect">
            <a:avLst/>
          </a:prstGeom>
        </p:spPr>
      </p:pic>
    </p:spTree>
    <p:extLst>
      <p:ext uri="{BB962C8B-B14F-4D97-AF65-F5344CB8AC3E}">
        <p14:creationId xmlns:p14="http://schemas.microsoft.com/office/powerpoint/2010/main" val="372416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187754" y="374150"/>
            <a:ext cx="457200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400" dirty="0">
                <a:solidFill>
                  <a:schemeClr val="bg1"/>
                </a:solidFill>
                <a:latin typeface="Montserrat Black"/>
                <a:ea typeface="Montserrat Black"/>
                <a:cs typeface="Montserrat Black"/>
              </a:rPr>
              <a:t>¿QUE HACEMOS CUANDO NOS PLANTEAN QUE ESTAMOS EN RIESGO DE ENFERMAR?</a:t>
            </a:r>
            <a:endParaRPr lang="es-CO" sz="1400" dirty="0">
              <a:solidFill>
                <a:schemeClr val="bg1"/>
              </a:solidFill>
              <a:latin typeface="Montserrat Black"/>
              <a:ea typeface="Montserrat Black"/>
              <a:cs typeface="Montserrat Black"/>
            </a:endParaRPr>
          </a:p>
        </p:txBody>
      </p:sp>
      <p:sp>
        <p:nvSpPr>
          <p:cNvPr id="7" name="Marcador de contenido 2"/>
          <p:cNvSpPr txBox="1">
            <a:spLocks/>
          </p:cNvSpPr>
          <p:nvPr/>
        </p:nvSpPr>
        <p:spPr>
          <a:xfrm>
            <a:off x="182882" y="1301203"/>
            <a:ext cx="4101442" cy="40233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742950" indent="-742950" algn="just">
              <a:buClr>
                <a:srgbClr val="001C54"/>
              </a:buClr>
              <a:buSzPct val="161000"/>
              <a:buFont typeface="+mj-lt"/>
              <a:buAutoNum type="arabicPeriod"/>
            </a:pPr>
            <a:r>
              <a:rPr lang="es-CO" sz="1600" dirty="0">
                <a:solidFill>
                  <a:srgbClr val="001C54"/>
                </a:solidFill>
                <a:latin typeface="Montserrat Black"/>
                <a:ea typeface="Montserrat Black"/>
                <a:cs typeface="Montserrat Black"/>
              </a:rPr>
              <a:t>Rechazamos la amenaza del riesgo aun cuando la evidencia esté presente. </a:t>
            </a:r>
          </a:p>
          <a:p>
            <a:pPr marL="742950" indent="-742950" algn="just">
              <a:buClr>
                <a:srgbClr val="001C54"/>
              </a:buClr>
              <a:buSzPct val="161000"/>
              <a:buFont typeface="+mj-lt"/>
              <a:buAutoNum type="arabicPeriod"/>
            </a:pPr>
            <a:r>
              <a:rPr lang="es-CO" sz="1600" dirty="0">
                <a:solidFill>
                  <a:srgbClr val="001C54"/>
                </a:solidFill>
                <a:latin typeface="Montserrat Black"/>
                <a:ea typeface="Montserrat Black"/>
                <a:cs typeface="Montserrat Black"/>
              </a:rPr>
              <a:t>Negamos la situación de riesgo a pesar de que la enfermedad o el daño pueda ocurrir. </a:t>
            </a:r>
          </a:p>
          <a:p>
            <a:pPr marL="742950" indent="-742950" algn="just">
              <a:buClr>
                <a:srgbClr val="001C54"/>
              </a:buClr>
              <a:buSzPct val="161000"/>
              <a:buFont typeface="+mj-lt"/>
              <a:buAutoNum type="arabicPeriod"/>
            </a:pPr>
            <a:r>
              <a:rPr lang="es-CO" sz="1600" dirty="0">
                <a:solidFill>
                  <a:srgbClr val="001C54"/>
                </a:solidFill>
                <a:latin typeface="Montserrat Black"/>
                <a:ea typeface="Montserrat Black"/>
                <a:cs typeface="Montserrat Black"/>
              </a:rPr>
              <a:t>No aceptamos el riesgo por tener un supuesto o divino escudo de protección. </a:t>
            </a:r>
          </a:p>
        </p:txBody>
      </p:sp>
    </p:spTree>
    <p:extLst>
      <p:ext uri="{BB962C8B-B14F-4D97-AF65-F5344CB8AC3E}">
        <p14:creationId xmlns:p14="http://schemas.microsoft.com/office/powerpoint/2010/main" val="3098550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247340" y="4235450"/>
            <a:ext cx="2725775" cy="666850"/>
          </a:xfrm>
          <a:prstGeom prst="rect">
            <a:avLst/>
          </a:prstGeom>
          <a:noFill/>
          <a:ln>
            <a:noFill/>
          </a:ln>
        </p:spPr>
      </p:pic>
      <p:sp>
        <p:nvSpPr>
          <p:cNvPr id="6" name="Título 1"/>
          <p:cNvSpPr txBox="1">
            <a:spLocks/>
          </p:cNvSpPr>
          <p:nvPr/>
        </p:nvSpPr>
        <p:spPr>
          <a:xfrm>
            <a:off x="0" y="249106"/>
            <a:ext cx="427482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600">
                <a:solidFill>
                  <a:schemeClr val="bg1"/>
                </a:solidFill>
                <a:latin typeface="Montserrat Black"/>
                <a:ea typeface="Montserrat Black"/>
                <a:cs typeface="Montserrat Black"/>
              </a:rPr>
              <a:t>DIETA  EN  EL HIPERTENSO</a:t>
            </a:r>
            <a:endParaRPr lang="es-ES" sz="1600" dirty="0">
              <a:solidFill>
                <a:schemeClr val="bg1"/>
              </a:solidFill>
              <a:latin typeface="Montserrat Black"/>
              <a:ea typeface="Montserrat Black"/>
              <a:cs typeface="Montserrat Black"/>
            </a:endParaRPr>
          </a:p>
        </p:txBody>
      </p:sp>
      <p:sp>
        <p:nvSpPr>
          <p:cNvPr id="5" name="Rectangle 3"/>
          <p:cNvSpPr txBox="1">
            <a:spLocks noChangeArrowheads="1"/>
          </p:cNvSpPr>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nSpc>
                <a:spcPct val="90000"/>
              </a:lnSpc>
              <a:buFontTx/>
              <a:buNone/>
            </a:pPr>
            <a:endParaRPr lang="es-ES" altLang="es-CO" sz="2100" b="1" dirty="0"/>
          </a:p>
          <a:p>
            <a:pPr marL="571500" indent="-457200" algn="l">
              <a:lnSpc>
                <a:spcPct val="90000"/>
              </a:lnSpc>
              <a:buFont typeface="Arial" panose="020B0604020202020204" pitchFamily="34" charset="0"/>
              <a:buChar char="•"/>
            </a:pPr>
            <a:r>
              <a:rPr lang="es-ES" altLang="es-CO" dirty="0"/>
              <a:t>¼ de cucharadita de sal de mesa= 575 mg</a:t>
            </a:r>
          </a:p>
          <a:p>
            <a:pPr marL="571500" indent="-457200" algn="l">
              <a:lnSpc>
                <a:spcPct val="90000"/>
              </a:lnSpc>
              <a:buFont typeface="Arial" panose="020B0604020202020204" pitchFamily="34" charset="0"/>
              <a:buChar char="•"/>
            </a:pPr>
            <a:r>
              <a:rPr lang="es-ES" altLang="es-CO" dirty="0"/>
              <a:t>½ cucharadita de sal de mesa= 1.150 mg</a:t>
            </a:r>
          </a:p>
          <a:p>
            <a:pPr marL="571500" indent="-457200" algn="l">
              <a:lnSpc>
                <a:spcPct val="90000"/>
              </a:lnSpc>
              <a:buFont typeface="Arial" panose="020B0604020202020204" pitchFamily="34" charset="0"/>
              <a:buChar char="•"/>
            </a:pPr>
            <a:r>
              <a:rPr lang="es-ES" altLang="es-CO" dirty="0"/>
              <a:t>1 cucharadita de sal de mesa= 2.300 mg</a:t>
            </a:r>
          </a:p>
          <a:p>
            <a:pPr marL="571500" indent="-457200" algn="l">
              <a:lnSpc>
                <a:spcPct val="90000"/>
              </a:lnSpc>
              <a:buFont typeface="Arial" panose="020B0604020202020204" pitchFamily="34" charset="0"/>
              <a:buChar char="•"/>
            </a:pPr>
            <a:r>
              <a:rPr lang="es-ES" altLang="es-CO" dirty="0"/>
              <a:t>1 perro caliente= 460 mg</a:t>
            </a:r>
          </a:p>
          <a:p>
            <a:pPr marL="571500" indent="-457200" algn="l">
              <a:lnSpc>
                <a:spcPct val="90000"/>
              </a:lnSpc>
              <a:buFont typeface="Arial" panose="020B0604020202020204" pitchFamily="34" charset="0"/>
              <a:buChar char="•"/>
            </a:pPr>
            <a:r>
              <a:rPr lang="es-ES" altLang="es-CO" dirty="0"/>
              <a:t>1 hamburguesa común de comida rápida= 600 mg</a:t>
            </a:r>
          </a:p>
          <a:p>
            <a:pPr marL="571500" indent="-457200" algn="l">
              <a:lnSpc>
                <a:spcPct val="90000"/>
              </a:lnSpc>
              <a:buFont typeface="Arial" panose="020B0604020202020204" pitchFamily="34" charset="0"/>
              <a:buChar char="•"/>
            </a:pPr>
            <a:r>
              <a:rPr lang="es-ES" altLang="es-CO" dirty="0"/>
              <a:t>2 onzas de queso procesado= 600 mg</a:t>
            </a:r>
          </a:p>
          <a:p>
            <a:pPr marL="571500" indent="-457200" algn="l">
              <a:lnSpc>
                <a:spcPct val="90000"/>
              </a:lnSpc>
              <a:buFont typeface="Arial" panose="020B0604020202020204" pitchFamily="34" charset="0"/>
              <a:buChar char="•"/>
            </a:pPr>
            <a:r>
              <a:rPr lang="es-ES" altLang="es-CO" dirty="0"/>
              <a:t>1 cucharada de salsa de soya = 900 mg</a:t>
            </a:r>
          </a:p>
          <a:p>
            <a:pPr marL="571500" indent="-457200" algn="l">
              <a:lnSpc>
                <a:spcPct val="90000"/>
              </a:lnSpc>
              <a:buFont typeface="Arial" panose="020B0604020202020204" pitchFamily="34" charset="0"/>
              <a:buChar char="•"/>
            </a:pPr>
            <a:r>
              <a:rPr lang="es-ES" altLang="es-CO" dirty="0"/>
              <a:t>1 porción de pizza congelada de carne y vegetales= 982 mg</a:t>
            </a:r>
          </a:p>
          <a:p>
            <a:pPr marL="571500" indent="-457200" algn="l">
              <a:lnSpc>
                <a:spcPct val="90000"/>
              </a:lnSpc>
              <a:buFont typeface="Arial" panose="020B0604020202020204" pitchFamily="34" charset="0"/>
              <a:buChar char="•"/>
            </a:pPr>
            <a:r>
              <a:rPr lang="es-ES" altLang="es-CO" dirty="0"/>
              <a:t>8 onzas de papitas fritas de paquete= 1.192 mg</a:t>
            </a:r>
          </a:p>
        </p:txBody>
      </p:sp>
    </p:spTree>
    <p:extLst>
      <p:ext uri="{BB962C8B-B14F-4D97-AF65-F5344CB8AC3E}">
        <p14:creationId xmlns:p14="http://schemas.microsoft.com/office/powerpoint/2010/main" val="1515304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C0463FD4-09F3-1E2B-0E36-E844CCD128B5}"/>
              </a:ext>
            </a:extLst>
          </p:cNvPr>
          <p:cNvPicPr>
            <a:picLocks noGrp="1" noChangeAspect="1"/>
          </p:cNvPicPr>
          <p:nvPr>
            <p:ph idx="4294967295"/>
          </p:nvPr>
        </p:nvPicPr>
        <p:blipFill>
          <a:blip r:embed="rId2"/>
          <a:srcRect l="8686" t="17587" r="8723" b="8692"/>
          <a:stretch/>
        </p:blipFill>
        <p:spPr>
          <a:xfrm>
            <a:off x="219957" y="240957"/>
            <a:ext cx="8751048" cy="4395358"/>
          </a:xfrm>
        </p:spPr>
      </p:pic>
      <p:pic>
        <p:nvPicPr>
          <p:cNvPr id="3" name="Google Shape;61;p14"/>
          <p:cNvPicPr preferRelativeResize="0"/>
          <p:nvPr/>
        </p:nvPicPr>
        <p:blipFill rotWithShape="1">
          <a:blip r:embed="rId3">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2683268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F6C54D3-739E-4188-91F8-3D9A35E8E09B}"/>
              </a:ext>
            </a:extLst>
          </p:cNvPr>
          <p:cNvSpPr>
            <a:spLocks noGrp="1" noChangeArrowheads="1"/>
          </p:cNvSpPr>
          <p:nvPr>
            <p:ph type="title"/>
          </p:nvPr>
        </p:nvSpPr>
        <p:spPr/>
        <p:txBody>
          <a:bodyPr>
            <a:normAutofit fontScale="90000"/>
          </a:bodyPr>
          <a:lstStyle/>
          <a:p>
            <a:r>
              <a:rPr lang="es-ES" altLang="es-CO" sz="3000" b="1"/>
              <a:t>¿Qué es la dieta DASH?</a:t>
            </a:r>
            <a:br>
              <a:rPr lang="es-ES" altLang="es-CO" sz="3000" b="1"/>
            </a:br>
            <a:endParaRPr lang="es-ES" altLang="es-CO" sz="3000" b="1"/>
          </a:p>
        </p:txBody>
      </p:sp>
      <p:sp>
        <p:nvSpPr>
          <p:cNvPr id="7171" name="Rectangle 3">
            <a:extLst>
              <a:ext uri="{FF2B5EF4-FFF2-40B4-BE49-F238E27FC236}">
                <a16:creationId xmlns:a16="http://schemas.microsoft.com/office/drawing/2014/main" id="{4F460ADD-3363-4D26-AA26-661B04F510C5}"/>
              </a:ext>
            </a:extLst>
          </p:cNvPr>
          <p:cNvSpPr>
            <a:spLocks noGrp="1" noChangeArrowheads="1"/>
          </p:cNvSpPr>
          <p:nvPr>
            <p:ph idx="1"/>
          </p:nvPr>
        </p:nvSpPr>
        <p:spPr/>
        <p:txBody>
          <a:bodyPr>
            <a:normAutofit/>
          </a:bodyPr>
          <a:lstStyle/>
          <a:p>
            <a:pPr>
              <a:lnSpc>
                <a:spcPct val="80000"/>
              </a:lnSpc>
            </a:pPr>
            <a:r>
              <a:rPr lang="es-ES" altLang="es-CO" sz="2100"/>
              <a:t>"</a:t>
            </a:r>
            <a:r>
              <a:rPr lang="es-ES" altLang="es-CO" sz="2100" b="1"/>
              <a:t>D</a:t>
            </a:r>
            <a:r>
              <a:rPr lang="es-ES" altLang="es-CO" sz="2100"/>
              <a:t>ietary </a:t>
            </a:r>
            <a:r>
              <a:rPr lang="es-ES" altLang="es-CO" sz="2100" b="1"/>
              <a:t>A</a:t>
            </a:r>
            <a:r>
              <a:rPr lang="es-ES" altLang="es-CO" sz="2100"/>
              <a:t>pproaches to </a:t>
            </a:r>
            <a:r>
              <a:rPr lang="es-ES" altLang="es-CO" sz="2100" b="1"/>
              <a:t>S</a:t>
            </a:r>
            <a:r>
              <a:rPr lang="es-ES" altLang="es-CO" sz="2100"/>
              <a:t>top </a:t>
            </a:r>
            <a:r>
              <a:rPr lang="es-ES" altLang="es-CO" sz="2100" b="1"/>
              <a:t>H</a:t>
            </a:r>
            <a:r>
              <a:rPr lang="es-ES" altLang="es-CO" sz="2100"/>
              <a:t>ypertension", (enfoques de la dieta para frenar la hipertensión). </a:t>
            </a:r>
          </a:p>
          <a:p>
            <a:pPr lvl="1">
              <a:lnSpc>
                <a:spcPct val="80000"/>
              </a:lnSpc>
            </a:pPr>
            <a:r>
              <a:rPr lang="es-ES" altLang="es-CO" sz="1800"/>
              <a:t>Es baja en sal, grasas saturadas, colesterol y grasa total. </a:t>
            </a:r>
          </a:p>
          <a:p>
            <a:pPr lvl="1">
              <a:lnSpc>
                <a:spcPct val="80000"/>
              </a:lnSpc>
            </a:pPr>
            <a:r>
              <a:rPr lang="es-ES" altLang="es-CO" sz="1800"/>
              <a:t>La dieta se basa en el consumo de frutas, vegetales, y productos lácteos sin grasa o con un contenido bajo en grasa. </a:t>
            </a:r>
          </a:p>
          <a:p>
            <a:pPr lvl="1">
              <a:lnSpc>
                <a:spcPct val="80000"/>
              </a:lnSpc>
            </a:pPr>
            <a:r>
              <a:rPr lang="es-ES" altLang="es-CO" sz="1800"/>
              <a:t>Incluye granos enteros, pescado, aves y nueces. </a:t>
            </a:r>
          </a:p>
          <a:p>
            <a:pPr lvl="1">
              <a:lnSpc>
                <a:spcPct val="80000"/>
              </a:lnSpc>
            </a:pPr>
            <a:r>
              <a:rPr lang="es-ES" altLang="es-CO" sz="1800"/>
              <a:t>Limita el consumo en la dieta de carne roja, dulces, azúcares añadidas y bebidas que contienen azúcar. </a:t>
            </a:r>
          </a:p>
          <a:p>
            <a:pPr lvl="1">
              <a:lnSpc>
                <a:spcPct val="80000"/>
              </a:lnSpc>
            </a:pPr>
            <a:r>
              <a:rPr lang="es-ES" altLang="es-CO" sz="1800"/>
              <a:t>Esta es rica en potasio, magnesio y calcio al igual que en proteína y fibra. </a:t>
            </a:r>
          </a:p>
        </p:txBody>
      </p:sp>
      <p:pic>
        <p:nvPicPr>
          <p:cNvPr id="4" name="Google Shape;61;p14"/>
          <p:cNvPicPr preferRelativeResize="0"/>
          <p:nvPr/>
        </p:nvPicPr>
        <p:blipFill rotWithShape="1">
          <a:blip r:embed="rId2">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881565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A999F6D-5921-46E3-937D-E1E10556573E}"/>
              </a:ext>
            </a:extLst>
          </p:cNvPr>
          <p:cNvSpPr>
            <a:spLocks noGrp="1" noChangeArrowheads="1"/>
          </p:cNvSpPr>
          <p:nvPr>
            <p:ph type="title"/>
          </p:nvPr>
        </p:nvSpPr>
        <p:spPr/>
        <p:txBody>
          <a:bodyPr>
            <a:normAutofit fontScale="90000"/>
          </a:bodyPr>
          <a:lstStyle/>
          <a:p>
            <a:r>
              <a:rPr lang="es-ES" altLang="es-CO" sz="3000" b="1"/>
              <a:t>La dieta DASH</a:t>
            </a:r>
            <a:br>
              <a:rPr lang="es-ES" altLang="es-CO" sz="3000" b="1"/>
            </a:br>
            <a:endParaRPr lang="es-ES" altLang="es-CO" sz="3000" b="1"/>
          </a:p>
        </p:txBody>
      </p:sp>
      <p:sp>
        <p:nvSpPr>
          <p:cNvPr id="8195" name="Rectangle 3">
            <a:extLst>
              <a:ext uri="{FF2B5EF4-FFF2-40B4-BE49-F238E27FC236}">
                <a16:creationId xmlns:a16="http://schemas.microsoft.com/office/drawing/2014/main" id="{AD0DC30A-9A89-4CA8-9310-407CEFF7DC56}"/>
              </a:ext>
            </a:extLst>
          </p:cNvPr>
          <p:cNvSpPr>
            <a:spLocks noGrp="1" noChangeArrowheads="1"/>
          </p:cNvSpPr>
          <p:nvPr>
            <p:ph idx="1"/>
          </p:nvPr>
        </p:nvSpPr>
        <p:spPr/>
        <p:txBody>
          <a:bodyPr>
            <a:normAutofit/>
          </a:bodyPr>
          <a:lstStyle/>
          <a:p>
            <a:pPr>
              <a:lnSpc>
                <a:spcPct val="80000"/>
              </a:lnSpc>
            </a:pPr>
            <a:r>
              <a:rPr lang="es-ES" altLang="es-CO"/>
              <a:t>Granos enteros (6 a 8 porciones diarias) </a:t>
            </a:r>
          </a:p>
          <a:p>
            <a:pPr>
              <a:lnSpc>
                <a:spcPct val="80000"/>
              </a:lnSpc>
            </a:pPr>
            <a:r>
              <a:rPr lang="es-ES" altLang="es-CO"/>
              <a:t>Vegetales (4 a 5 porciones diarias) </a:t>
            </a:r>
          </a:p>
          <a:p>
            <a:pPr>
              <a:lnSpc>
                <a:spcPct val="80000"/>
              </a:lnSpc>
            </a:pPr>
            <a:r>
              <a:rPr lang="es-ES" altLang="es-CO"/>
              <a:t>Frutas (4 a 5 porciones diarias) </a:t>
            </a:r>
          </a:p>
          <a:p>
            <a:pPr>
              <a:lnSpc>
                <a:spcPct val="80000"/>
              </a:lnSpc>
            </a:pPr>
            <a:r>
              <a:rPr lang="es-ES" altLang="es-CO"/>
              <a:t>Leche y productos lácteos con un contenido bajo en grasa o sin grasa (2 a 3 porciones diarias) </a:t>
            </a:r>
          </a:p>
          <a:p>
            <a:pPr>
              <a:lnSpc>
                <a:spcPct val="80000"/>
              </a:lnSpc>
            </a:pPr>
            <a:r>
              <a:rPr lang="es-ES" altLang="es-CO"/>
              <a:t>Carnes magras, ave y pescado (6 ó menos porciones diarias) </a:t>
            </a:r>
          </a:p>
          <a:p>
            <a:pPr>
              <a:lnSpc>
                <a:spcPct val="80000"/>
              </a:lnSpc>
            </a:pPr>
            <a:r>
              <a:rPr lang="es-ES" altLang="es-CO"/>
              <a:t>Nueces, semillas y leguminosas (4 a 5 porciones diarias) </a:t>
            </a:r>
          </a:p>
          <a:p>
            <a:pPr>
              <a:lnSpc>
                <a:spcPct val="80000"/>
              </a:lnSpc>
            </a:pPr>
            <a:r>
              <a:rPr lang="es-ES" altLang="es-CO"/>
              <a:t>Grasas y aceites (2 a 3 porciones diarias) </a:t>
            </a:r>
          </a:p>
          <a:p>
            <a:pPr>
              <a:lnSpc>
                <a:spcPct val="80000"/>
              </a:lnSpc>
            </a:pPr>
            <a:r>
              <a:rPr lang="es-ES" altLang="es-CO"/>
              <a:t>Dulces, preferiblemente con un contenido bajo en grasa o sin grasa (5 ó menos por semana) </a:t>
            </a:r>
          </a:p>
          <a:p>
            <a:pPr>
              <a:lnSpc>
                <a:spcPct val="80000"/>
              </a:lnSpc>
            </a:pPr>
            <a:r>
              <a:rPr lang="es-ES" altLang="es-CO"/>
              <a:t>Sodio ( no más de 2.300 mg al día) </a:t>
            </a:r>
          </a:p>
        </p:txBody>
      </p:sp>
      <p:pic>
        <p:nvPicPr>
          <p:cNvPr id="4" name="Google Shape;61;p14"/>
          <p:cNvPicPr preferRelativeResize="0"/>
          <p:nvPr/>
        </p:nvPicPr>
        <p:blipFill rotWithShape="1">
          <a:blip r:embed="rId2">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2861199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DDE5992-E88E-49F3-B9F6-57862C9C5406}"/>
              </a:ext>
            </a:extLst>
          </p:cNvPr>
          <p:cNvSpPr>
            <a:spLocks noGrp="1" noChangeArrowheads="1"/>
          </p:cNvSpPr>
          <p:nvPr>
            <p:ph type="title"/>
          </p:nvPr>
        </p:nvSpPr>
        <p:spPr/>
        <p:txBody>
          <a:bodyPr>
            <a:normAutofit fontScale="90000"/>
          </a:bodyPr>
          <a:lstStyle/>
          <a:p>
            <a:r>
              <a:rPr lang="es-ES" altLang="es-CO" b="1" dirty="0"/>
              <a:t>BEBIDAS</a:t>
            </a:r>
          </a:p>
        </p:txBody>
      </p:sp>
      <p:sp>
        <p:nvSpPr>
          <p:cNvPr id="10243" name="Rectangle 3">
            <a:extLst>
              <a:ext uri="{FF2B5EF4-FFF2-40B4-BE49-F238E27FC236}">
                <a16:creationId xmlns:a16="http://schemas.microsoft.com/office/drawing/2014/main" id="{E1247201-4418-4D53-A91C-E41CE40F661B}"/>
              </a:ext>
            </a:extLst>
          </p:cNvPr>
          <p:cNvSpPr>
            <a:spLocks noGrp="1" noChangeArrowheads="1"/>
          </p:cNvSpPr>
          <p:nvPr>
            <p:ph idx="1"/>
          </p:nvPr>
        </p:nvSpPr>
        <p:spPr/>
        <p:txBody>
          <a:bodyPr/>
          <a:lstStyle/>
          <a:p>
            <a:endParaRPr lang="es-ES" altLang="es-CO" dirty="0"/>
          </a:p>
          <a:p>
            <a:r>
              <a:rPr lang="es-ES" altLang="es-CO" sz="3300" dirty="0"/>
              <a:t>Puede tomar: agua, caldos caseros, té, café.</a:t>
            </a:r>
          </a:p>
          <a:p>
            <a:r>
              <a:rPr lang="es-ES" altLang="es-CO" sz="3300" dirty="0"/>
              <a:t>Es preferible no tomar jugo; en su lugar consumir la pulpa de la fruta</a:t>
            </a:r>
          </a:p>
        </p:txBody>
      </p:sp>
      <p:pic>
        <p:nvPicPr>
          <p:cNvPr id="4" name="Google Shape;61;p14"/>
          <p:cNvPicPr preferRelativeResize="0"/>
          <p:nvPr/>
        </p:nvPicPr>
        <p:blipFill rotWithShape="1">
          <a:blip r:embed="rId2">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925335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883AA8A7-5F3E-4F54-9283-E96117462A1A}"/>
              </a:ext>
            </a:extLst>
          </p:cNvPr>
          <p:cNvSpPr>
            <a:spLocks noGrp="1" noChangeArrowheads="1"/>
          </p:cNvSpPr>
          <p:nvPr>
            <p:ph type="title"/>
          </p:nvPr>
        </p:nvSpPr>
        <p:spPr/>
        <p:txBody>
          <a:bodyPr/>
          <a:lstStyle/>
          <a:p>
            <a:r>
              <a:rPr lang="es-ES" altLang="es-CO" b="1" dirty="0"/>
              <a:t>DIETA EN  LA GOTA</a:t>
            </a:r>
          </a:p>
        </p:txBody>
      </p:sp>
      <p:sp>
        <p:nvSpPr>
          <p:cNvPr id="20485" name="Rectangle 5">
            <a:extLst>
              <a:ext uri="{FF2B5EF4-FFF2-40B4-BE49-F238E27FC236}">
                <a16:creationId xmlns:a16="http://schemas.microsoft.com/office/drawing/2014/main" id="{1FCB9455-319E-4294-BE26-37052F037916}"/>
              </a:ext>
            </a:extLst>
          </p:cNvPr>
          <p:cNvSpPr>
            <a:spLocks noGrp="1" noChangeArrowheads="1"/>
          </p:cNvSpPr>
          <p:nvPr>
            <p:ph sz="half" idx="1"/>
          </p:nvPr>
        </p:nvSpPr>
        <p:spPr/>
        <p:txBody>
          <a:bodyPr>
            <a:normAutofit/>
          </a:bodyPr>
          <a:lstStyle/>
          <a:p>
            <a:pPr>
              <a:lnSpc>
                <a:spcPct val="90000"/>
              </a:lnSpc>
              <a:buFontTx/>
              <a:buNone/>
            </a:pPr>
            <a:r>
              <a:rPr lang="es-ES" altLang="es-CO" sz="2100" b="1"/>
              <a:t>Alimentos prohibidos (elevado contenido en purinas)</a:t>
            </a:r>
            <a:endParaRPr lang="es-ES" altLang="es-CO" sz="2100"/>
          </a:p>
          <a:p>
            <a:pPr>
              <a:lnSpc>
                <a:spcPct val="90000"/>
              </a:lnSpc>
            </a:pPr>
            <a:r>
              <a:rPr lang="es-ES" altLang="es-CO" sz="1500"/>
              <a:t>Mariscos</a:t>
            </a:r>
          </a:p>
          <a:p>
            <a:pPr>
              <a:lnSpc>
                <a:spcPct val="90000"/>
              </a:lnSpc>
            </a:pPr>
            <a:r>
              <a:rPr lang="es-ES" altLang="es-CO" sz="1500"/>
              <a:t>Sardinas</a:t>
            </a:r>
          </a:p>
          <a:p>
            <a:pPr>
              <a:lnSpc>
                <a:spcPct val="90000"/>
              </a:lnSpc>
            </a:pPr>
            <a:r>
              <a:rPr lang="es-ES" altLang="es-CO" sz="1500"/>
              <a:t>Anchoas</a:t>
            </a:r>
          </a:p>
          <a:p>
            <a:pPr>
              <a:lnSpc>
                <a:spcPct val="90000"/>
              </a:lnSpc>
            </a:pPr>
            <a:r>
              <a:rPr lang="es-ES" altLang="es-CO" sz="1500"/>
              <a:t>Atún y pescado azul en general</a:t>
            </a:r>
          </a:p>
          <a:p>
            <a:pPr>
              <a:lnSpc>
                <a:spcPct val="90000"/>
              </a:lnSpc>
            </a:pPr>
            <a:r>
              <a:rPr lang="es-ES" altLang="es-CO" sz="1500"/>
              <a:t>Riñones</a:t>
            </a:r>
          </a:p>
          <a:p>
            <a:pPr>
              <a:lnSpc>
                <a:spcPct val="90000"/>
              </a:lnSpc>
            </a:pPr>
            <a:r>
              <a:rPr lang="es-ES" altLang="es-CO" sz="1500"/>
              <a:t>Hígado</a:t>
            </a:r>
          </a:p>
          <a:p>
            <a:pPr>
              <a:lnSpc>
                <a:spcPct val="90000"/>
              </a:lnSpc>
            </a:pPr>
            <a:r>
              <a:rPr lang="es-ES" altLang="es-CO" sz="1500"/>
              <a:t>Pavo</a:t>
            </a:r>
          </a:p>
          <a:p>
            <a:pPr>
              <a:lnSpc>
                <a:spcPct val="90000"/>
              </a:lnSpc>
            </a:pPr>
            <a:r>
              <a:rPr lang="es-ES" altLang="es-CO" sz="1500"/>
              <a:t>Consomés,  cubos de caldo</a:t>
            </a:r>
          </a:p>
          <a:p>
            <a:pPr>
              <a:lnSpc>
                <a:spcPct val="90000"/>
              </a:lnSpc>
            </a:pPr>
            <a:endParaRPr lang="es-ES" altLang="es-CO" sz="1500"/>
          </a:p>
        </p:txBody>
      </p:sp>
      <p:sp>
        <p:nvSpPr>
          <p:cNvPr id="20486" name="Rectangle 6">
            <a:extLst>
              <a:ext uri="{FF2B5EF4-FFF2-40B4-BE49-F238E27FC236}">
                <a16:creationId xmlns:a16="http://schemas.microsoft.com/office/drawing/2014/main" id="{2DA70D21-B46A-42F6-8C98-793EE4440F4A}"/>
              </a:ext>
            </a:extLst>
          </p:cNvPr>
          <p:cNvSpPr>
            <a:spLocks noGrp="1" noChangeArrowheads="1"/>
          </p:cNvSpPr>
          <p:nvPr>
            <p:ph sz="half" idx="2"/>
          </p:nvPr>
        </p:nvSpPr>
        <p:spPr/>
        <p:txBody>
          <a:bodyPr>
            <a:normAutofit/>
          </a:bodyPr>
          <a:lstStyle/>
          <a:p>
            <a:pPr>
              <a:lnSpc>
                <a:spcPct val="90000"/>
              </a:lnSpc>
              <a:buFontTx/>
              <a:buNone/>
            </a:pPr>
            <a:r>
              <a:rPr lang="es-ES" altLang="es-CO" sz="2100" b="1"/>
              <a:t>Alimentos a limitar</a:t>
            </a:r>
          </a:p>
          <a:p>
            <a:pPr>
              <a:lnSpc>
                <a:spcPct val="90000"/>
              </a:lnSpc>
            </a:pPr>
            <a:endParaRPr lang="es-ES" altLang="es-CO" sz="1500"/>
          </a:p>
          <a:p>
            <a:pPr>
              <a:lnSpc>
                <a:spcPct val="90000"/>
              </a:lnSpc>
            </a:pPr>
            <a:r>
              <a:rPr lang="es-ES" altLang="es-CO" sz="1500"/>
              <a:t>Carnes rojas en general</a:t>
            </a:r>
          </a:p>
          <a:p>
            <a:pPr>
              <a:lnSpc>
                <a:spcPct val="90000"/>
              </a:lnSpc>
            </a:pPr>
            <a:r>
              <a:rPr lang="es-ES" altLang="es-CO" sz="1500"/>
              <a:t>Carnes blancas</a:t>
            </a:r>
          </a:p>
          <a:p>
            <a:pPr>
              <a:lnSpc>
                <a:spcPct val="90000"/>
              </a:lnSpc>
            </a:pPr>
            <a:r>
              <a:rPr lang="es-ES" altLang="es-CO" sz="1500"/>
              <a:t>Pescado blanco y moluscos</a:t>
            </a:r>
          </a:p>
          <a:p>
            <a:pPr>
              <a:lnSpc>
                <a:spcPct val="90000"/>
              </a:lnSpc>
            </a:pPr>
            <a:r>
              <a:rPr lang="es-ES" altLang="es-CO" sz="1500"/>
              <a:t>Legumbres: lentejas, blanquillos, alverjas</a:t>
            </a:r>
          </a:p>
          <a:p>
            <a:pPr>
              <a:lnSpc>
                <a:spcPct val="90000"/>
              </a:lnSpc>
            </a:pPr>
            <a:r>
              <a:rPr lang="es-ES" altLang="es-CO" sz="1500"/>
              <a:t>Espárragos, Tomate</a:t>
            </a:r>
          </a:p>
          <a:p>
            <a:pPr>
              <a:lnSpc>
                <a:spcPct val="90000"/>
              </a:lnSpc>
            </a:pPr>
            <a:r>
              <a:rPr lang="es-ES" altLang="es-CO" sz="1500"/>
              <a:t>Champiñones, Espinacas</a:t>
            </a:r>
          </a:p>
          <a:p>
            <a:pPr>
              <a:lnSpc>
                <a:spcPct val="90000"/>
              </a:lnSpc>
            </a:pPr>
            <a:r>
              <a:rPr lang="es-ES" altLang="es-CO" sz="1500"/>
              <a:t>Coliflor, Habas</a:t>
            </a:r>
          </a:p>
          <a:p>
            <a:pPr>
              <a:lnSpc>
                <a:spcPct val="90000"/>
              </a:lnSpc>
            </a:pPr>
            <a:r>
              <a:rPr lang="es-ES" altLang="es-CO" sz="1500"/>
              <a:t>Licores, incluso  cerveza  sin  alcohol</a:t>
            </a:r>
          </a:p>
          <a:p>
            <a:pPr>
              <a:lnSpc>
                <a:spcPct val="90000"/>
              </a:lnSpc>
            </a:pPr>
            <a:endParaRPr lang="es-ES" altLang="es-CO" sz="1500"/>
          </a:p>
        </p:txBody>
      </p:sp>
      <p:pic>
        <p:nvPicPr>
          <p:cNvPr id="5" name="Google Shape;61;p14"/>
          <p:cNvPicPr preferRelativeResize="0"/>
          <p:nvPr/>
        </p:nvPicPr>
        <p:blipFill rotWithShape="1">
          <a:blip r:embed="rId2">
            <a:alphaModFix/>
          </a:blip>
          <a:srcRect t="5814" b="5823"/>
          <a:stretch/>
        </p:blipFill>
        <p:spPr>
          <a:xfrm>
            <a:off x="6268090" y="4068396"/>
            <a:ext cx="2725775" cy="666850"/>
          </a:xfrm>
          <a:prstGeom prst="rect">
            <a:avLst/>
          </a:prstGeom>
          <a:noFill/>
          <a:ln>
            <a:noFill/>
          </a:ln>
        </p:spPr>
      </p:pic>
    </p:spTree>
    <p:extLst>
      <p:ext uri="{BB962C8B-B14F-4D97-AF65-F5344CB8AC3E}">
        <p14:creationId xmlns:p14="http://schemas.microsoft.com/office/powerpoint/2010/main" val="2143694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C4303B6-D60B-44FE-B91E-7F6B8F61DA0B}"/>
              </a:ext>
            </a:extLst>
          </p:cNvPr>
          <p:cNvSpPr>
            <a:spLocks noGrp="1" noChangeArrowheads="1"/>
          </p:cNvSpPr>
          <p:nvPr>
            <p:ph type="title"/>
          </p:nvPr>
        </p:nvSpPr>
        <p:spPr/>
        <p:txBody>
          <a:bodyPr>
            <a:normAutofit fontScale="90000"/>
          </a:bodyPr>
          <a:lstStyle/>
          <a:p>
            <a:r>
              <a:rPr lang="es-ES" altLang="es-CO" b="1" dirty="0"/>
              <a:t>DIETA EN  LA GOTA</a:t>
            </a:r>
          </a:p>
        </p:txBody>
      </p:sp>
      <p:sp>
        <p:nvSpPr>
          <p:cNvPr id="22531" name="Rectangle 3">
            <a:extLst>
              <a:ext uri="{FF2B5EF4-FFF2-40B4-BE49-F238E27FC236}">
                <a16:creationId xmlns:a16="http://schemas.microsoft.com/office/drawing/2014/main" id="{A1FB029A-8EBB-4DA3-850A-771D75526E04}"/>
              </a:ext>
            </a:extLst>
          </p:cNvPr>
          <p:cNvSpPr>
            <a:spLocks noGrp="1" noChangeArrowheads="1"/>
          </p:cNvSpPr>
          <p:nvPr>
            <p:ph idx="1"/>
          </p:nvPr>
        </p:nvSpPr>
        <p:spPr/>
        <p:txBody>
          <a:bodyPr>
            <a:normAutofit/>
          </a:bodyPr>
          <a:lstStyle/>
          <a:p>
            <a:pPr>
              <a:lnSpc>
                <a:spcPct val="80000"/>
              </a:lnSpc>
              <a:buFontTx/>
              <a:buNone/>
            </a:pPr>
            <a:r>
              <a:rPr lang="es-ES" altLang="es-CO" b="1"/>
              <a:t>Alimentos libres de purinas sin limitación</a:t>
            </a:r>
          </a:p>
          <a:p>
            <a:pPr>
              <a:lnSpc>
                <a:spcPct val="80000"/>
              </a:lnSpc>
            </a:pPr>
            <a:endParaRPr lang="es-ES" altLang="es-CO" b="1"/>
          </a:p>
          <a:p>
            <a:pPr>
              <a:lnSpc>
                <a:spcPct val="80000"/>
              </a:lnSpc>
            </a:pPr>
            <a:r>
              <a:rPr lang="es-ES" altLang="es-CO" b="1"/>
              <a:t>Leche, Queso, </a:t>
            </a:r>
          </a:p>
          <a:p>
            <a:pPr>
              <a:lnSpc>
                <a:spcPct val="80000"/>
              </a:lnSpc>
            </a:pPr>
            <a:r>
              <a:rPr lang="es-ES" altLang="es-CO" b="1"/>
              <a:t>Frutas </a:t>
            </a:r>
          </a:p>
          <a:p>
            <a:pPr>
              <a:lnSpc>
                <a:spcPct val="80000"/>
              </a:lnSpc>
            </a:pPr>
            <a:r>
              <a:rPr lang="es-ES" altLang="es-CO" b="1"/>
              <a:t>Huevos </a:t>
            </a:r>
          </a:p>
          <a:p>
            <a:pPr>
              <a:lnSpc>
                <a:spcPct val="80000"/>
              </a:lnSpc>
            </a:pPr>
            <a:r>
              <a:rPr lang="es-ES" altLang="es-CO" b="1"/>
              <a:t>Cereales no integrales: Pan, Arroz, Pasta </a:t>
            </a:r>
          </a:p>
          <a:p>
            <a:pPr>
              <a:lnSpc>
                <a:spcPct val="80000"/>
              </a:lnSpc>
            </a:pPr>
            <a:r>
              <a:rPr lang="es-ES" altLang="es-CO" b="1"/>
              <a:t>Papas </a:t>
            </a:r>
          </a:p>
          <a:p>
            <a:pPr>
              <a:lnSpc>
                <a:spcPct val="80000"/>
              </a:lnSpc>
            </a:pPr>
            <a:r>
              <a:rPr lang="es-ES" altLang="es-CO" b="1"/>
              <a:t>Verduras </a:t>
            </a:r>
          </a:p>
          <a:p>
            <a:pPr>
              <a:lnSpc>
                <a:spcPct val="80000"/>
              </a:lnSpc>
            </a:pPr>
            <a:r>
              <a:rPr lang="es-ES" altLang="es-CO" b="1"/>
              <a:t>Azúcar y Dulces </a:t>
            </a:r>
          </a:p>
          <a:p>
            <a:pPr>
              <a:lnSpc>
                <a:spcPct val="80000"/>
              </a:lnSpc>
            </a:pPr>
            <a:r>
              <a:rPr lang="es-ES" altLang="es-CO" b="1"/>
              <a:t>Café, chocolate, Té, infusiones de hierbas, jugos naturales, agua mineral </a:t>
            </a:r>
          </a:p>
          <a:p>
            <a:pPr>
              <a:lnSpc>
                <a:spcPct val="80000"/>
              </a:lnSpc>
            </a:pPr>
            <a:r>
              <a:rPr lang="es-ES" altLang="es-CO" b="1"/>
              <a:t>Especias y Condimentos </a:t>
            </a:r>
          </a:p>
          <a:p>
            <a:pPr>
              <a:lnSpc>
                <a:spcPct val="80000"/>
              </a:lnSpc>
            </a:pPr>
            <a:endParaRPr lang="es-ES" altLang="es-CO" b="1"/>
          </a:p>
        </p:txBody>
      </p:sp>
      <p:pic>
        <p:nvPicPr>
          <p:cNvPr id="4" name="Google Shape;61;p14"/>
          <p:cNvPicPr preferRelativeResize="0"/>
          <p:nvPr/>
        </p:nvPicPr>
        <p:blipFill rotWithShape="1">
          <a:blip r:embed="rId2">
            <a:alphaModFix/>
          </a:blip>
          <a:srcRect t="5814" b="5823"/>
          <a:stretch/>
        </p:blipFill>
        <p:spPr>
          <a:xfrm>
            <a:off x="6302380" y="4036775"/>
            <a:ext cx="2725775" cy="666850"/>
          </a:xfrm>
          <a:prstGeom prst="rect">
            <a:avLst/>
          </a:prstGeom>
          <a:noFill/>
          <a:ln>
            <a:noFill/>
          </a:ln>
        </p:spPr>
      </p:pic>
    </p:spTree>
    <p:extLst>
      <p:ext uri="{BB962C8B-B14F-4D97-AF65-F5344CB8AC3E}">
        <p14:creationId xmlns:p14="http://schemas.microsoft.com/office/powerpoint/2010/main" val="4207651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s-ES" altLang="es-CO" sz="3000" b="1"/>
              <a:t>DE COMPRAS PARA UN CORAZÓN SANO</a:t>
            </a:r>
            <a:br>
              <a:rPr lang="es-ES" altLang="es-CO" sz="3000" b="1"/>
            </a:br>
            <a:endParaRPr lang="es-ES" altLang="es-CO" sz="3000" b="1"/>
          </a:p>
        </p:txBody>
      </p:sp>
      <p:sp>
        <p:nvSpPr>
          <p:cNvPr id="11267" name="Rectangle 3"/>
          <p:cNvSpPr>
            <a:spLocks noGrp="1" noChangeArrowheads="1"/>
          </p:cNvSpPr>
          <p:nvPr>
            <p:ph idx="1"/>
          </p:nvPr>
        </p:nvSpPr>
        <p:spPr/>
        <p:txBody>
          <a:bodyPr>
            <a:normAutofit/>
          </a:bodyPr>
          <a:lstStyle/>
          <a:p>
            <a:pPr>
              <a:lnSpc>
                <a:spcPct val="80000"/>
              </a:lnSpc>
            </a:pPr>
            <a:r>
              <a:rPr lang="es-ES" altLang="es-CO" sz="1500"/>
              <a:t>Compre más frutas, vegetales, cereales integrales, legumbres secas, y si lo desea, productos lácteos descremados. </a:t>
            </a:r>
          </a:p>
          <a:p>
            <a:pPr>
              <a:lnSpc>
                <a:spcPct val="80000"/>
              </a:lnSpc>
            </a:pPr>
            <a:r>
              <a:rPr lang="es-ES" altLang="es-CO" sz="1500"/>
              <a:t>Compre refrigerios bajos en grasas tales como rosetas de maíz (sin mantequilla ni aceite), fruta fresca y vegetales, galletas de arroz, en vez de nueces, papitas fritas, y galletas grasas. </a:t>
            </a:r>
          </a:p>
          <a:p>
            <a:pPr>
              <a:lnSpc>
                <a:spcPct val="80000"/>
              </a:lnSpc>
            </a:pPr>
            <a:r>
              <a:rPr lang="es-ES" altLang="es-CO" sz="1500"/>
              <a:t>Compre panes y cereales con alto contenido de fibra y bajo contenido de grasas, en vez de comprar panes y cereales hechos con harina refinada y por esto bajos en fibra, y productos altos en grasas como croissant, panecillos de mantequilla y cereales con nueces. </a:t>
            </a:r>
          </a:p>
          <a:p>
            <a:pPr>
              <a:lnSpc>
                <a:spcPct val="80000"/>
              </a:lnSpc>
            </a:pPr>
            <a:r>
              <a:rPr lang="es-ES" altLang="es-CO" sz="1500"/>
              <a:t>Compre leche descremada o leche con 1% de crema en vez de leche con 2% de crema o leche sin descremar. </a:t>
            </a:r>
          </a:p>
          <a:p>
            <a:pPr>
              <a:lnSpc>
                <a:spcPct val="80000"/>
              </a:lnSpc>
            </a:pPr>
            <a:r>
              <a:rPr lang="es-ES" altLang="es-CO" sz="1500"/>
              <a:t>Compre vegetales frescos o congelados en vez de vegetales preparados con queso o con crema, o con salsas a base de mantequilla. </a:t>
            </a:r>
          </a:p>
          <a:p>
            <a:pPr>
              <a:lnSpc>
                <a:spcPct val="80000"/>
              </a:lnSpc>
            </a:pPr>
            <a:r>
              <a:rPr lang="es-ES" altLang="es-CO" sz="1500"/>
              <a:t>Lea los rótulos o las etiquetas en los productos que desee comprar. Escoja productos que sean bajos en grasas teniendo en cuenta las guías alimenticias en cuanto a las recomendaciones. </a:t>
            </a:r>
          </a:p>
          <a:p>
            <a:pPr>
              <a:lnSpc>
                <a:spcPct val="80000"/>
              </a:lnSpc>
            </a:pPr>
            <a:endParaRPr lang="es-ES" altLang="es-CO" sz="1500"/>
          </a:p>
        </p:txBody>
      </p:sp>
      <p:pic>
        <p:nvPicPr>
          <p:cNvPr id="4" name="Google Shape;61;p14"/>
          <p:cNvPicPr preferRelativeResize="0"/>
          <p:nvPr/>
        </p:nvPicPr>
        <p:blipFill rotWithShape="1">
          <a:blip r:embed="rId2">
            <a:alphaModFix/>
          </a:blip>
          <a:srcRect t="5814" b="5823"/>
          <a:stretch/>
        </p:blipFill>
        <p:spPr>
          <a:xfrm>
            <a:off x="6106525" y="4036775"/>
            <a:ext cx="2725775" cy="666850"/>
          </a:xfrm>
          <a:prstGeom prst="rect">
            <a:avLst/>
          </a:prstGeom>
          <a:noFill/>
          <a:ln>
            <a:noFill/>
          </a:ln>
        </p:spPr>
      </p:pic>
    </p:spTree>
    <p:extLst>
      <p:ext uri="{BB962C8B-B14F-4D97-AF65-F5344CB8AC3E}">
        <p14:creationId xmlns:p14="http://schemas.microsoft.com/office/powerpoint/2010/main" val="2882205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descr="SDC11533"/>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tretch>
            <a:fillRect/>
          </a:stretch>
        </p:blipFill>
        <p:spPr>
          <a:xfrm>
            <a:off x="1646757" y="205979"/>
            <a:ext cx="5302683" cy="3977719"/>
          </a:xfrm>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418225" y="4476650"/>
            <a:ext cx="2725775" cy="666850"/>
          </a:xfrm>
          <a:prstGeom prst="rect">
            <a:avLst/>
          </a:prstGeom>
          <a:noFill/>
          <a:ln>
            <a:noFill/>
          </a:ln>
        </p:spPr>
      </p:pic>
    </p:spTree>
    <p:extLst>
      <p:ext uri="{BB962C8B-B14F-4D97-AF65-F5344CB8AC3E}">
        <p14:creationId xmlns:p14="http://schemas.microsoft.com/office/powerpoint/2010/main" val="1259347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descr="SDC1153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tretch>
            <a:fillRect/>
          </a:stretch>
        </p:blipFill>
        <p:spPr>
          <a:xfrm>
            <a:off x="1646757" y="205979"/>
            <a:ext cx="4971213" cy="3729072"/>
          </a:xfrm>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199510" y="4144010"/>
            <a:ext cx="2725775" cy="666850"/>
          </a:xfrm>
          <a:prstGeom prst="rect">
            <a:avLst/>
          </a:prstGeom>
          <a:noFill/>
          <a:ln>
            <a:noFill/>
          </a:ln>
        </p:spPr>
      </p:pic>
    </p:spTree>
    <p:extLst>
      <p:ext uri="{BB962C8B-B14F-4D97-AF65-F5344CB8AC3E}">
        <p14:creationId xmlns:p14="http://schemas.microsoft.com/office/powerpoint/2010/main" val="63594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198028" y="281682"/>
            <a:ext cx="4572000"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2000" dirty="0">
                <a:solidFill>
                  <a:schemeClr val="bg1"/>
                </a:solidFill>
                <a:latin typeface="Montserrat Black"/>
                <a:ea typeface="Montserrat Black"/>
                <a:cs typeface="Montserrat Black"/>
              </a:rPr>
              <a:t>RIESGO POR CURSO DE VIDA</a:t>
            </a:r>
            <a:endParaRPr lang="es-CO" sz="2000" dirty="0">
              <a:solidFill>
                <a:schemeClr val="bg1"/>
              </a:solidFill>
              <a:latin typeface="Montserrat Black"/>
              <a:ea typeface="Montserrat Black"/>
              <a:cs typeface="Montserrat Black"/>
            </a:endParaRPr>
          </a:p>
        </p:txBody>
      </p:sp>
      <p:sp>
        <p:nvSpPr>
          <p:cNvPr id="7" name="Marcador de contenido 2"/>
          <p:cNvSpPr txBox="1">
            <a:spLocks/>
          </p:cNvSpPr>
          <p:nvPr/>
        </p:nvSpPr>
        <p:spPr>
          <a:xfrm>
            <a:off x="182882" y="1301203"/>
            <a:ext cx="4101442" cy="22639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just">
              <a:buClr>
                <a:srgbClr val="001C54"/>
              </a:buClr>
              <a:buSzPct val="161000"/>
            </a:pPr>
            <a:r>
              <a:rPr lang="es-ES" sz="1600" dirty="0">
                <a:solidFill>
                  <a:srgbClr val="001C54"/>
                </a:solidFill>
                <a:latin typeface="Montserrat Black"/>
                <a:ea typeface="Montserrat Black"/>
                <a:cs typeface="Montserrat Black"/>
              </a:rPr>
              <a:t>Por cada paciente diabético existen en promedio </a:t>
            </a:r>
            <a:r>
              <a:rPr lang="es-ES" sz="1600" dirty="0">
                <a:solidFill>
                  <a:srgbClr val="00B0F0"/>
                </a:solidFill>
                <a:latin typeface="Montserrat Black"/>
                <a:ea typeface="Montserrat Black"/>
                <a:cs typeface="Montserrat Black"/>
              </a:rPr>
              <a:t>5.3</a:t>
            </a:r>
            <a:r>
              <a:rPr lang="es-ES" sz="1600" dirty="0">
                <a:solidFill>
                  <a:srgbClr val="001C54"/>
                </a:solidFill>
                <a:latin typeface="Montserrat Black"/>
                <a:ea typeface="Montserrat Black"/>
                <a:cs typeface="Montserrat Black"/>
              </a:rPr>
              <a:t> familiares directos propensos a desarrollar diabetes mellitus, debido a que llevan estilos de vida similares a los que tenía el paciente antes de desarrollar la enfermedad.</a:t>
            </a:r>
          </a:p>
          <a:p>
            <a:pPr marL="742950" indent="-742950" algn="just">
              <a:buClr>
                <a:srgbClr val="001C54"/>
              </a:buClr>
              <a:buSzPct val="161000"/>
              <a:buFont typeface="+mj-lt"/>
              <a:buAutoNum type="arabicPeriod"/>
            </a:pPr>
            <a:endParaRPr lang="es-CO" sz="1600" dirty="0">
              <a:solidFill>
                <a:srgbClr val="001C54"/>
              </a:solidFill>
              <a:latin typeface="Montserrat Black"/>
              <a:ea typeface="Montserrat Black"/>
              <a:cs typeface="Montserrat Black"/>
            </a:endParaRPr>
          </a:p>
        </p:txBody>
      </p:sp>
    </p:spTree>
    <p:extLst>
      <p:ext uri="{BB962C8B-B14F-4D97-AF65-F5344CB8AC3E}">
        <p14:creationId xmlns:p14="http://schemas.microsoft.com/office/powerpoint/2010/main" val="982766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s-ES" altLang="es-CO" sz="2400" b="1" dirty="0"/>
              <a:t>LO QUE SE PUEDE COMER FUERA DE CASA PARA MANTENER SANO</a:t>
            </a:r>
          </a:p>
        </p:txBody>
      </p:sp>
      <p:sp>
        <p:nvSpPr>
          <p:cNvPr id="12291" name="Rectangle 3"/>
          <p:cNvSpPr>
            <a:spLocks noGrp="1" noChangeArrowheads="1"/>
          </p:cNvSpPr>
          <p:nvPr>
            <p:ph idx="1"/>
          </p:nvPr>
        </p:nvSpPr>
        <p:spPr/>
        <p:txBody>
          <a:bodyPr>
            <a:normAutofit/>
          </a:bodyPr>
          <a:lstStyle/>
          <a:p>
            <a:pPr>
              <a:lnSpc>
                <a:spcPct val="80000"/>
              </a:lnSpc>
            </a:pPr>
            <a:endParaRPr lang="es-ES" altLang="es-CO" b="1"/>
          </a:p>
          <a:p>
            <a:pPr>
              <a:lnSpc>
                <a:spcPct val="80000"/>
              </a:lnSpc>
            </a:pPr>
            <a:r>
              <a:rPr lang="es-ES" altLang="es-CO"/>
              <a:t>Escoja comidas tales como una pizza sin queso, comidas cocinadas rápidamente en poco de aceite, vegetales al vapor, pasta con salsa de tomate, papas horneadas sin salsa. </a:t>
            </a:r>
          </a:p>
          <a:p>
            <a:pPr>
              <a:lnSpc>
                <a:spcPct val="80000"/>
              </a:lnSpc>
            </a:pPr>
            <a:r>
              <a:rPr lang="es-ES" altLang="es-CO"/>
              <a:t>En un buffet de ensaladas escoja bastantes vegetales frescos y frutas; trate de evitar las ensaladas de papas y otras ensaladas a base de salsa mayonesa, aderezo de ensaladas, queso, crema de queso</a:t>
            </a:r>
          </a:p>
          <a:p>
            <a:pPr>
              <a:lnSpc>
                <a:spcPct val="80000"/>
              </a:lnSpc>
            </a:pPr>
            <a:r>
              <a:rPr lang="es-ES" altLang="es-CO"/>
              <a:t>Pida que las salsas y aderezos le sean servidos aparte, para que así usted pueda controlar la cantidad. </a:t>
            </a:r>
          </a:p>
          <a:p>
            <a:pPr>
              <a:lnSpc>
                <a:spcPct val="80000"/>
              </a:lnSpc>
            </a:pPr>
            <a:r>
              <a:rPr lang="es-ES" altLang="es-CO"/>
              <a:t>Hable con el cocinero y pida que le preparen su comida sin o con muy poco aceite o grasa. </a:t>
            </a:r>
          </a:p>
        </p:txBody>
      </p:sp>
      <p:pic>
        <p:nvPicPr>
          <p:cNvPr id="4" name="Google Shape;61;p14"/>
          <p:cNvPicPr preferRelativeResize="0"/>
          <p:nvPr/>
        </p:nvPicPr>
        <p:blipFill rotWithShape="1">
          <a:blip r:embed="rId2">
            <a:alphaModFix/>
          </a:blip>
          <a:srcRect t="5814" b="5823"/>
          <a:stretch/>
        </p:blipFill>
        <p:spPr>
          <a:xfrm>
            <a:off x="6222370" y="4036775"/>
            <a:ext cx="2725775" cy="666850"/>
          </a:xfrm>
          <a:prstGeom prst="rect">
            <a:avLst/>
          </a:prstGeom>
          <a:noFill/>
          <a:ln>
            <a:noFill/>
          </a:ln>
        </p:spPr>
      </p:pic>
    </p:spTree>
    <p:extLst>
      <p:ext uri="{BB962C8B-B14F-4D97-AF65-F5344CB8AC3E}">
        <p14:creationId xmlns:p14="http://schemas.microsoft.com/office/powerpoint/2010/main" val="2099028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s-ES" altLang="es-CO" b="1"/>
              <a:t>Llevando un diario de comida</a:t>
            </a:r>
          </a:p>
        </p:txBody>
      </p:sp>
      <p:sp>
        <p:nvSpPr>
          <p:cNvPr id="26627" name="Rectangle 3"/>
          <p:cNvSpPr>
            <a:spLocks noGrp="1" noChangeArrowheads="1"/>
          </p:cNvSpPr>
          <p:nvPr>
            <p:ph idx="1"/>
          </p:nvPr>
        </p:nvSpPr>
        <p:spPr/>
        <p:txBody>
          <a:bodyPr/>
          <a:lstStyle/>
          <a:p>
            <a:endParaRPr lang="es-ES" altLang="es-CO" b="1" dirty="0"/>
          </a:p>
          <a:p>
            <a:r>
              <a:rPr lang="es-ES" altLang="es-CO" sz="2700" dirty="0"/>
              <a:t>La información que usted registra en su diario de comida le ayudará a usted y a su médico de familia a diseñar un programa de comida que cumple con los requisitos de sus necesidades especiales. </a:t>
            </a:r>
          </a:p>
        </p:txBody>
      </p:sp>
      <p:pic>
        <p:nvPicPr>
          <p:cNvPr id="4" name="Google Shape;61;p14"/>
          <p:cNvPicPr preferRelativeResize="0"/>
          <p:nvPr/>
        </p:nvPicPr>
        <p:blipFill rotWithShape="1">
          <a:blip r:embed="rId2">
            <a:alphaModFix/>
          </a:blip>
          <a:srcRect t="5814" b="5823"/>
          <a:stretch/>
        </p:blipFill>
        <p:spPr>
          <a:xfrm>
            <a:off x="6245230" y="3902025"/>
            <a:ext cx="2725775" cy="666850"/>
          </a:xfrm>
          <a:prstGeom prst="rect">
            <a:avLst/>
          </a:prstGeom>
          <a:noFill/>
          <a:ln>
            <a:noFill/>
          </a:ln>
        </p:spPr>
      </p:pic>
    </p:spTree>
    <p:extLst>
      <p:ext uri="{BB962C8B-B14F-4D97-AF65-F5344CB8AC3E}">
        <p14:creationId xmlns:p14="http://schemas.microsoft.com/office/powerpoint/2010/main" val="1057115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s-ES" altLang="es-CO" b="1"/>
              <a:t>Pistas útiles:</a:t>
            </a:r>
          </a:p>
        </p:txBody>
      </p:sp>
      <p:sp>
        <p:nvSpPr>
          <p:cNvPr id="25603" name="Rectangle 3"/>
          <p:cNvSpPr>
            <a:spLocks noGrp="1" noChangeArrowheads="1"/>
          </p:cNvSpPr>
          <p:nvPr>
            <p:ph idx="1"/>
          </p:nvPr>
        </p:nvSpPr>
        <p:spPr/>
        <p:txBody>
          <a:bodyPr>
            <a:normAutofit/>
          </a:bodyPr>
          <a:lstStyle/>
          <a:p>
            <a:pPr indent="-457200">
              <a:lnSpc>
                <a:spcPct val="80000"/>
              </a:lnSpc>
            </a:pPr>
            <a:endParaRPr lang="es-ES" altLang="es-CO" b="1"/>
          </a:p>
          <a:p>
            <a:pPr indent="-457200">
              <a:lnSpc>
                <a:spcPct val="80000"/>
              </a:lnSpc>
            </a:pPr>
            <a:r>
              <a:rPr lang="es-ES" altLang="es-CO"/>
              <a:t>No cambie sus hábitos de comida a menos que su médico de familia le haya dado instrucciones específicas para hacerlo. </a:t>
            </a:r>
          </a:p>
          <a:p>
            <a:pPr indent="-457200">
              <a:lnSpc>
                <a:spcPct val="80000"/>
              </a:lnSpc>
            </a:pPr>
            <a:r>
              <a:rPr lang="es-ES" altLang="es-CO"/>
              <a:t>Diga la verdad. No tiene nada que ganar tratando de verse bien en estas formas. Su médico de familia solamente lo puede ayudar si usted registra lo que realmente se come. </a:t>
            </a:r>
          </a:p>
          <a:p>
            <a:pPr indent="-457200">
              <a:lnSpc>
                <a:spcPct val="80000"/>
              </a:lnSpc>
            </a:pPr>
            <a:r>
              <a:rPr lang="es-ES" altLang="es-CO"/>
              <a:t>Registre lo que come en todos los días que su médico le recomienda. </a:t>
            </a:r>
          </a:p>
          <a:p>
            <a:pPr indent="-457200">
              <a:lnSpc>
                <a:spcPct val="80000"/>
              </a:lnSpc>
            </a:pPr>
            <a:r>
              <a:rPr lang="es-ES" altLang="es-CO" b="1"/>
              <a:t>Asegúrese de traer las formas completadas cuando regresa a ver a su médico en la siguiente cita.</a:t>
            </a:r>
            <a:r>
              <a:rPr lang="es-ES" altLang="es-CO"/>
              <a:t> </a:t>
            </a:r>
          </a:p>
        </p:txBody>
      </p:sp>
      <p:pic>
        <p:nvPicPr>
          <p:cNvPr id="4" name="Google Shape;61;p14"/>
          <p:cNvPicPr preferRelativeResize="0"/>
          <p:nvPr/>
        </p:nvPicPr>
        <p:blipFill rotWithShape="1">
          <a:blip r:embed="rId2">
            <a:alphaModFix/>
          </a:blip>
          <a:srcRect t="5814" b="5823"/>
          <a:stretch/>
        </p:blipFill>
        <p:spPr>
          <a:xfrm>
            <a:off x="6210940" y="3902025"/>
            <a:ext cx="2725775" cy="666850"/>
          </a:xfrm>
          <a:prstGeom prst="rect">
            <a:avLst/>
          </a:prstGeom>
          <a:noFill/>
          <a:ln>
            <a:noFill/>
          </a:ln>
        </p:spPr>
      </p:pic>
    </p:spTree>
    <p:extLst>
      <p:ext uri="{BB962C8B-B14F-4D97-AF65-F5344CB8AC3E}">
        <p14:creationId xmlns:p14="http://schemas.microsoft.com/office/powerpoint/2010/main" val="3334939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4294967295"/>
          </p:nvPr>
        </p:nvSpPr>
        <p:spPr>
          <a:xfrm>
            <a:off x="0" y="1724025"/>
            <a:ext cx="7886700" cy="2843213"/>
          </a:xfrm>
        </p:spPr>
        <p:txBody>
          <a:bodyPr>
            <a:noAutofit/>
          </a:bodyPr>
          <a:lstStyle/>
          <a:p>
            <a:r>
              <a:rPr lang="es-CO" sz="7200" b="1" dirty="0">
                <a:solidFill>
                  <a:schemeClr val="tx1"/>
                </a:solidFill>
              </a:rPr>
              <a:t>HAGAMOS EJERCICIO</a:t>
            </a:r>
          </a:p>
        </p:txBody>
      </p:sp>
    </p:spTree>
    <p:extLst>
      <p:ext uri="{BB962C8B-B14F-4D97-AF65-F5344CB8AC3E}">
        <p14:creationId xmlns:p14="http://schemas.microsoft.com/office/powerpoint/2010/main" val="1936171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CLASIFICACION DE LA ACTIVIDAD FISICA SEGÚN PASOS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23277811"/>
              </p:ext>
            </p:extLst>
          </p:nvPr>
        </p:nvGraphicFramePr>
        <p:xfrm>
          <a:off x="703845" y="1416716"/>
          <a:ext cx="7331446" cy="2663795"/>
        </p:xfrm>
        <a:graphic>
          <a:graphicData uri="http://schemas.openxmlformats.org/drawingml/2006/table">
            <a:tbl>
              <a:tblPr firstRow="1" bandRow="1">
                <a:tableStyleId>{5C22544A-7EE6-4342-B048-85BDC9FD1C3A}</a:tableStyleId>
              </a:tblPr>
              <a:tblGrid>
                <a:gridCol w="3665723">
                  <a:extLst>
                    <a:ext uri="{9D8B030D-6E8A-4147-A177-3AD203B41FA5}">
                      <a16:colId xmlns:a16="http://schemas.microsoft.com/office/drawing/2014/main" val="20000"/>
                    </a:ext>
                  </a:extLst>
                </a:gridCol>
                <a:gridCol w="3665723">
                  <a:extLst>
                    <a:ext uri="{9D8B030D-6E8A-4147-A177-3AD203B41FA5}">
                      <a16:colId xmlns:a16="http://schemas.microsoft.com/office/drawing/2014/main" val="20001"/>
                    </a:ext>
                  </a:extLst>
                </a:gridCol>
              </a:tblGrid>
              <a:tr h="1297745">
                <a:tc>
                  <a:txBody>
                    <a:bodyPr/>
                    <a:lstStyle/>
                    <a:p>
                      <a:pPr algn="ctr"/>
                      <a:endParaRPr lang="es-CO" sz="1100" dirty="0"/>
                    </a:p>
                    <a:p>
                      <a:pPr algn="ctr"/>
                      <a:endParaRPr lang="es-CO" sz="1100" dirty="0"/>
                    </a:p>
                    <a:p>
                      <a:pPr algn="ctr"/>
                      <a:r>
                        <a:rPr lang="es-CO" sz="1100" dirty="0"/>
                        <a:t>PASOS POR DIA</a:t>
                      </a:r>
                    </a:p>
                    <a:p>
                      <a:pPr algn="ctr"/>
                      <a:endParaRPr lang="es-CO" sz="1100" dirty="0"/>
                    </a:p>
                    <a:p>
                      <a:pPr algn="ctr"/>
                      <a:endParaRPr lang="es-CO" sz="1100" dirty="0"/>
                    </a:p>
                    <a:p>
                      <a:pPr algn="ctr"/>
                      <a:endParaRPr lang="es-CO" sz="1100" dirty="0"/>
                    </a:p>
                  </a:txBody>
                  <a:tcPr marL="72390" marR="72390" marT="34290" marB="34290"/>
                </a:tc>
                <a:tc>
                  <a:txBody>
                    <a:bodyPr/>
                    <a:lstStyle/>
                    <a:p>
                      <a:pPr algn="ctr"/>
                      <a:endParaRPr lang="es-CO" sz="1100" dirty="0"/>
                    </a:p>
                    <a:p>
                      <a:pPr algn="ctr"/>
                      <a:endParaRPr lang="es-CO" sz="1100" dirty="0"/>
                    </a:p>
                    <a:p>
                      <a:pPr algn="ctr"/>
                      <a:r>
                        <a:rPr lang="es-CO" sz="1100" dirty="0"/>
                        <a:t>NIVEL DE ACTIVIDAD FISICA</a:t>
                      </a:r>
                    </a:p>
                  </a:txBody>
                  <a:tcPr marL="72390" marR="72390" marT="34290" marB="34290"/>
                </a:tc>
                <a:extLst>
                  <a:ext uri="{0D108BD9-81ED-4DB2-BD59-A6C34878D82A}">
                    <a16:rowId xmlns:a16="http://schemas.microsoft.com/office/drawing/2014/main" val="10000"/>
                  </a:ext>
                </a:extLst>
              </a:tr>
              <a:tr h="273210">
                <a:tc>
                  <a:txBody>
                    <a:bodyPr/>
                    <a:lstStyle/>
                    <a:p>
                      <a:r>
                        <a:rPr lang="es-CO" sz="1100" dirty="0"/>
                        <a:t>MENOS DE 5000</a:t>
                      </a:r>
                    </a:p>
                  </a:txBody>
                  <a:tcPr marL="72390" marR="72390" marT="34290" marB="34290"/>
                </a:tc>
                <a:tc>
                  <a:txBody>
                    <a:bodyPr/>
                    <a:lstStyle/>
                    <a:p>
                      <a:r>
                        <a:rPr lang="es-CO" sz="1100" dirty="0"/>
                        <a:t>SEDENTARIO</a:t>
                      </a:r>
                    </a:p>
                  </a:txBody>
                  <a:tcPr marL="72390" marR="72390" marT="34290" marB="34290"/>
                </a:tc>
                <a:extLst>
                  <a:ext uri="{0D108BD9-81ED-4DB2-BD59-A6C34878D82A}">
                    <a16:rowId xmlns:a16="http://schemas.microsoft.com/office/drawing/2014/main" val="10001"/>
                  </a:ext>
                </a:extLst>
              </a:tr>
              <a:tr h="273210">
                <a:tc>
                  <a:txBody>
                    <a:bodyPr/>
                    <a:lstStyle/>
                    <a:p>
                      <a:r>
                        <a:rPr lang="es-CO" sz="1100" dirty="0"/>
                        <a:t>5000 A 7499</a:t>
                      </a:r>
                    </a:p>
                  </a:txBody>
                  <a:tcPr marL="72390" marR="72390" marT="34290" marB="34290"/>
                </a:tc>
                <a:tc>
                  <a:txBody>
                    <a:bodyPr/>
                    <a:lstStyle/>
                    <a:p>
                      <a:r>
                        <a:rPr lang="es-CO" sz="1100" dirty="0"/>
                        <a:t>LEVEMENTE ACTIVO</a:t>
                      </a:r>
                    </a:p>
                  </a:txBody>
                  <a:tcPr marL="72390" marR="72390" marT="34290" marB="34290"/>
                </a:tc>
                <a:extLst>
                  <a:ext uri="{0D108BD9-81ED-4DB2-BD59-A6C34878D82A}">
                    <a16:rowId xmlns:a16="http://schemas.microsoft.com/office/drawing/2014/main" val="10002"/>
                  </a:ext>
                </a:extLst>
              </a:tr>
              <a:tr h="273210">
                <a:tc>
                  <a:txBody>
                    <a:bodyPr/>
                    <a:lstStyle/>
                    <a:p>
                      <a:r>
                        <a:rPr lang="es-CO" sz="1100" dirty="0"/>
                        <a:t>7500 A 9999</a:t>
                      </a:r>
                    </a:p>
                  </a:txBody>
                  <a:tcPr marL="72390" marR="72390" marT="34290" marB="34290"/>
                </a:tc>
                <a:tc>
                  <a:txBody>
                    <a:bodyPr/>
                    <a:lstStyle/>
                    <a:p>
                      <a:r>
                        <a:rPr lang="es-CO" sz="1100" dirty="0"/>
                        <a:t>ALGO ACTIVO</a:t>
                      </a:r>
                    </a:p>
                  </a:txBody>
                  <a:tcPr marL="72390" marR="72390" marT="34290" marB="34290"/>
                </a:tc>
                <a:extLst>
                  <a:ext uri="{0D108BD9-81ED-4DB2-BD59-A6C34878D82A}">
                    <a16:rowId xmlns:a16="http://schemas.microsoft.com/office/drawing/2014/main" val="10003"/>
                  </a:ext>
                </a:extLst>
              </a:tr>
              <a:tr h="273210">
                <a:tc>
                  <a:txBody>
                    <a:bodyPr/>
                    <a:lstStyle/>
                    <a:p>
                      <a:r>
                        <a:rPr lang="es-CO" sz="1100" dirty="0"/>
                        <a:t>10000 A 12000</a:t>
                      </a:r>
                    </a:p>
                  </a:txBody>
                  <a:tcPr marL="72390" marR="72390" marT="34290" marB="34290"/>
                </a:tc>
                <a:tc>
                  <a:txBody>
                    <a:bodyPr/>
                    <a:lstStyle/>
                    <a:p>
                      <a:r>
                        <a:rPr lang="es-CO" sz="1100" dirty="0"/>
                        <a:t>ACTIVO</a:t>
                      </a:r>
                    </a:p>
                  </a:txBody>
                  <a:tcPr marL="72390" marR="72390" marT="34290" marB="34290"/>
                </a:tc>
                <a:extLst>
                  <a:ext uri="{0D108BD9-81ED-4DB2-BD59-A6C34878D82A}">
                    <a16:rowId xmlns:a16="http://schemas.microsoft.com/office/drawing/2014/main" val="10004"/>
                  </a:ext>
                </a:extLst>
              </a:tr>
              <a:tr h="273210">
                <a:tc>
                  <a:txBody>
                    <a:bodyPr/>
                    <a:lstStyle/>
                    <a:p>
                      <a:r>
                        <a:rPr lang="es-CO" sz="1100" dirty="0"/>
                        <a:t>MAS DE 12000</a:t>
                      </a:r>
                    </a:p>
                  </a:txBody>
                  <a:tcPr marL="72390" marR="72390" marT="34290" marB="34290"/>
                </a:tc>
                <a:tc>
                  <a:txBody>
                    <a:bodyPr/>
                    <a:lstStyle/>
                    <a:p>
                      <a:r>
                        <a:rPr lang="es-CO" sz="1100" dirty="0"/>
                        <a:t>MUY ACTIVO</a:t>
                      </a:r>
                    </a:p>
                  </a:txBody>
                  <a:tcPr marL="72390" marR="72390" marT="34290" marB="34290"/>
                </a:tc>
                <a:extLst>
                  <a:ext uri="{0D108BD9-81ED-4DB2-BD59-A6C34878D82A}">
                    <a16:rowId xmlns:a16="http://schemas.microsoft.com/office/drawing/2014/main" val="10005"/>
                  </a:ext>
                </a:extLst>
              </a:tr>
            </a:tbl>
          </a:graphicData>
        </a:graphic>
      </p:graphicFrame>
      <p:pic>
        <p:nvPicPr>
          <p:cNvPr id="5" name="Google Shape;61;p14"/>
          <p:cNvPicPr preferRelativeResize="0"/>
          <p:nvPr/>
        </p:nvPicPr>
        <p:blipFill rotWithShape="1">
          <a:blip r:embed="rId2">
            <a:alphaModFix/>
          </a:blip>
          <a:srcRect t="5814" b="5823"/>
          <a:stretch/>
        </p:blipFill>
        <p:spPr>
          <a:xfrm>
            <a:off x="6268090" y="4457700"/>
            <a:ext cx="2725775" cy="666850"/>
          </a:xfrm>
          <a:prstGeom prst="rect">
            <a:avLst/>
          </a:prstGeom>
          <a:noFill/>
          <a:ln>
            <a:noFill/>
          </a:ln>
        </p:spPr>
      </p:pic>
    </p:spTree>
    <p:extLst>
      <p:ext uri="{BB962C8B-B14F-4D97-AF65-F5344CB8AC3E}">
        <p14:creationId xmlns:p14="http://schemas.microsoft.com/office/powerpoint/2010/main" val="30020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s-ES" b="1" dirty="0"/>
              <a:t>PASOMETRO</a:t>
            </a:r>
          </a:p>
        </p:txBody>
      </p:sp>
      <p:pic>
        <p:nvPicPr>
          <p:cNvPr id="19460" name="Picture 5" descr="img%3Fs%3DMLA%26f%3D55206771_5385">
            <a:hlinkClick r:id="rId2"/>
          </p:cNvPr>
          <p:cNvPicPr>
            <a:picLocks noChangeAspect="1" noChangeArrowheads="1"/>
          </p:cNvPicPr>
          <p:nvPr/>
        </p:nvPicPr>
        <p:blipFill>
          <a:blip r:embed="rId3"/>
          <a:srcRect/>
          <a:stretch>
            <a:fillRect/>
          </a:stretch>
        </p:blipFill>
        <p:spPr bwMode="auto">
          <a:xfrm>
            <a:off x="1925242" y="1924051"/>
            <a:ext cx="840581" cy="840581"/>
          </a:xfrm>
          <a:prstGeom prst="rect">
            <a:avLst/>
          </a:prstGeom>
          <a:noFill/>
          <a:ln w="9525">
            <a:noFill/>
            <a:miter lim="800000"/>
            <a:headEnd/>
            <a:tailEnd/>
          </a:ln>
        </p:spPr>
      </p:pic>
      <p:pic>
        <p:nvPicPr>
          <p:cNvPr id="19461" name="Picture 7" descr="img%3Fs%3DMLA%26f%3D51430199_1265">
            <a:hlinkClick r:id="rId4"/>
          </p:cNvPr>
          <p:cNvPicPr>
            <a:picLocks noChangeAspect="1" noChangeArrowheads="1"/>
          </p:cNvPicPr>
          <p:nvPr/>
        </p:nvPicPr>
        <p:blipFill>
          <a:blip r:embed="rId5"/>
          <a:srcRect/>
          <a:stretch>
            <a:fillRect/>
          </a:stretch>
        </p:blipFill>
        <p:spPr bwMode="auto">
          <a:xfrm>
            <a:off x="5975749" y="1869283"/>
            <a:ext cx="1050131" cy="1050131"/>
          </a:xfrm>
          <a:prstGeom prst="rect">
            <a:avLst/>
          </a:prstGeom>
          <a:noFill/>
          <a:ln w="9525">
            <a:noFill/>
            <a:miter lim="800000"/>
            <a:headEnd/>
            <a:tailEnd/>
          </a:ln>
        </p:spPr>
      </p:pic>
      <p:pic>
        <p:nvPicPr>
          <p:cNvPr id="19462" name="Picture 9" descr="trotar"/>
          <p:cNvPicPr>
            <a:picLocks noChangeAspect="1" noChangeArrowheads="1"/>
          </p:cNvPicPr>
          <p:nvPr/>
        </p:nvPicPr>
        <p:blipFill>
          <a:blip r:embed="rId6"/>
          <a:srcRect/>
          <a:stretch>
            <a:fillRect/>
          </a:stretch>
        </p:blipFill>
        <p:spPr bwMode="auto">
          <a:xfrm>
            <a:off x="3545682" y="1977629"/>
            <a:ext cx="1778794" cy="2389584"/>
          </a:xfrm>
          <a:prstGeom prst="rect">
            <a:avLst/>
          </a:prstGeom>
          <a:noFill/>
          <a:ln w="9525">
            <a:noFill/>
            <a:miter lim="800000"/>
            <a:headEnd/>
            <a:tailEnd/>
          </a:ln>
        </p:spPr>
      </p:pic>
      <p:pic>
        <p:nvPicPr>
          <p:cNvPr id="7" name="Google Shape;61;p14"/>
          <p:cNvPicPr preferRelativeResize="0"/>
          <p:nvPr/>
        </p:nvPicPr>
        <p:blipFill rotWithShape="1">
          <a:blip r:embed="rId7">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1972640113"/>
      </p:ext>
    </p:extLst>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RECOMENDACIÓN DE GASTO CALORICO SEMANAL</a:t>
            </a:r>
          </a:p>
        </p:txBody>
      </p:sp>
      <p:sp>
        <p:nvSpPr>
          <p:cNvPr id="3" name="2 Marcador de contenido"/>
          <p:cNvSpPr>
            <a:spLocks noGrp="1"/>
          </p:cNvSpPr>
          <p:nvPr>
            <p:ph idx="1"/>
          </p:nvPr>
        </p:nvSpPr>
        <p:spPr/>
        <p:txBody>
          <a:bodyPr/>
          <a:lstStyle/>
          <a:p>
            <a:endParaRPr lang="es-CO" dirty="0"/>
          </a:p>
          <a:p>
            <a:endParaRPr lang="es-CO" dirty="0"/>
          </a:p>
          <a:p>
            <a:endParaRPr lang="es-CO" dirty="0"/>
          </a:p>
          <a:p>
            <a:r>
              <a:rPr lang="es-CO" sz="2100" dirty="0"/>
              <a:t>- </a:t>
            </a:r>
            <a:r>
              <a:rPr lang="es-CO" sz="3000" dirty="0"/>
              <a:t>1500 A 2000  CALORIAS POR SEMANA</a:t>
            </a:r>
          </a:p>
          <a:p>
            <a:r>
              <a:rPr lang="es-CO" sz="3000" dirty="0"/>
              <a:t>- 400 CALORIA POR DIA</a:t>
            </a:r>
          </a:p>
        </p:txBody>
      </p:sp>
      <p:pic>
        <p:nvPicPr>
          <p:cNvPr id="4" name="Google Shape;61;p14"/>
          <p:cNvPicPr preferRelativeResize="0"/>
          <p:nvPr/>
        </p:nvPicPr>
        <p:blipFill rotWithShape="1">
          <a:blip r:embed="rId2">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3138367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BENEFICIOS DEL EJERCICIO</a:t>
            </a:r>
          </a:p>
        </p:txBody>
      </p:sp>
      <p:sp>
        <p:nvSpPr>
          <p:cNvPr id="3" name="2 Marcador de contenido"/>
          <p:cNvSpPr>
            <a:spLocks noGrp="1"/>
          </p:cNvSpPr>
          <p:nvPr>
            <p:ph idx="1"/>
          </p:nvPr>
        </p:nvSpPr>
        <p:spPr/>
        <p:txBody>
          <a:bodyPr/>
          <a:lstStyle/>
          <a:p>
            <a:r>
              <a:rPr lang="es-CO" dirty="0"/>
              <a:t>MEJORA LA SENSIBILIDAD  A LA INSULINA</a:t>
            </a:r>
          </a:p>
          <a:p>
            <a:r>
              <a:rPr lang="es-CO" dirty="0"/>
              <a:t>DISMINUYE  LOS  NIVELES DE TRIGLICERIDOS</a:t>
            </a:r>
          </a:p>
          <a:p>
            <a:r>
              <a:rPr lang="es-CO" dirty="0"/>
              <a:t>REDUCE LOS NIVELES DE PRESION  ARTERIAL</a:t>
            </a:r>
          </a:p>
          <a:p>
            <a:r>
              <a:rPr lang="es-CO" dirty="0"/>
              <a:t>REDUCCION DEL PESO</a:t>
            </a:r>
          </a:p>
          <a:p>
            <a:r>
              <a:rPr lang="es-CO" dirty="0"/>
              <a:t>PREVENCION O RETARDO EN LA APARICION DE LA DIABETES TIPO 2</a:t>
            </a:r>
          </a:p>
          <a:p>
            <a:r>
              <a:rPr lang="es-CO" dirty="0"/>
              <a:t>SALUD MENTAL</a:t>
            </a:r>
          </a:p>
        </p:txBody>
      </p:sp>
      <p:pic>
        <p:nvPicPr>
          <p:cNvPr id="4" name="Google Shape;61;p14"/>
          <p:cNvPicPr preferRelativeResize="0"/>
          <p:nvPr/>
        </p:nvPicPr>
        <p:blipFill rotWithShape="1">
          <a:blip r:embed="rId2">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286319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p:txBody>
          <a:bodyPr>
            <a:normAutofit fontScale="90000"/>
          </a:bodyPr>
          <a:lstStyle/>
          <a:p>
            <a:pPr eaLnBrk="1" hangingPunct="1">
              <a:defRPr/>
            </a:pPr>
            <a:r>
              <a:rPr lang="es-ES" b="1" dirty="0"/>
              <a:t>MODALIDAD DE EJERCICIO</a:t>
            </a:r>
          </a:p>
        </p:txBody>
      </p:sp>
      <p:graphicFrame>
        <p:nvGraphicFramePr>
          <p:cNvPr id="33834" name="Group 42"/>
          <p:cNvGraphicFramePr>
            <a:graphicFrameLocks noGrp="1"/>
          </p:cNvGraphicFramePr>
          <p:nvPr>
            <p:ph idx="1"/>
            <p:extLst>
              <p:ext uri="{D42A27DB-BD31-4B8C-83A1-F6EECF244321}">
                <p14:modId xmlns:p14="http://schemas.microsoft.com/office/powerpoint/2010/main" val="3577139547"/>
              </p:ext>
            </p:extLst>
          </p:nvPr>
        </p:nvGraphicFramePr>
        <p:xfrm>
          <a:off x="475735" y="1180310"/>
          <a:ext cx="8297564" cy="3497508"/>
        </p:xfrm>
        <a:graphic>
          <a:graphicData uri="http://schemas.openxmlformats.org/drawingml/2006/table">
            <a:tbl>
              <a:tblPr/>
              <a:tblGrid>
                <a:gridCol w="4148782">
                  <a:extLst>
                    <a:ext uri="{9D8B030D-6E8A-4147-A177-3AD203B41FA5}">
                      <a16:colId xmlns:a16="http://schemas.microsoft.com/office/drawing/2014/main" val="20000"/>
                    </a:ext>
                  </a:extLst>
                </a:gridCol>
                <a:gridCol w="4148782">
                  <a:extLst>
                    <a:ext uri="{9D8B030D-6E8A-4147-A177-3AD203B41FA5}">
                      <a16:colId xmlns:a16="http://schemas.microsoft.com/office/drawing/2014/main" val="20001"/>
                    </a:ext>
                  </a:extLst>
                </a:gridCol>
              </a:tblGrid>
              <a:tr h="3886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ACTIVIDAD</a:t>
                      </a:r>
                    </a:p>
                  </a:txBody>
                  <a:tcPr marL="72390" marR="7239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Calorías / hora</a:t>
                      </a:r>
                    </a:p>
                  </a:txBody>
                  <a:tcPr marL="72390" marR="7239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Caminar</a:t>
                      </a:r>
                    </a:p>
                  </a:txBody>
                  <a:tcPr marL="72390" marR="7239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120-150</a:t>
                      </a:r>
                    </a:p>
                  </a:txBody>
                  <a:tcPr marL="72390" marR="7239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Trotar</a:t>
                      </a:r>
                    </a:p>
                  </a:txBody>
                  <a:tcPr marL="72390" marR="7239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500-600</a:t>
                      </a:r>
                    </a:p>
                  </a:txBody>
                  <a:tcPr marL="72390" marR="7239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Bicicleta</a:t>
                      </a:r>
                    </a:p>
                  </a:txBody>
                  <a:tcPr marL="72390" marR="7239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150-600</a:t>
                      </a:r>
                    </a:p>
                  </a:txBody>
                  <a:tcPr marL="72390" marR="7239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Aeróbicos</a:t>
                      </a:r>
                    </a:p>
                  </a:txBody>
                  <a:tcPr marL="72390" marR="7239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300-600</a:t>
                      </a:r>
                    </a:p>
                  </a:txBody>
                  <a:tcPr marL="72390" marR="7239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Nadar</a:t>
                      </a:r>
                    </a:p>
                  </a:txBody>
                  <a:tcPr marL="72390" marR="7239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600-700</a:t>
                      </a:r>
                    </a:p>
                  </a:txBody>
                  <a:tcPr marL="72390" marR="7239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Fútbol</a:t>
                      </a:r>
                    </a:p>
                  </a:txBody>
                  <a:tcPr marL="72390" marR="7239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300-500</a:t>
                      </a:r>
                    </a:p>
                  </a:txBody>
                  <a:tcPr marL="72390" marR="7239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8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Bailar</a:t>
                      </a:r>
                    </a:p>
                  </a:txBody>
                  <a:tcPr marL="72390" marR="7239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250-500</a:t>
                      </a:r>
                    </a:p>
                  </a:txBody>
                  <a:tcPr marL="72390" marR="7239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8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a:ln>
                            <a:noFill/>
                          </a:ln>
                          <a:solidFill>
                            <a:schemeClr val="tx1"/>
                          </a:solidFill>
                          <a:effectLst/>
                          <a:latin typeface="Arial" pitchFamily="34" charset="0"/>
                        </a:rPr>
                        <a:t>Baloncesto</a:t>
                      </a:r>
                    </a:p>
                  </a:txBody>
                  <a:tcPr marL="72390" marR="7239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100" b="0" i="0" u="none" strike="noStrike" cap="none" normalizeH="0" baseline="0" dirty="0">
                          <a:ln>
                            <a:noFill/>
                          </a:ln>
                          <a:solidFill>
                            <a:schemeClr val="tx1"/>
                          </a:solidFill>
                          <a:effectLst/>
                          <a:latin typeface="Arial" pitchFamily="34" charset="0"/>
                        </a:rPr>
                        <a:t>500-600</a:t>
                      </a:r>
                    </a:p>
                  </a:txBody>
                  <a:tcPr marL="72390" marR="7239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376757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ACTIVIDAD FÍSICA IDEAL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67256344"/>
              </p:ext>
            </p:extLst>
          </p:nvPr>
        </p:nvGraphicFramePr>
        <p:xfrm>
          <a:off x="822960" y="1587843"/>
          <a:ext cx="7697024" cy="2940911"/>
        </p:xfrm>
        <a:graphic>
          <a:graphicData uri="http://schemas.openxmlformats.org/drawingml/2006/table">
            <a:tbl>
              <a:tblPr firstRow="1" bandRow="1">
                <a:tableStyleId>{5C22544A-7EE6-4342-B048-85BDC9FD1C3A}</a:tableStyleId>
              </a:tblPr>
              <a:tblGrid>
                <a:gridCol w="3848512">
                  <a:extLst>
                    <a:ext uri="{9D8B030D-6E8A-4147-A177-3AD203B41FA5}">
                      <a16:colId xmlns:a16="http://schemas.microsoft.com/office/drawing/2014/main" val="20000"/>
                    </a:ext>
                  </a:extLst>
                </a:gridCol>
                <a:gridCol w="3848512">
                  <a:extLst>
                    <a:ext uri="{9D8B030D-6E8A-4147-A177-3AD203B41FA5}">
                      <a16:colId xmlns:a16="http://schemas.microsoft.com/office/drawing/2014/main" val="20001"/>
                    </a:ext>
                  </a:extLst>
                </a:gridCol>
              </a:tblGrid>
              <a:tr h="1470455">
                <a:tc>
                  <a:txBody>
                    <a:bodyPr/>
                    <a:lstStyle/>
                    <a:p>
                      <a:pPr algn="ctr"/>
                      <a:endParaRPr lang="es-CO" sz="1100" dirty="0"/>
                    </a:p>
                    <a:p>
                      <a:pPr algn="ctr"/>
                      <a:endParaRPr lang="es-CO" sz="1100" dirty="0"/>
                    </a:p>
                    <a:p>
                      <a:pPr algn="ctr"/>
                      <a:endParaRPr lang="es-CO" sz="1100" dirty="0"/>
                    </a:p>
                    <a:p>
                      <a:pPr algn="ctr"/>
                      <a:endParaRPr lang="es-CO" sz="1100" dirty="0"/>
                    </a:p>
                    <a:p>
                      <a:pPr algn="ctr"/>
                      <a:r>
                        <a:rPr lang="es-CO" sz="3000" dirty="0"/>
                        <a:t>EDAD</a:t>
                      </a:r>
                    </a:p>
                  </a:txBody>
                  <a:tcPr marL="72390" marR="72390" marT="34290" marB="34290"/>
                </a:tc>
                <a:tc>
                  <a:txBody>
                    <a:bodyPr/>
                    <a:lstStyle/>
                    <a:p>
                      <a:pPr algn="ctr"/>
                      <a:endParaRPr lang="es-CO" sz="1100" dirty="0"/>
                    </a:p>
                    <a:p>
                      <a:pPr algn="ctr"/>
                      <a:endParaRPr lang="es-CO" sz="1100" dirty="0"/>
                    </a:p>
                    <a:p>
                      <a:pPr algn="ctr"/>
                      <a:endParaRPr lang="es-CO" sz="1100" dirty="0"/>
                    </a:p>
                    <a:p>
                      <a:pPr algn="ctr"/>
                      <a:endParaRPr lang="es-CO" sz="1100" dirty="0"/>
                    </a:p>
                    <a:p>
                      <a:pPr algn="ctr"/>
                      <a:r>
                        <a:rPr lang="es-CO" sz="3000" dirty="0"/>
                        <a:t>PASOS POR </a:t>
                      </a:r>
                      <a:r>
                        <a:rPr lang="es-CO" sz="3000" baseline="0" dirty="0"/>
                        <a:t> DÍA</a:t>
                      </a:r>
                      <a:endParaRPr lang="es-CO" sz="3000" dirty="0"/>
                    </a:p>
                  </a:txBody>
                  <a:tcPr marL="72390" marR="72390" marT="34290" marB="34290"/>
                </a:tc>
                <a:extLst>
                  <a:ext uri="{0D108BD9-81ED-4DB2-BD59-A6C34878D82A}">
                    <a16:rowId xmlns:a16="http://schemas.microsoft.com/office/drawing/2014/main" val="10000"/>
                  </a:ext>
                </a:extLst>
              </a:tr>
              <a:tr h="367614">
                <a:tc>
                  <a:txBody>
                    <a:bodyPr/>
                    <a:lstStyle/>
                    <a:p>
                      <a:r>
                        <a:rPr lang="es-CO" sz="1100" dirty="0"/>
                        <a:t>NIÑOS</a:t>
                      </a:r>
                    </a:p>
                  </a:txBody>
                  <a:tcPr marL="72390" marR="72390" marT="34290" marB="34290"/>
                </a:tc>
                <a:tc>
                  <a:txBody>
                    <a:bodyPr/>
                    <a:lstStyle/>
                    <a:p>
                      <a:r>
                        <a:rPr lang="es-CO" sz="1100" dirty="0"/>
                        <a:t>10.000 – 14.000</a:t>
                      </a:r>
                    </a:p>
                  </a:txBody>
                  <a:tcPr marL="72390" marR="72390" marT="34290" marB="34290"/>
                </a:tc>
                <a:extLst>
                  <a:ext uri="{0D108BD9-81ED-4DB2-BD59-A6C34878D82A}">
                    <a16:rowId xmlns:a16="http://schemas.microsoft.com/office/drawing/2014/main" val="10001"/>
                  </a:ext>
                </a:extLst>
              </a:tr>
              <a:tr h="367614">
                <a:tc>
                  <a:txBody>
                    <a:bodyPr/>
                    <a:lstStyle/>
                    <a:p>
                      <a:r>
                        <a:rPr lang="es-CO" sz="1100" dirty="0"/>
                        <a:t>ADULTOS</a:t>
                      </a:r>
                    </a:p>
                  </a:txBody>
                  <a:tcPr marL="72390" marR="72390" marT="34290" marB="34290"/>
                </a:tc>
                <a:tc>
                  <a:txBody>
                    <a:bodyPr/>
                    <a:lstStyle/>
                    <a:p>
                      <a:r>
                        <a:rPr lang="es-CO" sz="1100" dirty="0"/>
                        <a:t>7.000 –</a:t>
                      </a:r>
                      <a:r>
                        <a:rPr lang="es-CO" sz="1100" baseline="0" dirty="0"/>
                        <a:t> 13.000</a:t>
                      </a:r>
                      <a:endParaRPr lang="es-CO" sz="1100" dirty="0"/>
                    </a:p>
                  </a:txBody>
                  <a:tcPr marL="72390" marR="72390" marT="34290" marB="34290"/>
                </a:tc>
                <a:extLst>
                  <a:ext uri="{0D108BD9-81ED-4DB2-BD59-A6C34878D82A}">
                    <a16:rowId xmlns:a16="http://schemas.microsoft.com/office/drawing/2014/main" val="10002"/>
                  </a:ext>
                </a:extLst>
              </a:tr>
              <a:tr h="367614">
                <a:tc>
                  <a:txBody>
                    <a:bodyPr/>
                    <a:lstStyle/>
                    <a:p>
                      <a:r>
                        <a:rPr lang="es-CO" sz="1100" dirty="0"/>
                        <a:t>ADULTOS MAYORES</a:t>
                      </a:r>
                    </a:p>
                  </a:txBody>
                  <a:tcPr marL="72390" marR="72390" marT="34290" marB="34290"/>
                </a:tc>
                <a:tc>
                  <a:txBody>
                    <a:bodyPr/>
                    <a:lstStyle/>
                    <a:p>
                      <a:r>
                        <a:rPr lang="es-CO" sz="1100" dirty="0"/>
                        <a:t>6.000 – 8.500</a:t>
                      </a:r>
                    </a:p>
                  </a:txBody>
                  <a:tcPr marL="72390" marR="72390" marT="34290" marB="34290"/>
                </a:tc>
                <a:extLst>
                  <a:ext uri="{0D108BD9-81ED-4DB2-BD59-A6C34878D82A}">
                    <a16:rowId xmlns:a16="http://schemas.microsoft.com/office/drawing/2014/main" val="10003"/>
                  </a:ext>
                </a:extLst>
              </a:tr>
              <a:tr h="367614">
                <a:tc>
                  <a:txBody>
                    <a:bodyPr/>
                    <a:lstStyle/>
                    <a:p>
                      <a:r>
                        <a:rPr lang="es-CO" sz="1100" dirty="0"/>
                        <a:t>INCAPACIDAD</a:t>
                      </a:r>
                    </a:p>
                  </a:txBody>
                  <a:tcPr marL="72390" marR="72390" marT="34290" marB="34290"/>
                </a:tc>
                <a:tc>
                  <a:txBody>
                    <a:bodyPr/>
                    <a:lstStyle/>
                    <a:p>
                      <a:r>
                        <a:rPr lang="es-CO" sz="1100" dirty="0"/>
                        <a:t>3.500 – 8.000</a:t>
                      </a:r>
                    </a:p>
                  </a:txBody>
                  <a:tcPr marL="72390" marR="7239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1302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rotWithShape="1">
          <a:blip r:embed="rId4">
            <a:alphaModFix/>
          </a:blip>
          <a:srcRect t="5814" b="5823"/>
          <a:stretch/>
        </p:blipFill>
        <p:spPr>
          <a:xfrm>
            <a:off x="150075" y="4359550"/>
            <a:ext cx="2581100" cy="631449"/>
          </a:xfrm>
          <a:prstGeom prst="rect">
            <a:avLst/>
          </a:prstGeom>
          <a:noFill/>
          <a:ln>
            <a:noFill/>
          </a:ln>
        </p:spPr>
      </p:pic>
      <p:sp>
        <p:nvSpPr>
          <p:cNvPr id="3" name="Marcador de contenido 2"/>
          <p:cNvSpPr txBox="1">
            <a:spLocks/>
          </p:cNvSpPr>
          <p:nvPr/>
        </p:nvSpPr>
        <p:spPr>
          <a:xfrm>
            <a:off x="768509" y="1445041"/>
            <a:ext cx="8026170" cy="1020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just">
              <a:buClr>
                <a:srgbClr val="001C54"/>
              </a:buClr>
              <a:buSzPct val="161000"/>
            </a:pPr>
            <a:r>
              <a:rPr lang="es-ES" sz="4400" b="1" dirty="0">
                <a:solidFill>
                  <a:schemeClr val="bg1"/>
                </a:solidFill>
                <a:latin typeface="Montserrat Black"/>
                <a:ea typeface="Montserrat Black"/>
                <a:cs typeface="Montserrat Black"/>
              </a:rPr>
              <a:t>¿POR </a:t>
            </a:r>
            <a:r>
              <a:rPr lang="es-ES" sz="4400" dirty="0">
                <a:solidFill>
                  <a:schemeClr val="bg1"/>
                </a:solidFill>
                <a:latin typeface="Montserrat Black"/>
                <a:ea typeface="Montserrat Black"/>
                <a:cs typeface="Montserrat Black"/>
              </a:rPr>
              <a:t>DONDE EMPEZAR?</a:t>
            </a:r>
            <a:endParaRPr lang="es-CO" sz="4400" dirty="0">
              <a:solidFill>
                <a:schemeClr val="bg1"/>
              </a:solidFill>
              <a:latin typeface="Montserrat Black"/>
              <a:ea typeface="Montserrat Black"/>
              <a:cs typeface="Montserrat Black"/>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EVALUACIÓN ANTES  DEL EJERCICIO</a:t>
            </a:r>
          </a:p>
        </p:txBody>
      </p:sp>
      <p:sp>
        <p:nvSpPr>
          <p:cNvPr id="3" name="2 Marcador de contenido"/>
          <p:cNvSpPr>
            <a:spLocks noGrp="1"/>
          </p:cNvSpPr>
          <p:nvPr>
            <p:ph idx="1"/>
          </p:nvPr>
        </p:nvSpPr>
        <p:spPr/>
        <p:txBody>
          <a:bodyPr>
            <a:normAutofit/>
          </a:bodyPr>
          <a:lstStyle/>
          <a:p>
            <a:endParaRPr lang="es-CO" dirty="0"/>
          </a:p>
          <a:p>
            <a:endParaRPr lang="es-CO" dirty="0"/>
          </a:p>
          <a:p>
            <a:r>
              <a:rPr lang="es-CO" sz="2400" dirty="0"/>
              <a:t>EXAMEN VASCULAR, SENSITIVO Y MOTOR DEL PIE</a:t>
            </a:r>
          </a:p>
          <a:p>
            <a:r>
              <a:rPr lang="es-CO" sz="2400" dirty="0"/>
              <a:t>EXAMEN MUSCULAR</a:t>
            </a:r>
          </a:p>
          <a:p>
            <a:r>
              <a:rPr lang="es-CO" sz="2400" dirty="0"/>
              <a:t>INDICE  DE MASA CORPORAL</a:t>
            </a:r>
          </a:p>
        </p:txBody>
      </p:sp>
      <p:pic>
        <p:nvPicPr>
          <p:cNvPr id="4" name="Google Shape;61;p14"/>
          <p:cNvPicPr preferRelativeResize="0"/>
          <p:nvPr/>
        </p:nvPicPr>
        <p:blipFill rotWithShape="1">
          <a:blip r:embed="rId2">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3852753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hidrolipoclasiainfo.files.wordpress.com/2011/05/gimnasio.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1428752"/>
            <a:ext cx="7543800" cy="297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2 Título"/>
          <p:cNvSpPr>
            <a:spLocks noGrp="1"/>
          </p:cNvSpPr>
          <p:nvPr>
            <p:ph type="title"/>
          </p:nvPr>
        </p:nvSpPr>
        <p:spPr/>
        <p:txBody>
          <a:bodyPr>
            <a:normAutofit fontScale="90000"/>
          </a:bodyPr>
          <a:lstStyle/>
          <a:p>
            <a:r>
              <a:rPr lang="es-CO" altLang="es-CO"/>
              <a:t>¿SIEMPRE NECESITA UN GIMNASIO?.....!N0¡</a:t>
            </a:r>
          </a:p>
        </p:txBody>
      </p:sp>
      <p:sp>
        <p:nvSpPr>
          <p:cNvPr id="21508" name="3 Marcador de contenido"/>
          <p:cNvSpPr>
            <a:spLocks noGrp="1"/>
          </p:cNvSpPr>
          <p:nvPr>
            <p:ph idx="1"/>
          </p:nvPr>
        </p:nvSpPr>
        <p:spPr/>
        <p:txBody>
          <a:bodyPr/>
          <a:lstStyle/>
          <a:p>
            <a:endParaRPr lang="es-CO" altLang="es-CO" dirty="0"/>
          </a:p>
        </p:txBody>
      </p:sp>
    </p:spTree>
    <p:extLst>
      <p:ext uri="{BB962C8B-B14F-4D97-AF65-F5344CB8AC3E}">
        <p14:creationId xmlns:p14="http://schemas.microsoft.com/office/powerpoint/2010/main" val="674832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2.bp.blogspot.com/_bNE0jnP8UfQ/RzTZ_l5BN2I/AAAAAAAAAbw/xw6C9wy5uQA/s400/1105+GimnasiaCasa+FP+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3257551"/>
            <a:ext cx="1671638" cy="162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http://t3.gstatic.com/images?q=tbn:ANd9GcRfoxVdU-ioyXQvsYwsxeK9m-o8AO4rTO05PNwPBuGJb3fS76IwM76iFLZD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971550"/>
            <a:ext cx="24288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http://3.bp.blogspot.com/-HMvaKmL7xrY/Te2FLk0h-yI/AAAAAAAAB-c/WxvsA-MjE6w/s1600/ejercicios-de-gimnasia-en-ca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800100"/>
            <a:ext cx="32146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http://images02.olx.com.co/ui/4/93/60/67029360_4-GIMNASIA-Y-SALUD-EN-SU-CASA-Articulos-deportivos-biciclet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2457451"/>
            <a:ext cx="2628900" cy="24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descr="http://www.elblablabla.com/content/articles/2006/10/gimnasia-en-cas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2971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6 Título"/>
          <p:cNvSpPr>
            <a:spLocks noGrp="1"/>
          </p:cNvSpPr>
          <p:nvPr>
            <p:ph type="title"/>
          </p:nvPr>
        </p:nvSpPr>
        <p:spPr/>
        <p:txBody>
          <a:bodyPr>
            <a:normAutofit fontScale="90000"/>
          </a:bodyPr>
          <a:lstStyle/>
          <a:p>
            <a:r>
              <a:rPr lang="es-CO" altLang="es-CO" b="1" dirty="0"/>
              <a:t>EN  CASA TODO  SIRVE</a:t>
            </a:r>
          </a:p>
        </p:txBody>
      </p:sp>
      <p:sp>
        <p:nvSpPr>
          <p:cNvPr id="22536" name="7 Marcador de contenido"/>
          <p:cNvSpPr>
            <a:spLocks noGrp="1"/>
          </p:cNvSpPr>
          <p:nvPr>
            <p:ph idx="1"/>
          </p:nvPr>
        </p:nvSpPr>
        <p:spPr/>
        <p:txBody>
          <a:bodyPr/>
          <a:lstStyle/>
          <a:p>
            <a:endParaRPr lang="es-CO" altLang="es-CO"/>
          </a:p>
        </p:txBody>
      </p:sp>
    </p:spTree>
    <p:extLst>
      <p:ext uri="{BB962C8B-B14F-4D97-AF65-F5344CB8AC3E}">
        <p14:creationId xmlns:p14="http://schemas.microsoft.com/office/powerpoint/2010/main" val="399331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atays.com/wp-content/uploads/2007_yazaki_gimnasia_laboral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857250"/>
            <a:ext cx="3214688"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http://2.bp.blogspot.com/_40bWeFHzUkc/S74Bsqc7hDI/AAAAAAAAALg/5dACdTSntl8/s1600/gimnasia_labo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407" y="3046810"/>
            <a:ext cx="3607594"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http://www.entrennar.com.ar/wp-content/uploads/g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828801"/>
            <a:ext cx="3243263" cy="24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6 Título"/>
          <p:cNvSpPr>
            <a:spLocks noGrp="1"/>
          </p:cNvSpPr>
          <p:nvPr>
            <p:ph type="title" idx="4294967295"/>
          </p:nvPr>
        </p:nvSpPr>
        <p:spPr>
          <a:xfrm>
            <a:off x="0" y="205979"/>
            <a:ext cx="6172200" cy="857250"/>
          </a:xfrm>
        </p:spPr>
        <p:txBody>
          <a:bodyPr/>
          <a:lstStyle/>
          <a:p>
            <a:r>
              <a:rPr lang="es-CO" altLang="es-CO" b="1" dirty="0"/>
              <a:t>Y EN EL TRABAJO</a:t>
            </a:r>
          </a:p>
        </p:txBody>
      </p:sp>
    </p:spTree>
    <p:extLst>
      <p:ext uri="{BB962C8B-B14F-4D97-AF65-F5344CB8AC3E}">
        <p14:creationId xmlns:p14="http://schemas.microsoft.com/office/powerpoint/2010/main" val="40810788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intalplaza.com/images/upload/Ascenso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709" y="2571749"/>
            <a:ext cx="2943225" cy="227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http://www.usernetsite.com/humor/la-pereza-es-la-madre-de-todos-los-vicios-y-como-madre-hay-que-respetarla/prefieren-las-escaleras-electricas-y-esper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263" y="2676523"/>
            <a:ext cx="2971800" cy="206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http://estaticos.20minutos.es/img/2006/10/02/5155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62" y="1063228"/>
            <a:ext cx="2571750" cy="172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http://farm2.static.flickr.com/1092/537424427_bb2bc6c5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888" y="991195"/>
            <a:ext cx="28003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7 Título"/>
          <p:cNvSpPr>
            <a:spLocks noGrp="1"/>
          </p:cNvSpPr>
          <p:nvPr>
            <p:ph type="title" idx="4294967295"/>
          </p:nvPr>
        </p:nvSpPr>
        <p:spPr>
          <a:xfrm>
            <a:off x="0" y="205979"/>
            <a:ext cx="6172200" cy="857250"/>
          </a:xfrm>
        </p:spPr>
        <p:txBody>
          <a:bodyPr/>
          <a:lstStyle/>
          <a:p>
            <a:r>
              <a:rPr lang="es-CO" altLang="es-CO" b="1" dirty="0"/>
              <a:t>LO QUE  NO  DEBEMOS  HACER</a:t>
            </a:r>
          </a:p>
        </p:txBody>
      </p:sp>
    </p:spTree>
    <p:extLst>
      <p:ext uri="{BB962C8B-B14F-4D97-AF65-F5344CB8AC3E}">
        <p14:creationId xmlns:p14="http://schemas.microsoft.com/office/powerpoint/2010/main" val="911161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4294967295"/>
          </p:nvPr>
        </p:nvSpPr>
        <p:spPr>
          <a:xfrm>
            <a:off x="0" y="1578769"/>
            <a:ext cx="7886700" cy="2988469"/>
          </a:xfrm>
        </p:spPr>
        <p:txBody>
          <a:bodyPr>
            <a:noAutofit/>
          </a:bodyPr>
          <a:lstStyle/>
          <a:p>
            <a:r>
              <a:rPr lang="es-CO" sz="4500" b="1" dirty="0">
                <a:solidFill>
                  <a:schemeClr val="tx1"/>
                </a:solidFill>
              </a:rPr>
              <a:t>ASISTAMOS A CONTROLES MEDICOS Y CONSUMAMOS LOS MEDICAMENTOS</a:t>
            </a:r>
          </a:p>
        </p:txBody>
      </p:sp>
      <p:pic>
        <p:nvPicPr>
          <p:cNvPr id="4" name="Google Shape;61;p14"/>
          <p:cNvPicPr preferRelativeResize="0"/>
          <p:nvPr/>
        </p:nvPicPr>
        <p:blipFill rotWithShape="1">
          <a:blip r:embed="rId2">
            <a:alphaModFix/>
          </a:blip>
          <a:srcRect t="5814" b="5823"/>
          <a:stretch/>
        </p:blipFill>
        <p:spPr>
          <a:xfrm>
            <a:off x="6039490" y="337820"/>
            <a:ext cx="2725775" cy="666850"/>
          </a:xfrm>
          <a:prstGeom prst="rect">
            <a:avLst/>
          </a:prstGeom>
          <a:noFill/>
          <a:ln>
            <a:noFill/>
          </a:ln>
        </p:spPr>
      </p:pic>
    </p:spTree>
    <p:extLst>
      <p:ext uri="{BB962C8B-B14F-4D97-AF65-F5344CB8AC3E}">
        <p14:creationId xmlns:p14="http://schemas.microsoft.com/office/powerpoint/2010/main" val="1664326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950" b="1" dirty="0"/>
              <a:t>MIS MEDICAMENTOS</a:t>
            </a:r>
          </a:p>
        </p:txBody>
      </p:sp>
      <p:sp>
        <p:nvSpPr>
          <p:cNvPr id="3" name="Marcador de contenido 2"/>
          <p:cNvSpPr>
            <a:spLocks noGrp="1"/>
          </p:cNvSpPr>
          <p:nvPr>
            <p:ph sz="half" idx="1"/>
          </p:nvPr>
        </p:nvSpPr>
        <p:spPr/>
        <p:txBody>
          <a:bodyPr>
            <a:normAutofit fontScale="92500" lnSpcReduction="20000"/>
          </a:bodyPr>
          <a:lstStyle/>
          <a:p>
            <a:r>
              <a:rPr lang="es-CO" sz="1650" b="1" dirty="0"/>
              <a:t>Consumirlos según la receta</a:t>
            </a:r>
          </a:p>
          <a:p>
            <a:r>
              <a:rPr lang="es-CO" sz="1650" b="1" dirty="0"/>
              <a:t>No mezclarlos con bebidas</a:t>
            </a:r>
          </a:p>
          <a:p>
            <a:r>
              <a:rPr lang="es-CO" sz="1650" b="1" dirty="0"/>
              <a:t>Respectar las horas recomendadas</a:t>
            </a:r>
          </a:p>
          <a:p>
            <a:r>
              <a:rPr lang="es-CO" sz="1650" b="1" dirty="0"/>
              <a:t>Terminar los tratamiento</a:t>
            </a:r>
          </a:p>
          <a:p>
            <a:r>
              <a:rPr lang="es-CO" sz="1650" b="1" dirty="0"/>
              <a:t>No formularle a nadie</a:t>
            </a:r>
          </a:p>
          <a:p>
            <a:r>
              <a:rPr lang="es-CO" sz="1650" b="1" dirty="0"/>
              <a:t>Solicitar control en caso de intolerancia</a:t>
            </a:r>
          </a:p>
          <a:p>
            <a:r>
              <a:rPr lang="es-CO" sz="1650" b="1" dirty="0"/>
              <a:t>Conservarlos bien</a:t>
            </a:r>
          </a:p>
          <a:p>
            <a:r>
              <a:rPr lang="es-CO" sz="1650" b="1" dirty="0"/>
              <a:t>Eliminar sobrantes</a:t>
            </a:r>
          </a:p>
          <a:p>
            <a:r>
              <a:rPr lang="es-CO" sz="1650" b="1" dirty="0"/>
              <a:t>Supervisar el consumo</a:t>
            </a:r>
          </a:p>
          <a:p>
            <a:r>
              <a:rPr lang="es-CO" sz="1650" b="1" dirty="0"/>
              <a:t>No embolatar la fórmula</a:t>
            </a:r>
          </a:p>
          <a:p>
            <a:endParaRPr lang="es-CO" dirty="0"/>
          </a:p>
        </p:txBody>
      </p:sp>
      <p:sp>
        <p:nvSpPr>
          <p:cNvPr id="4" name="Marcador de contenido 3"/>
          <p:cNvSpPr>
            <a:spLocks noGrp="1"/>
          </p:cNvSpPr>
          <p:nvPr>
            <p:ph sz="half" idx="2"/>
          </p:nvPr>
        </p:nvSpPr>
        <p:spPr/>
        <p:txBody>
          <a:bodyPr>
            <a:normAutofit fontScale="92500" lnSpcReduction="20000"/>
          </a:bodyPr>
          <a:lstStyle/>
          <a:p>
            <a:endParaRPr lang="es-CO" dirty="0"/>
          </a:p>
        </p:txBody>
      </p:sp>
      <p:pic>
        <p:nvPicPr>
          <p:cNvPr id="119810" name="Picture 2" descr="https://lh3.googleusercontent.com/-J8q-PKO7Dyo/TW3RV_9OjbI/AAAAAAAAHyo/Tn4Sp3x3XzE/s800/medici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563" y="1200151"/>
            <a:ext cx="357187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9533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TOMA DE MEDICAMENTOS</a:t>
            </a:r>
          </a:p>
        </p:txBody>
      </p:sp>
      <p:sp>
        <p:nvSpPr>
          <p:cNvPr id="3" name="2 Marcador de contenido"/>
          <p:cNvSpPr>
            <a:spLocks noGrp="1"/>
          </p:cNvSpPr>
          <p:nvPr>
            <p:ph idx="1"/>
          </p:nvPr>
        </p:nvSpPr>
        <p:spPr/>
        <p:txBody>
          <a:bodyPr>
            <a:normAutofit fontScale="92500"/>
          </a:bodyPr>
          <a:lstStyle/>
          <a:p>
            <a:endParaRPr lang="es-CO" dirty="0"/>
          </a:p>
          <a:p>
            <a:pPr>
              <a:buFont typeface="Wingdings" panose="05000000000000000000" pitchFamily="2" charset="2"/>
              <a:buChar char="Ø"/>
            </a:pPr>
            <a:r>
              <a:rPr lang="es-CO" sz="2400" dirty="0"/>
              <a:t>Elaborar un listado con el horario de la toma de los medicamentos con letra grande y clara y pegarlo en alguna parte visible. </a:t>
            </a:r>
          </a:p>
          <a:p>
            <a:pPr>
              <a:buFont typeface="Wingdings" panose="05000000000000000000" pitchFamily="2" charset="2"/>
              <a:buChar char="Ø"/>
            </a:pPr>
            <a:r>
              <a:rPr lang="es-CO" sz="2400" dirty="0"/>
              <a:t>Colocar cada semana los medicamentos en cajas con </a:t>
            </a:r>
            <a:r>
              <a:rPr lang="es-CO" sz="2400" dirty="0" err="1"/>
              <a:t>stickers</a:t>
            </a:r>
            <a:r>
              <a:rPr lang="es-CO" sz="2400" dirty="0"/>
              <a:t> según el día de la semana y supervisar la toma de medicación según el conteo de las pastillas.</a:t>
            </a:r>
          </a:p>
          <a:p>
            <a:pPr>
              <a:buFont typeface="Wingdings" panose="05000000000000000000" pitchFamily="2" charset="2"/>
              <a:buChar char="Ø"/>
            </a:pPr>
            <a:r>
              <a:rPr lang="es-CO" sz="2400" dirty="0"/>
              <a:t>En caso de demencia, no dejar medicamentos disponibles</a:t>
            </a:r>
          </a:p>
        </p:txBody>
      </p:sp>
    </p:spTree>
    <p:extLst>
      <p:ext uri="{BB962C8B-B14F-4D97-AF65-F5344CB8AC3E}">
        <p14:creationId xmlns:p14="http://schemas.microsoft.com/office/powerpoint/2010/main" val="22044265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sz="4950" b="1" dirty="0"/>
              <a:t>MIS CONTROLES MEDICOS</a:t>
            </a:r>
          </a:p>
        </p:txBody>
      </p:sp>
      <p:sp>
        <p:nvSpPr>
          <p:cNvPr id="3" name="Marcador de contenido 2"/>
          <p:cNvSpPr>
            <a:spLocks noGrp="1"/>
          </p:cNvSpPr>
          <p:nvPr>
            <p:ph idx="1"/>
          </p:nvPr>
        </p:nvSpPr>
        <p:spPr/>
        <p:txBody>
          <a:bodyPr/>
          <a:lstStyle/>
          <a:p>
            <a:r>
              <a:rPr lang="es-CO" sz="2400" b="1" dirty="0"/>
              <a:t>No olvidar la cita</a:t>
            </a:r>
          </a:p>
          <a:p>
            <a:r>
              <a:rPr lang="es-CO" sz="2400" b="1" dirty="0"/>
              <a:t>Programar el acompañamiento al paciente</a:t>
            </a:r>
          </a:p>
          <a:p>
            <a:r>
              <a:rPr lang="es-CO" sz="2400" b="1" dirty="0"/>
              <a:t>Anotar las quejas o síntomas</a:t>
            </a:r>
          </a:p>
          <a:p>
            <a:r>
              <a:rPr lang="es-CO" sz="2400" b="1" dirty="0"/>
              <a:t>Preguntar acerca de las dudas</a:t>
            </a:r>
          </a:p>
          <a:p>
            <a:r>
              <a:rPr lang="es-CO" sz="2400" b="1" dirty="0"/>
              <a:t>Cumplir las metas</a:t>
            </a:r>
          </a:p>
          <a:p>
            <a:r>
              <a:rPr lang="es-CO" sz="2400" b="1" dirty="0"/>
              <a:t>Trasladar las recomendaciones a toda la familia</a:t>
            </a:r>
          </a:p>
          <a:p>
            <a:endParaRPr lang="es-CO" dirty="0"/>
          </a:p>
        </p:txBody>
      </p:sp>
    </p:spTree>
    <p:extLst>
      <p:ext uri="{BB962C8B-B14F-4D97-AF65-F5344CB8AC3E}">
        <p14:creationId xmlns:p14="http://schemas.microsoft.com/office/powerpoint/2010/main" val="20988079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O" sz="5400" b="1" dirty="0"/>
              <a:t>YO PUEDO EVITAR, DETECTAR Y CONTROLAR ENFERMEDADES CRÓNICAS</a:t>
            </a:r>
          </a:p>
        </p:txBody>
      </p:sp>
      <p:pic>
        <p:nvPicPr>
          <p:cNvPr id="4" name="Google Shape;61;p14"/>
          <p:cNvPicPr preferRelativeResize="0"/>
          <p:nvPr/>
        </p:nvPicPr>
        <p:blipFill rotWithShape="1">
          <a:blip r:embed="rId2">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243318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3" name="Título 1"/>
          <p:cNvSpPr txBox="1">
            <a:spLocks/>
          </p:cNvSpPr>
          <p:nvPr/>
        </p:nvSpPr>
        <p:spPr>
          <a:xfrm>
            <a:off x="-95287" y="415245"/>
            <a:ext cx="4379611" cy="6585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200" dirty="0">
                <a:solidFill>
                  <a:schemeClr val="bg1"/>
                </a:solidFill>
                <a:latin typeface="Montserrat Black"/>
                <a:ea typeface="Montserrat Black"/>
                <a:cs typeface="Montserrat Black"/>
              </a:rPr>
              <a:t>PILARES DEL TRATAMIENTO DE LA DIABETES MELLITUS Y DE LAS ENFERMEDADES CARDIOVASCULARES</a:t>
            </a:r>
            <a:endParaRPr lang="es-CO" sz="1200" dirty="0">
              <a:solidFill>
                <a:schemeClr val="bg1"/>
              </a:solidFill>
              <a:latin typeface="Montserrat Black"/>
              <a:ea typeface="Montserrat Black"/>
              <a:cs typeface="Montserrat Black"/>
            </a:endParaRPr>
          </a:p>
        </p:txBody>
      </p:sp>
      <p:pic>
        <p:nvPicPr>
          <p:cNvPr id="4" name="Imagen 3"/>
          <p:cNvPicPr>
            <a:picLocks noChangeAspect="1"/>
          </p:cNvPicPr>
          <p:nvPr/>
        </p:nvPicPr>
        <p:blipFill>
          <a:blip r:embed="rId5"/>
          <a:stretch>
            <a:fillRect/>
          </a:stretch>
        </p:blipFill>
        <p:spPr>
          <a:xfrm>
            <a:off x="651874" y="1236921"/>
            <a:ext cx="4937268" cy="3229715"/>
          </a:xfrm>
          <a:prstGeom prst="rect">
            <a:avLst/>
          </a:prstGeom>
        </p:spPr>
      </p:pic>
    </p:spTree>
    <p:extLst>
      <p:ext uri="{BB962C8B-B14F-4D97-AF65-F5344CB8AC3E}">
        <p14:creationId xmlns:p14="http://schemas.microsoft.com/office/powerpoint/2010/main" val="15244046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thumbs.dreamstime.com/z/cinco-hombres-gordos-muy-obesos-en-la-playa-25076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954"/>
            <a:ext cx="9144000" cy="436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665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www.drrostenberg.com/sites/default/files/CIRCULO-DE-LA-OBES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662" y="415876"/>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3316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3.bp.blogspot.com/_yNsUeVvkjHA/SchgjqTirLI/AAAAAAAAAAU/qPBX7hCv1SQ/s400/cigarrill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949" y="109498"/>
            <a:ext cx="3974399" cy="463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31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endParaRPr lang="es-CO"/>
          </a:p>
        </p:txBody>
      </p:sp>
      <p:sp>
        <p:nvSpPr>
          <p:cNvPr id="3" name="Marcador de contenido 2"/>
          <p:cNvSpPr>
            <a:spLocks noGrp="1"/>
          </p:cNvSpPr>
          <p:nvPr>
            <p:ph idx="1"/>
          </p:nvPr>
        </p:nvSpPr>
        <p:spPr/>
        <p:txBody>
          <a:bodyPr/>
          <a:lstStyle/>
          <a:p>
            <a:endParaRPr lang="es-CO"/>
          </a:p>
        </p:txBody>
      </p:sp>
      <p:pic>
        <p:nvPicPr>
          <p:cNvPr id="1026" name="Picture 2" descr="http://fc08.deviantart.net/fs71/i/2010/127/7/c/tabaquismo_by_kolorl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04" y="0"/>
            <a:ext cx="795099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28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s://tse3.mm.bing.net/th?id=OIP.mhfB28GrIt98ly0b8kf8wwEsCn&amp;pid=15.1&amp;P=0&amp;w=270&amp;h=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489" y="1399351"/>
            <a:ext cx="3857625" cy="2157413"/>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2939636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medicinainterna.wikispaces.com/file/view/tabaquismo_y_embarazo_2.jpg/280857454/296x342/tabaquismo_y_embarazo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403" y="141117"/>
            <a:ext cx="3429318" cy="3962253"/>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818909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blog.ciencias-medicas.com/wp-content/uploads/2011/05/concepto-de-tabaquis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197" y="268443"/>
            <a:ext cx="3814103" cy="4014845"/>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61;p14"/>
          <p:cNvPicPr preferRelativeResize="0"/>
          <p:nvPr/>
        </p:nvPicPr>
        <p:blipFill rotWithShape="1">
          <a:blip r:embed="rId3">
            <a:alphaModFix/>
          </a:blip>
          <a:srcRect t="5814" b="5823"/>
          <a:stretch/>
        </p:blipFill>
        <p:spPr>
          <a:xfrm>
            <a:off x="6245230" y="3789680"/>
            <a:ext cx="2725775" cy="666850"/>
          </a:xfrm>
          <a:prstGeom prst="rect">
            <a:avLst/>
          </a:prstGeom>
          <a:noFill/>
          <a:ln>
            <a:noFill/>
          </a:ln>
        </p:spPr>
      </p:pic>
    </p:spTree>
    <p:extLst>
      <p:ext uri="{BB962C8B-B14F-4D97-AF65-F5344CB8AC3E}">
        <p14:creationId xmlns:p14="http://schemas.microsoft.com/office/powerpoint/2010/main" val="21353498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SINTOMAS DEL ATAQUE CEREBROVASCULAR</a:t>
            </a:r>
          </a:p>
        </p:txBody>
      </p:sp>
      <p:sp>
        <p:nvSpPr>
          <p:cNvPr id="3" name="2 Marcador de contenido"/>
          <p:cNvSpPr>
            <a:spLocks noGrp="1"/>
          </p:cNvSpPr>
          <p:nvPr>
            <p:ph idx="1"/>
          </p:nvPr>
        </p:nvSpPr>
        <p:spPr/>
        <p:txBody>
          <a:bodyPr>
            <a:normAutofit/>
          </a:bodyPr>
          <a:lstStyle/>
          <a:p>
            <a:pPr marL="0" indent="0">
              <a:buNone/>
            </a:pPr>
            <a:endParaRPr lang="es-CO" b="1" dirty="0">
              <a:effectLst/>
            </a:endParaRPr>
          </a:p>
          <a:p>
            <a:r>
              <a:rPr lang="es-CO" dirty="0">
                <a:effectLst/>
              </a:rPr>
              <a:t>1. Dificultad repentina para hablar o confusión.</a:t>
            </a:r>
          </a:p>
          <a:p>
            <a:r>
              <a:rPr lang="es-CO" dirty="0">
                <a:effectLst/>
              </a:rPr>
              <a:t>2. Debilidad súbita en el lado derecho o izquierdo del cuerpo; a veces adormecimiento de un lado.</a:t>
            </a:r>
          </a:p>
          <a:p>
            <a:r>
              <a:rPr lang="es-CO" dirty="0">
                <a:effectLst/>
              </a:rPr>
              <a:t>3. Dificultad repentina para caminar o para mantenerse de pies, mareo intenso, desequilibrio o incoordinación.</a:t>
            </a:r>
          </a:p>
          <a:p>
            <a:r>
              <a:rPr lang="es-CO" dirty="0">
                <a:effectLst/>
              </a:rPr>
              <a:t>4. Pérdida de visión súbita por uno o ambos ojos.</a:t>
            </a:r>
          </a:p>
          <a:p>
            <a:r>
              <a:rPr lang="es-CO" dirty="0">
                <a:effectLst/>
              </a:rPr>
              <a:t>5. Dolor de cabeza muy intenso, “el peor dolor de su vida”</a:t>
            </a:r>
          </a:p>
          <a:p>
            <a:endParaRPr lang="es-CO" dirty="0"/>
          </a:p>
        </p:txBody>
      </p:sp>
      <p:pic>
        <p:nvPicPr>
          <p:cNvPr id="4" name="Google Shape;61;p14"/>
          <p:cNvPicPr preferRelativeResize="0"/>
          <p:nvPr/>
        </p:nvPicPr>
        <p:blipFill rotWithShape="1">
          <a:blip r:embed="rId2">
            <a:alphaModFix/>
          </a:blip>
          <a:srcRect t="5814" b="5823"/>
          <a:stretch/>
        </p:blipFill>
        <p:spPr>
          <a:xfrm>
            <a:off x="6106525" y="4036775"/>
            <a:ext cx="2725775" cy="666850"/>
          </a:xfrm>
          <a:prstGeom prst="rect">
            <a:avLst/>
          </a:prstGeom>
          <a:noFill/>
          <a:ln>
            <a:noFill/>
          </a:ln>
        </p:spPr>
      </p:pic>
    </p:spTree>
    <p:extLst>
      <p:ext uri="{BB962C8B-B14F-4D97-AF65-F5344CB8AC3E}">
        <p14:creationId xmlns:p14="http://schemas.microsoft.com/office/powerpoint/2010/main" val="26599039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rotWithShape="1">
          <a:blip r:embed="rId4">
            <a:alphaModFix/>
          </a:blip>
          <a:srcRect t="5814" b="5823"/>
          <a:stretch/>
        </p:blipFill>
        <p:spPr>
          <a:xfrm>
            <a:off x="150075" y="4359550"/>
            <a:ext cx="2581100" cy="631449"/>
          </a:xfrm>
          <a:prstGeom prst="rect">
            <a:avLst/>
          </a:prstGeom>
          <a:noFill/>
          <a:ln>
            <a:noFill/>
          </a:ln>
        </p:spPr>
      </p:pic>
      <p:sp>
        <p:nvSpPr>
          <p:cNvPr id="3" name="Marcador de contenido 2">
            <a:extLst>
              <a:ext uri="{FF2B5EF4-FFF2-40B4-BE49-F238E27FC236}">
                <a16:creationId xmlns:a16="http://schemas.microsoft.com/office/drawing/2014/main" id="{3C4AFC32-B728-E425-E7B8-D8FEFB52BF69}"/>
              </a:ext>
            </a:extLst>
          </p:cNvPr>
          <p:cNvSpPr txBox="1">
            <a:spLocks/>
          </p:cNvSpPr>
          <p:nvPr/>
        </p:nvSpPr>
        <p:spPr>
          <a:xfrm>
            <a:off x="1053587" y="267250"/>
            <a:ext cx="5894388" cy="354171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nSpc>
                <a:spcPct val="110000"/>
              </a:lnSpc>
              <a:buClr>
                <a:srgbClr val="595959"/>
              </a:buClr>
            </a:pPr>
            <a:endParaRPr lang="es-MX" sz="5600">
              <a:solidFill>
                <a:srgbClr val="595959"/>
              </a:solidFill>
            </a:endParaRPr>
          </a:p>
          <a:p>
            <a:pPr>
              <a:lnSpc>
                <a:spcPct val="110000"/>
              </a:lnSpc>
              <a:buClr>
                <a:srgbClr val="595959"/>
              </a:buClr>
            </a:pPr>
            <a:endParaRPr lang="es-CO" sz="600" dirty="0">
              <a:solidFill>
                <a:srgbClr val="595959"/>
              </a:solidFill>
            </a:endParaRPr>
          </a:p>
        </p:txBody>
      </p:sp>
      <p:pic>
        <p:nvPicPr>
          <p:cNvPr id="2" name="Imagen 1"/>
          <p:cNvPicPr>
            <a:picLocks noChangeAspect="1"/>
          </p:cNvPicPr>
          <p:nvPr/>
        </p:nvPicPr>
        <p:blipFill>
          <a:blip r:embed="rId5"/>
          <a:stretch>
            <a:fillRect/>
          </a:stretch>
        </p:blipFill>
        <p:spPr>
          <a:xfrm>
            <a:off x="1440625" y="113016"/>
            <a:ext cx="5895343" cy="3542083"/>
          </a:xfrm>
          <a:prstGeom prst="rect">
            <a:avLst/>
          </a:prstGeom>
        </p:spPr>
      </p:pic>
      <p:sp>
        <p:nvSpPr>
          <p:cNvPr id="93" name="Título 1"/>
          <p:cNvSpPr txBox="1">
            <a:spLocks/>
          </p:cNvSpPr>
          <p:nvPr/>
        </p:nvSpPr>
        <p:spPr>
          <a:xfrm>
            <a:off x="-237535" y="686531"/>
            <a:ext cx="628459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Clr>
                <a:srgbClr val="000000"/>
              </a:buClr>
            </a:pPr>
            <a:endParaRPr lang="es-CO" sz="2400" b="1" dirty="0">
              <a:solidFill>
                <a:srgbClr val="FFFFFF"/>
              </a:solidFill>
              <a:latin typeface="Montserrat ExtraBold" panose="020B0604020202020204" charset="0"/>
              <a:cs typeface="Montserrat ExtraBold" panose="020B0604020202020204" charset="0"/>
            </a:endParaRPr>
          </a:p>
        </p:txBody>
      </p:sp>
      <p:sp>
        <p:nvSpPr>
          <p:cNvPr id="94" name="Título 1"/>
          <p:cNvSpPr txBox="1">
            <a:spLocks/>
          </p:cNvSpPr>
          <p:nvPr/>
        </p:nvSpPr>
        <p:spPr>
          <a:xfrm>
            <a:off x="336960" y="3236264"/>
            <a:ext cx="7617188"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just">
              <a:buClr>
                <a:srgbClr val="000000"/>
              </a:buClr>
            </a:pPr>
            <a:endParaRPr lang="es-MX" sz="1400" b="1" dirty="0">
              <a:solidFill>
                <a:srgbClr val="FFFFFF"/>
              </a:solidFill>
              <a:latin typeface="Montserrat ExtraBold" panose="020B0604020202020204" charset="0"/>
              <a:cs typeface="Montserrat ExtraBold" panose="020B0604020202020204" charset="0"/>
            </a:endParaRPr>
          </a:p>
          <a:p>
            <a:pPr algn="just">
              <a:buClr>
                <a:srgbClr val="000000"/>
              </a:buClr>
            </a:pPr>
            <a:endParaRPr lang="es-MX" sz="1400" b="1" dirty="0">
              <a:solidFill>
                <a:srgbClr val="FFFFFF"/>
              </a:solidFill>
              <a:latin typeface="Montserrat ExtraBold" panose="020B0604020202020204" charset="0"/>
              <a:cs typeface="Montserrat ExtraBold" panose="020B0604020202020204" charset="0"/>
            </a:endParaRPr>
          </a:p>
        </p:txBody>
      </p:sp>
      <p:pic>
        <p:nvPicPr>
          <p:cNvPr id="4" name="Picture 6" descr="Escala de Cincinnati - Real Federación Española de Salvamento y Socorrismo">
            <a:extLst>
              <a:ext uri="{FF2B5EF4-FFF2-40B4-BE49-F238E27FC236}">
                <a16:creationId xmlns:a16="http://schemas.microsoft.com/office/drawing/2014/main" id="{C9D60A3C-1D6B-5FF2-EF55-DEB01C96EA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21" y="30938"/>
            <a:ext cx="7495971" cy="370623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A209A2F-C5BE-3278-292F-F76E90CC3406}"/>
              </a:ext>
            </a:extLst>
          </p:cNvPr>
          <p:cNvSpPr txBox="1"/>
          <p:nvPr/>
        </p:nvSpPr>
        <p:spPr>
          <a:xfrm>
            <a:off x="3700730" y="3920468"/>
            <a:ext cx="3635238" cy="400110"/>
          </a:xfrm>
          <a:prstGeom prst="rect">
            <a:avLst/>
          </a:prstGeom>
          <a:noFill/>
        </p:spPr>
        <p:txBody>
          <a:bodyPr wrap="square">
            <a:spAutoFit/>
          </a:bodyPr>
          <a:lstStyle/>
          <a:p>
            <a:r>
              <a:rPr lang="es-MX" sz="2000" b="1" dirty="0"/>
              <a:t>OJO  MÁXIMO 4,5 horas</a:t>
            </a:r>
            <a:endParaRPr lang="es-CO" sz="2000" b="1" dirty="0"/>
          </a:p>
        </p:txBody>
      </p:sp>
    </p:spTree>
    <p:extLst>
      <p:ext uri="{BB962C8B-B14F-4D97-AF65-F5344CB8AC3E}">
        <p14:creationId xmlns:p14="http://schemas.microsoft.com/office/powerpoint/2010/main" val="12016121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70">
          <a:extLst>
            <a:ext uri="{FF2B5EF4-FFF2-40B4-BE49-F238E27FC236}">
              <a16:creationId xmlns:a16="http://schemas.microsoft.com/office/drawing/2014/main" id="{E6AB7804-9B4B-8173-5A92-5D67C3DF9476}"/>
            </a:ext>
          </a:extLst>
        </p:cNvPr>
        <p:cNvGrpSpPr/>
        <p:nvPr/>
      </p:nvGrpSpPr>
      <p:grpSpPr>
        <a:xfrm>
          <a:off x="0" y="0"/>
          <a:ext cx="0" cy="0"/>
          <a:chOff x="0" y="0"/>
          <a:chExt cx="0" cy="0"/>
        </a:xfrm>
      </p:grpSpPr>
      <p:pic>
        <p:nvPicPr>
          <p:cNvPr id="71" name="Google Shape;71;p16">
            <a:extLst>
              <a:ext uri="{FF2B5EF4-FFF2-40B4-BE49-F238E27FC236}">
                <a16:creationId xmlns:a16="http://schemas.microsoft.com/office/drawing/2014/main" id="{E4876E86-D9BD-65BA-8276-93E80F32C62F}"/>
              </a:ext>
            </a:extLst>
          </p:cNvPr>
          <p:cNvPicPr preferRelativeResize="0"/>
          <p:nvPr/>
        </p:nvPicPr>
        <p:blipFill rotWithShape="1">
          <a:blip r:embed="rId5">
            <a:alphaModFix/>
          </a:blip>
          <a:srcRect t="5823" b="5814"/>
          <a:stretch/>
        </p:blipFill>
        <p:spPr>
          <a:xfrm>
            <a:off x="6252600" y="4215650"/>
            <a:ext cx="2772777" cy="678299"/>
          </a:xfrm>
          <a:prstGeom prst="rect">
            <a:avLst/>
          </a:prstGeom>
          <a:noFill/>
          <a:ln>
            <a:noFill/>
          </a:ln>
        </p:spPr>
      </p:pic>
      <p:sp>
        <p:nvSpPr>
          <p:cNvPr id="2" name="Google Shape;55;p13">
            <a:extLst>
              <a:ext uri="{FF2B5EF4-FFF2-40B4-BE49-F238E27FC236}">
                <a16:creationId xmlns:a16="http://schemas.microsoft.com/office/drawing/2014/main" id="{5DF47B12-98D1-6981-DE87-3DB41B5049D8}"/>
              </a:ext>
            </a:extLst>
          </p:cNvPr>
          <p:cNvSpPr txBox="1"/>
          <p:nvPr/>
        </p:nvSpPr>
        <p:spPr>
          <a:xfrm>
            <a:off x="1614210" y="1715328"/>
            <a:ext cx="5915580" cy="2080605"/>
          </a:xfrm>
          <a:prstGeom prst="rect">
            <a:avLst/>
          </a:prstGeom>
          <a:noFill/>
          <a:ln>
            <a:noFill/>
          </a:ln>
        </p:spPr>
        <p:txBody>
          <a:bodyPr spcFirstLastPara="1" wrap="square" lIns="91425" tIns="91425" rIns="91425" bIns="91425" anchor="t" anchorCtr="0">
            <a:noAutofit/>
          </a:bodyPr>
          <a:lstStyle/>
          <a:p>
            <a:pPr marL="12065" marR="5080" indent="-635" algn="ctr">
              <a:spcBef>
                <a:spcPts val="105"/>
              </a:spcBef>
            </a:pPr>
            <a:endParaRPr lang="es-ES" sz="4000" dirty="0">
              <a:solidFill>
                <a:srgbClr val="FFFFFF"/>
              </a:solidFill>
              <a:latin typeface="Montserrat Black" panose="00000A00000000000000" pitchFamily="2" charset="0"/>
            </a:endParaRPr>
          </a:p>
        </p:txBody>
      </p:sp>
      <p:sp>
        <p:nvSpPr>
          <p:cNvPr id="4" name="CuadroTexto 3">
            <a:extLst>
              <a:ext uri="{FF2B5EF4-FFF2-40B4-BE49-F238E27FC236}">
                <a16:creationId xmlns:a16="http://schemas.microsoft.com/office/drawing/2014/main" id="{D98B96E4-EB5F-E8D9-4F01-B2710B7F78B8}"/>
              </a:ext>
            </a:extLst>
          </p:cNvPr>
          <p:cNvSpPr txBox="1"/>
          <p:nvPr/>
        </p:nvSpPr>
        <p:spPr>
          <a:xfrm>
            <a:off x="0" y="589062"/>
            <a:ext cx="4572000" cy="307777"/>
          </a:xfrm>
          <a:prstGeom prst="rect">
            <a:avLst/>
          </a:prstGeom>
          <a:noFill/>
        </p:spPr>
        <p:txBody>
          <a:bodyPr wrap="square">
            <a:spAutoFit/>
          </a:bodyPr>
          <a:lstStyle/>
          <a:p>
            <a:r>
              <a:rPr lang="es-CO" b="1" dirty="0"/>
              <a:t>SINTOMAS DEL INFARTO AGUDO DEL MIOCARDIO</a:t>
            </a:r>
            <a:endParaRPr lang="es-CO" dirty="0"/>
          </a:p>
        </p:txBody>
      </p:sp>
      <p:pic>
        <p:nvPicPr>
          <p:cNvPr id="5" name="Imagen 4">
            <a:extLst>
              <a:ext uri="{FF2B5EF4-FFF2-40B4-BE49-F238E27FC236}">
                <a16:creationId xmlns:a16="http://schemas.microsoft.com/office/drawing/2014/main" id="{285E6410-F3DF-019D-B064-D51C6F4E9702}"/>
              </a:ext>
            </a:extLst>
          </p:cNvPr>
          <p:cNvPicPr>
            <a:picLocks noChangeAspect="1"/>
          </p:cNvPicPr>
          <p:nvPr/>
        </p:nvPicPr>
        <p:blipFill>
          <a:blip r:embed="rId6"/>
          <a:stretch>
            <a:fillRect/>
          </a:stretch>
        </p:blipFill>
        <p:spPr>
          <a:xfrm>
            <a:off x="2023651" y="1475509"/>
            <a:ext cx="3996149" cy="3025792"/>
          </a:xfrm>
          <a:prstGeom prst="rect">
            <a:avLst/>
          </a:prstGeom>
        </p:spPr>
      </p:pic>
    </p:spTree>
    <p:extLst>
      <p:ext uri="{BB962C8B-B14F-4D97-AF65-F5344CB8AC3E}">
        <p14:creationId xmlns:p14="http://schemas.microsoft.com/office/powerpoint/2010/main" val="2721669726"/>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rotWithShape="1">
          <a:blip r:embed="rId4">
            <a:alphaModFix/>
          </a:blip>
          <a:srcRect t="5814" b="5823"/>
          <a:stretch/>
        </p:blipFill>
        <p:spPr>
          <a:xfrm>
            <a:off x="150075" y="4359550"/>
            <a:ext cx="2581100" cy="631449"/>
          </a:xfrm>
          <a:prstGeom prst="rect">
            <a:avLst/>
          </a:prstGeom>
          <a:noFill/>
          <a:ln>
            <a:noFill/>
          </a:ln>
        </p:spPr>
      </p:pic>
      <p:sp>
        <p:nvSpPr>
          <p:cNvPr id="3" name="Marcador de contenido 2"/>
          <p:cNvSpPr txBox="1">
            <a:spLocks/>
          </p:cNvSpPr>
          <p:nvPr/>
        </p:nvSpPr>
        <p:spPr>
          <a:xfrm>
            <a:off x="150075" y="499820"/>
            <a:ext cx="8819264" cy="1020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buClr>
                <a:srgbClr val="001C54"/>
              </a:buClr>
              <a:buSzPct val="161000"/>
            </a:pPr>
            <a:r>
              <a:rPr lang="es-ES" sz="3600" b="1" dirty="0">
                <a:solidFill>
                  <a:schemeClr val="bg1"/>
                </a:solidFill>
                <a:latin typeface="Montserrat Black"/>
                <a:ea typeface="Montserrat Black"/>
                <a:cs typeface="Montserrat Black"/>
              </a:rPr>
              <a:t>EMPECEMOS POR ALIMENTARNOS ADECUADAMENTE.</a:t>
            </a:r>
          </a:p>
        </p:txBody>
      </p:sp>
      <p:pic>
        <p:nvPicPr>
          <p:cNvPr id="4" name="Imagen 3"/>
          <p:cNvPicPr>
            <a:picLocks noChangeAspect="1"/>
          </p:cNvPicPr>
          <p:nvPr/>
        </p:nvPicPr>
        <p:blipFill>
          <a:blip r:embed="rId5"/>
          <a:stretch>
            <a:fillRect/>
          </a:stretch>
        </p:blipFill>
        <p:spPr>
          <a:xfrm>
            <a:off x="2731175" y="1944694"/>
            <a:ext cx="3739742" cy="2414856"/>
          </a:xfrm>
          <a:prstGeom prst="rect">
            <a:avLst/>
          </a:prstGeom>
          <a:effectLst>
            <a:softEdge rad="317500"/>
          </a:effectLst>
        </p:spPr>
      </p:pic>
    </p:spTree>
    <p:extLst>
      <p:ext uri="{BB962C8B-B14F-4D97-AF65-F5344CB8AC3E}">
        <p14:creationId xmlns:p14="http://schemas.microsoft.com/office/powerpoint/2010/main" val="19828658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7790BAFC-B4A7-3674-F9A0-65FBA780DA8E}"/>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BFC2169-A026-DF58-CBD9-23A28CD2B2B8}"/>
              </a:ext>
            </a:extLst>
          </p:cNvPr>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5" name="Título 4">
            <a:extLst>
              <a:ext uri="{FF2B5EF4-FFF2-40B4-BE49-F238E27FC236}">
                <a16:creationId xmlns:a16="http://schemas.microsoft.com/office/drawing/2014/main" id="{94ADD0D0-7BA5-CE0E-2801-76E906EB9D13}"/>
              </a:ext>
            </a:extLst>
          </p:cNvPr>
          <p:cNvSpPr>
            <a:spLocks noGrp="1"/>
          </p:cNvSpPr>
          <p:nvPr>
            <p:ph type="title"/>
          </p:nvPr>
        </p:nvSpPr>
        <p:spPr/>
        <p:txBody>
          <a:bodyPr>
            <a:normAutofit fontScale="90000"/>
          </a:bodyPr>
          <a:lstStyle/>
          <a:p>
            <a:r>
              <a:rPr lang="es-CO" dirty="0"/>
              <a:t>ATAQUE CARDIACO</a:t>
            </a:r>
          </a:p>
        </p:txBody>
      </p:sp>
      <p:sp>
        <p:nvSpPr>
          <p:cNvPr id="3" name="CuadroTexto 2">
            <a:extLst>
              <a:ext uri="{FF2B5EF4-FFF2-40B4-BE49-F238E27FC236}">
                <a16:creationId xmlns:a16="http://schemas.microsoft.com/office/drawing/2014/main" id="{8E15EB88-473B-340A-086B-96ED5DF77F7D}"/>
              </a:ext>
            </a:extLst>
          </p:cNvPr>
          <p:cNvSpPr txBox="1"/>
          <p:nvPr/>
        </p:nvSpPr>
        <p:spPr>
          <a:xfrm>
            <a:off x="431800" y="1625253"/>
            <a:ext cx="7289800" cy="2400657"/>
          </a:xfrm>
          <a:prstGeom prst="rect">
            <a:avLst/>
          </a:prstGeom>
          <a:noFill/>
        </p:spPr>
        <p:txBody>
          <a:bodyPr wrap="square">
            <a:spAutoFit/>
          </a:bodyPr>
          <a:lstStyle/>
          <a:p>
            <a:r>
              <a:rPr lang="es-CO" sz="2500" dirty="0"/>
              <a:t>Los ancianos, pueden experimentar poco o ningún dolor torácico. </a:t>
            </a:r>
          </a:p>
          <a:p>
            <a:r>
              <a:rPr lang="es-CO" sz="2500" dirty="0"/>
              <a:t>Pueden experimentar síntomas inusuales (dificultad para respirar, fatiga, debilidad). </a:t>
            </a:r>
          </a:p>
          <a:p>
            <a:r>
              <a:rPr lang="es-CO" sz="2500" dirty="0"/>
              <a:t>Pueden tener un "ataque cardíaco silencioso" que no presenta síntomas.</a:t>
            </a:r>
          </a:p>
        </p:txBody>
      </p:sp>
    </p:spTree>
    <p:extLst>
      <p:ext uri="{BB962C8B-B14F-4D97-AF65-F5344CB8AC3E}">
        <p14:creationId xmlns:p14="http://schemas.microsoft.com/office/powerpoint/2010/main" val="8115075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a:extLst>
            <a:ext uri="{FF2B5EF4-FFF2-40B4-BE49-F238E27FC236}">
              <a16:creationId xmlns:a16="http://schemas.microsoft.com/office/drawing/2014/main" id="{459E8741-CBDB-6EE8-6CC8-048EA729F374}"/>
            </a:ext>
          </a:extLst>
        </p:cNvPr>
        <p:cNvGrpSpPr/>
        <p:nvPr/>
      </p:nvGrpSpPr>
      <p:grpSpPr>
        <a:xfrm>
          <a:off x="0" y="0"/>
          <a:ext cx="0" cy="0"/>
          <a:chOff x="0" y="0"/>
          <a:chExt cx="0" cy="0"/>
        </a:xfrm>
      </p:grpSpPr>
      <p:pic>
        <p:nvPicPr>
          <p:cNvPr id="66" name="Google Shape;66;p15">
            <a:extLst>
              <a:ext uri="{FF2B5EF4-FFF2-40B4-BE49-F238E27FC236}">
                <a16:creationId xmlns:a16="http://schemas.microsoft.com/office/drawing/2014/main" id="{2EF44C35-A2A3-8A45-6207-FA8143695DC6}"/>
              </a:ext>
            </a:extLst>
          </p:cNvPr>
          <p:cNvPicPr preferRelativeResize="0"/>
          <p:nvPr/>
        </p:nvPicPr>
        <p:blipFill rotWithShape="1">
          <a:blip r:embed="rId4">
            <a:alphaModFix/>
          </a:blip>
          <a:srcRect t="5814" b="5823"/>
          <a:stretch/>
        </p:blipFill>
        <p:spPr>
          <a:xfrm>
            <a:off x="150075" y="4359550"/>
            <a:ext cx="2581100" cy="631449"/>
          </a:xfrm>
          <a:prstGeom prst="rect">
            <a:avLst/>
          </a:prstGeom>
          <a:noFill/>
          <a:ln>
            <a:noFill/>
          </a:ln>
        </p:spPr>
      </p:pic>
      <p:sp>
        <p:nvSpPr>
          <p:cNvPr id="3" name="Marcador de contenido 2">
            <a:extLst>
              <a:ext uri="{FF2B5EF4-FFF2-40B4-BE49-F238E27FC236}">
                <a16:creationId xmlns:a16="http://schemas.microsoft.com/office/drawing/2014/main" id="{7C6CDDFB-E427-551C-D81A-165186E59EE7}"/>
              </a:ext>
            </a:extLst>
          </p:cNvPr>
          <p:cNvSpPr txBox="1">
            <a:spLocks/>
          </p:cNvSpPr>
          <p:nvPr/>
        </p:nvSpPr>
        <p:spPr>
          <a:xfrm>
            <a:off x="1053587" y="267250"/>
            <a:ext cx="5894388" cy="354171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nSpc>
                <a:spcPct val="110000"/>
              </a:lnSpc>
              <a:buClr>
                <a:srgbClr val="595959"/>
              </a:buClr>
            </a:pPr>
            <a:endParaRPr lang="es-MX" sz="5600">
              <a:solidFill>
                <a:srgbClr val="595959"/>
              </a:solidFill>
            </a:endParaRPr>
          </a:p>
          <a:p>
            <a:pPr>
              <a:lnSpc>
                <a:spcPct val="110000"/>
              </a:lnSpc>
              <a:buClr>
                <a:srgbClr val="595959"/>
              </a:buClr>
            </a:pPr>
            <a:endParaRPr lang="es-CO" sz="600" dirty="0">
              <a:solidFill>
                <a:srgbClr val="595959"/>
              </a:solidFill>
            </a:endParaRPr>
          </a:p>
        </p:txBody>
      </p:sp>
      <p:pic>
        <p:nvPicPr>
          <p:cNvPr id="2" name="Imagen 1">
            <a:extLst>
              <a:ext uri="{FF2B5EF4-FFF2-40B4-BE49-F238E27FC236}">
                <a16:creationId xmlns:a16="http://schemas.microsoft.com/office/drawing/2014/main" id="{4E72A5A3-0027-9B69-C2DD-48241B6F9FB6}"/>
              </a:ext>
            </a:extLst>
          </p:cNvPr>
          <p:cNvPicPr>
            <a:picLocks noChangeAspect="1"/>
          </p:cNvPicPr>
          <p:nvPr/>
        </p:nvPicPr>
        <p:blipFill>
          <a:blip r:embed="rId5"/>
          <a:stretch>
            <a:fillRect/>
          </a:stretch>
        </p:blipFill>
        <p:spPr>
          <a:xfrm>
            <a:off x="1440625" y="113016"/>
            <a:ext cx="5895343" cy="3542083"/>
          </a:xfrm>
          <a:prstGeom prst="rect">
            <a:avLst/>
          </a:prstGeom>
        </p:spPr>
      </p:pic>
      <p:sp>
        <p:nvSpPr>
          <p:cNvPr id="93" name="Título 1">
            <a:extLst>
              <a:ext uri="{FF2B5EF4-FFF2-40B4-BE49-F238E27FC236}">
                <a16:creationId xmlns:a16="http://schemas.microsoft.com/office/drawing/2014/main" id="{727731A7-EC99-4961-899D-0703AB8A6001}"/>
              </a:ext>
            </a:extLst>
          </p:cNvPr>
          <p:cNvSpPr txBox="1">
            <a:spLocks/>
          </p:cNvSpPr>
          <p:nvPr/>
        </p:nvSpPr>
        <p:spPr>
          <a:xfrm>
            <a:off x="-946270" y="285498"/>
            <a:ext cx="628459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Clr>
                <a:srgbClr val="000000"/>
              </a:buClr>
            </a:pPr>
            <a:r>
              <a:rPr lang="es-CO" sz="2400" b="1" dirty="0">
                <a:solidFill>
                  <a:srgbClr val="FFFFFF"/>
                </a:solidFill>
                <a:latin typeface="Montserrat ExtraBold" panose="020B0604020202020204" charset="0"/>
                <a:cs typeface="Montserrat ExtraBold" panose="020B0604020202020204" charset="0"/>
              </a:rPr>
              <a:t>ATAQUE CARDIACO</a:t>
            </a:r>
          </a:p>
        </p:txBody>
      </p:sp>
      <p:sp>
        <p:nvSpPr>
          <p:cNvPr id="94" name="Título 1">
            <a:extLst>
              <a:ext uri="{FF2B5EF4-FFF2-40B4-BE49-F238E27FC236}">
                <a16:creationId xmlns:a16="http://schemas.microsoft.com/office/drawing/2014/main" id="{5735E7D7-A6C0-1F3B-7F73-960E50478B72}"/>
              </a:ext>
            </a:extLst>
          </p:cNvPr>
          <p:cNvSpPr txBox="1">
            <a:spLocks/>
          </p:cNvSpPr>
          <p:nvPr/>
        </p:nvSpPr>
        <p:spPr>
          <a:xfrm>
            <a:off x="336960" y="3236264"/>
            <a:ext cx="7617188"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just">
              <a:buClr>
                <a:srgbClr val="000000"/>
              </a:buClr>
            </a:pPr>
            <a:endParaRPr lang="es-MX" sz="1400" b="1" dirty="0">
              <a:solidFill>
                <a:srgbClr val="FFFFFF"/>
              </a:solidFill>
              <a:latin typeface="Montserrat ExtraBold" panose="020B0604020202020204" charset="0"/>
              <a:cs typeface="Montserrat ExtraBold" panose="020B0604020202020204" charset="0"/>
            </a:endParaRPr>
          </a:p>
          <a:p>
            <a:pPr algn="just">
              <a:buClr>
                <a:srgbClr val="000000"/>
              </a:buClr>
            </a:pPr>
            <a:endParaRPr lang="es-MX" sz="1400" b="1" dirty="0">
              <a:solidFill>
                <a:srgbClr val="FFFFFF"/>
              </a:solidFill>
              <a:latin typeface="Montserrat ExtraBold" panose="020B0604020202020204" charset="0"/>
              <a:cs typeface="Montserrat ExtraBold" panose="020B0604020202020204" charset="0"/>
            </a:endParaRPr>
          </a:p>
        </p:txBody>
      </p:sp>
      <p:sp>
        <p:nvSpPr>
          <p:cNvPr id="5" name="CuadroTexto 4">
            <a:extLst>
              <a:ext uri="{FF2B5EF4-FFF2-40B4-BE49-F238E27FC236}">
                <a16:creationId xmlns:a16="http://schemas.microsoft.com/office/drawing/2014/main" id="{2635ED36-7C76-DE19-F519-9A718F49B77B}"/>
              </a:ext>
            </a:extLst>
          </p:cNvPr>
          <p:cNvSpPr txBox="1"/>
          <p:nvPr/>
        </p:nvSpPr>
        <p:spPr>
          <a:xfrm>
            <a:off x="571500" y="1120455"/>
            <a:ext cx="6959600" cy="2800767"/>
          </a:xfrm>
          <a:prstGeom prst="rect">
            <a:avLst/>
          </a:prstGeom>
          <a:noFill/>
        </p:spPr>
        <p:txBody>
          <a:bodyPr wrap="square">
            <a:spAutoFit/>
          </a:bodyPr>
          <a:lstStyle/>
          <a:p>
            <a:r>
              <a:rPr lang="es-CO" sz="2200" dirty="0"/>
              <a:t>El dolor torácico puede irradiarse desde el pecho a los brazos, el hombro, el cuello, los dientes, la mandíbula, el área abdominal o la espalda.</a:t>
            </a:r>
          </a:p>
          <a:p>
            <a:r>
              <a:rPr lang="es-CO" sz="2200" dirty="0"/>
              <a:t>El dolor puede ser intenso o leve y se puede sentir como:</a:t>
            </a:r>
          </a:p>
          <a:p>
            <a:pPr marL="342900" lvl="1" indent="-342900">
              <a:buFont typeface="Arial" panose="020B0604020202020204" pitchFamily="34" charset="0"/>
              <a:buChar char="•"/>
            </a:pPr>
            <a:r>
              <a:rPr lang="es-CO" sz="2200" dirty="0"/>
              <a:t>Una banda apretada alrededor del pecho</a:t>
            </a:r>
          </a:p>
          <a:p>
            <a:pPr marL="342900" lvl="1" indent="-342900">
              <a:buFont typeface="Arial" panose="020B0604020202020204" pitchFamily="34" charset="0"/>
              <a:buChar char="•"/>
            </a:pPr>
            <a:r>
              <a:rPr lang="es-CO" sz="2200" dirty="0"/>
              <a:t>Indigestión, dolor en la boca del estómago</a:t>
            </a:r>
          </a:p>
          <a:p>
            <a:pPr marL="342900" lvl="1" indent="-342900">
              <a:buFont typeface="Arial" panose="020B0604020202020204" pitchFamily="34" charset="0"/>
              <a:buChar char="•"/>
            </a:pPr>
            <a:r>
              <a:rPr lang="es-CO" sz="2200" dirty="0"/>
              <a:t>Presión aplastante o fuerte</a:t>
            </a:r>
          </a:p>
        </p:txBody>
      </p:sp>
    </p:spTree>
    <p:extLst>
      <p:ext uri="{BB962C8B-B14F-4D97-AF65-F5344CB8AC3E}">
        <p14:creationId xmlns:p14="http://schemas.microsoft.com/office/powerpoint/2010/main" val="2488086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D8934BE3-F2D4-4D69-58DE-EB2528FE493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4C6D6EC-A9CC-8868-D72D-AB55E5FF5B98}"/>
              </a:ext>
            </a:extLst>
          </p:cNvPr>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5" name="Título 4">
            <a:extLst>
              <a:ext uri="{FF2B5EF4-FFF2-40B4-BE49-F238E27FC236}">
                <a16:creationId xmlns:a16="http://schemas.microsoft.com/office/drawing/2014/main" id="{BDEAE8B2-F1FB-6462-7A08-ECF0AD000F66}"/>
              </a:ext>
            </a:extLst>
          </p:cNvPr>
          <p:cNvSpPr>
            <a:spLocks noGrp="1"/>
          </p:cNvSpPr>
          <p:nvPr>
            <p:ph type="title"/>
          </p:nvPr>
        </p:nvSpPr>
        <p:spPr/>
        <p:txBody>
          <a:bodyPr>
            <a:normAutofit fontScale="90000"/>
          </a:bodyPr>
          <a:lstStyle/>
          <a:p>
            <a:r>
              <a:rPr lang="es-CO" b="1" dirty="0"/>
              <a:t>ATAQUE CARDÍACO</a:t>
            </a:r>
            <a:endParaRPr lang="es-CO" dirty="0"/>
          </a:p>
        </p:txBody>
      </p:sp>
      <p:sp>
        <p:nvSpPr>
          <p:cNvPr id="3" name="CuadroTexto 2">
            <a:extLst>
              <a:ext uri="{FF2B5EF4-FFF2-40B4-BE49-F238E27FC236}">
                <a16:creationId xmlns:a16="http://schemas.microsoft.com/office/drawing/2014/main" id="{C0D1BF9C-8131-BFE6-D917-8049EAC520D4}"/>
              </a:ext>
            </a:extLst>
          </p:cNvPr>
          <p:cNvSpPr txBox="1"/>
          <p:nvPr/>
        </p:nvSpPr>
        <p:spPr>
          <a:xfrm>
            <a:off x="530651" y="1493390"/>
            <a:ext cx="4572000" cy="2862322"/>
          </a:xfrm>
          <a:prstGeom prst="rect">
            <a:avLst/>
          </a:prstGeom>
          <a:noFill/>
        </p:spPr>
        <p:txBody>
          <a:bodyPr wrap="square">
            <a:spAutoFit/>
          </a:bodyPr>
          <a:lstStyle/>
          <a:p>
            <a:r>
              <a:rPr lang="es-CO" sz="2000" dirty="0"/>
              <a:t>Ansiedad</a:t>
            </a:r>
          </a:p>
          <a:p>
            <a:r>
              <a:rPr lang="es-CO" sz="2000" dirty="0"/>
              <a:t>Palpitaciones</a:t>
            </a:r>
          </a:p>
          <a:p>
            <a:r>
              <a:rPr lang="es-CO" sz="2000" dirty="0"/>
              <a:t>Desmayo</a:t>
            </a:r>
          </a:p>
          <a:p>
            <a:r>
              <a:rPr lang="es-CO" sz="2000" dirty="0"/>
              <a:t>Tos</a:t>
            </a:r>
          </a:p>
          <a:p>
            <a:r>
              <a:rPr lang="es-CO" sz="2000" dirty="0"/>
              <a:t>Mareo</a:t>
            </a:r>
          </a:p>
          <a:p>
            <a:r>
              <a:rPr lang="es-CO" sz="2000" dirty="0"/>
              <a:t>Nauseas, vómito</a:t>
            </a:r>
          </a:p>
          <a:p>
            <a:r>
              <a:rPr lang="es-CO" sz="2000" dirty="0"/>
              <a:t>Sudoración</a:t>
            </a:r>
          </a:p>
          <a:p>
            <a:r>
              <a:rPr lang="es-CO" sz="2000" dirty="0"/>
              <a:t>Palidez</a:t>
            </a:r>
          </a:p>
          <a:p>
            <a:r>
              <a:rPr lang="es-CO" sz="2000" dirty="0"/>
              <a:t>Sensación de muerte inminente</a:t>
            </a:r>
          </a:p>
        </p:txBody>
      </p:sp>
    </p:spTree>
    <p:extLst>
      <p:ext uri="{BB962C8B-B14F-4D97-AF65-F5344CB8AC3E}">
        <p14:creationId xmlns:p14="http://schemas.microsoft.com/office/powerpoint/2010/main" val="1667353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2" name="Título 1"/>
          <p:cNvSpPr>
            <a:spLocks noGrp="1"/>
          </p:cNvSpPr>
          <p:nvPr>
            <p:ph type="title"/>
          </p:nvPr>
        </p:nvSpPr>
        <p:spPr>
          <a:xfrm>
            <a:off x="0" y="393654"/>
            <a:ext cx="4078839" cy="572700"/>
          </a:xfrm>
        </p:spPr>
        <p:txBody>
          <a:bodyPr>
            <a:noAutofit/>
          </a:bodyPr>
          <a:lstStyle/>
          <a:p>
            <a:pPr algn="ctr"/>
            <a:r>
              <a:rPr lang="es-CO" sz="3200" b="1" dirty="0"/>
              <a:t>HIPOGLICEMIA</a:t>
            </a:r>
            <a:endParaRPr lang="es-CO" sz="1600" b="1" dirty="0">
              <a:latin typeface="Montserrat ExtraBold" panose="020B0604020202020204" charset="0"/>
              <a:cs typeface="Montserrat ExtraBold" panose="020B0604020202020204" charset="0"/>
            </a:endParaRPr>
          </a:p>
        </p:txBody>
      </p:sp>
      <p:sp>
        <p:nvSpPr>
          <p:cNvPr id="9" name="Título 1"/>
          <p:cNvSpPr txBox="1">
            <a:spLocks/>
          </p:cNvSpPr>
          <p:nvPr/>
        </p:nvSpPr>
        <p:spPr>
          <a:xfrm>
            <a:off x="392299" y="4492396"/>
            <a:ext cx="600227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Clr>
                <a:srgbClr val="000000"/>
              </a:buClr>
            </a:pPr>
            <a:endParaRPr lang="es-CO" sz="1050" b="1" dirty="0">
              <a:solidFill>
                <a:srgbClr val="002060"/>
              </a:solidFill>
              <a:latin typeface="Montserrat ExtraBold" panose="020B0604020202020204" charset="0"/>
              <a:cs typeface="Montserrat ExtraBold" panose="020B0604020202020204" charset="0"/>
            </a:endParaRPr>
          </a:p>
        </p:txBody>
      </p:sp>
      <p:pic>
        <p:nvPicPr>
          <p:cNvPr id="3" name="Picture 2" descr="http://api.ning.com/files/5Dfe*o0xq54qkqHdxKSkiWnqcNLqnZ4PIs*KIgy4lST-*LPibzu31C07krGfcY*TaM*mJZdvieu4tZLAlPTTJjo*hqc8pXZJ/hipoglucemia....jpg">
            <a:extLst>
              <a:ext uri="{FF2B5EF4-FFF2-40B4-BE49-F238E27FC236}">
                <a16:creationId xmlns:a16="http://schemas.microsoft.com/office/drawing/2014/main" id="{0121A4AB-11FE-E725-FDAB-1B9E60251B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280" y="1579704"/>
            <a:ext cx="4503045" cy="291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319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4">
            <a:alphaModFix/>
          </a:blip>
          <a:srcRect t="5823" b="5814"/>
          <a:stretch/>
        </p:blipFill>
        <p:spPr>
          <a:xfrm>
            <a:off x="6252600" y="4215650"/>
            <a:ext cx="2772777" cy="678299"/>
          </a:xfrm>
          <a:prstGeom prst="rect">
            <a:avLst/>
          </a:prstGeom>
          <a:noFill/>
          <a:ln>
            <a:noFill/>
          </a:ln>
        </p:spPr>
      </p:pic>
      <p:sp>
        <p:nvSpPr>
          <p:cNvPr id="4" name="Título 1"/>
          <p:cNvSpPr txBox="1">
            <a:spLocks/>
          </p:cNvSpPr>
          <p:nvPr/>
        </p:nvSpPr>
        <p:spPr>
          <a:xfrm>
            <a:off x="-90729" y="414204"/>
            <a:ext cx="4078839"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Clr>
                <a:srgbClr val="000000"/>
              </a:buClr>
            </a:pPr>
            <a:r>
              <a:rPr lang="es-CO" sz="2000" b="1">
                <a:solidFill>
                  <a:srgbClr val="000000"/>
                </a:solidFill>
              </a:rPr>
              <a:t>ATRAGANTAMIENTO</a:t>
            </a:r>
            <a:endParaRPr lang="es-CO" sz="2400" b="1" dirty="0">
              <a:solidFill>
                <a:srgbClr val="002060"/>
              </a:solidFill>
              <a:latin typeface="Montserrat ExtraBold" panose="020B0604020202020204" charset="0"/>
              <a:cs typeface="Montserrat ExtraBold" panose="020B0604020202020204" charset="0"/>
            </a:endParaRPr>
          </a:p>
        </p:txBody>
      </p:sp>
      <p:pic>
        <p:nvPicPr>
          <p:cNvPr id="2" name="Picture 2" descr="http://lanaveva.files.wordpress.com/2010/12/uso-de-la-maniobra-de-heimlich-una-persona-asfixia-foto-de-archivo-3768700.jpeg">
            <a:extLst>
              <a:ext uri="{FF2B5EF4-FFF2-40B4-BE49-F238E27FC236}">
                <a16:creationId xmlns:a16="http://schemas.microsoft.com/office/drawing/2014/main" id="{E2BCDAD6-0E14-5FBE-057B-4A4DA8961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8690" y="1199774"/>
            <a:ext cx="3953409" cy="323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8659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t="5814" b="5823"/>
          <a:stretch/>
        </p:blipFill>
        <p:spPr>
          <a:xfrm>
            <a:off x="6327350" y="4256200"/>
            <a:ext cx="2725775" cy="666850"/>
          </a:xfrm>
          <a:prstGeom prst="rect">
            <a:avLst/>
          </a:prstGeom>
          <a:noFill/>
          <a:ln>
            <a:noFill/>
          </a:ln>
        </p:spPr>
      </p:pic>
      <p:sp>
        <p:nvSpPr>
          <p:cNvPr id="2" name="Título 1"/>
          <p:cNvSpPr>
            <a:spLocks noGrp="1"/>
          </p:cNvSpPr>
          <p:nvPr>
            <p:ph type="title"/>
          </p:nvPr>
        </p:nvSpPr>
        <p:spPr>
          <a:xfrm>
            <a:off x="-508000" y="419054"/>
            <a:ext cx="6451600" cy="503026"/>
          </a:xfrm>
        </p:spPr>
        <p:txBody>
          <a:bodyPr>
            <a:noAutofit/>
          </a:bodyPr>
          <a:lstStyle/>
          <a:p>
            <a:pPr algn="ctr"/>
            <a:r>
              <a:rPr lang="es-CO" sz="2500" b="1" dirty="0"/>
              <a:t>EPISODIO CONFUSIONAL AGUDO</a:t>
            </a:r>
            <a:endParaRPr lang="es-CO" sz="2500" b="1" dirty="0">
              <a:latin typeface="Montserrat ExtraBold" panose="020B0604020202020204" charset="0"/>
              <a:cs typeface="Montserrat ExtraBold" panose="020B0604020202020204" charset="0"/>
            </a:endParaRPr>
          </a:p>
        </p:txBody>
      </p:sp>
      <p:sp>
        <p:nvSpPr>
          <p:cNvPr id="6" name="CuadroTexto 5">
            <a:extLst>
              <a:ext uri="{FF2B5EF4-FFF2-40B4-BE49-F238E27FC236}">
                <a16:creationId xmlns:a16="http://schemas.microsoft.com/office/drawing/2014/main" id="{92B15678-BC1E-6D0E-1386-16271929C13D}"/>
              </a:ext>
            </a:extLst>
          </p:cNvPr>
          <p:cNvSpPr txBox="1"/>
          <p:nvPr/>
        </p:nvSpPr>
        <p:spPr>
          <a:xfrm>
            <a:off x="1104900" y="1676400"/>
            <a:ext cx="5105400" cy="2400657"/>
          </a:xfrm>
          <a:prstGeom prst="rect">
            <a:avLst/>
          </a:prstGeom>
          <a:noFill/>
        </p:spPr>
        <p:txBody>
          <a:bodyPr wrap="square">
            <a:spAutoFit/>
          </a:bodyPr>
          <a:lstStyle/>
          <a:p>
            <a:pPr algn="just"/>
            <a:r>
              <a:rPr lang="es-CO" sz="3000" dirty="0"/>
              <a:t>Sospecha de infección</a:t>
            </a:r>
          </a:p>
          <a:p>
            <a:pPr algn="just"/>
            <a:r>
              <a:rPr lang="es-CO" sz="3000" dirty="0"/>
              <a:t>Retención urinaria</a:t>
            </a:r>
          </a:p>
          <a:p>
            <a:pPr algn="just"/>
            <a:r>
              <a:rPr lang="es-CO" sz="3000" dirty="0"/>
              <a:t>Cambio súbito de su hábitat</a:t>
            </a:r>
          </a:p>
          <a:p>
            <a:pPr algn="just"/>
            <a:r>
              <a:rPr lang="es-CO" sz="3000" dirty="0"/>
              <a:t>Hipoglicemia</a:t>
            </a:r>
          </a:p>
          <a:p>
            <a:pPr algn="just"/>
            <a:r>
              <a:rPr lang="es-CO" sz="3000" dirty="0"/>
              <a:t>Obliga a consultar al médico</a:t>
            </a:r>
          </a:p>
        </p:txBody>
      </p:sp>
    </p:spTree>
    <p:extLst>
      <p:ext uri="{BB962C8B-B14F-4D97-AF65-F5344CB8AC3E}">
        <p14:creationId xmlns:p14="http://schemas.microsoft.com/office/powerpoint/2010/main" val="14822171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ppt699A.tmp</Template>
  <TotalTime>98</TotalTime>
  <Words>2444</Words>
  <Application>Microsoft Office PowerPoint</Application>
  <PresentationFormat>Presentación en pantalla (16:9)</PresentationFormat>
  <Paragraphs>466</Paragraphs>
  <Slides>96</Slides>
  <Notes>50</Notes>
  <HiddenSlides>0</HiddenSlides>
  <MMClips>0</MMClips>
  <ScaleCrop>false</ScaleCrop>
  <HeadingPairs>
    <vt:vector size="4" baseType="variant">
      <vt:variant>
        <vt:lpstr>Tema</vt:lpstr>
      </vt:variant>
      <vt:variant>
        <vt:i4>1</vt:i4>
      </vt:variant>
      <vt:variant>
        <vt:lpstr>Títulos de diapositiva</vt:lpstr>
      </vt:variant>
      <vt:variant>
        <vt:i4>96</vt:i4>
      </vt:variant>
    </vt:vector>
  </HeadingPairs>
  <TitlesOfParts>
    <vt:vector size="97" baseType="lpstr">
      <vt:lpstr>Simple Light</vt:lpstr>
      <vt:lpstr>Espacio para título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AGUAPANELA (Un vaso de  250 ml= 200 cal)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la dieta DASH? </vt:lpstr>
      <vt:lpstr>La dieta DASH </vt:lpstr>
      <vt:lpstr>BEBIDAS</vt:lpstr>
      <vt:lpstr>DIETA EN  LA GOTA</vt:lpstr>
      <vt:lpstr>DIETA EN  LA GOTA</vt:lpstr>
      <vt:lpstr>DE COMPRAS PARA UN CORAZÓN SANO </vt:lpstr>
      <vt:lpstr>Presentación de PowerPoint</vt:lpstr>
      <vt:lpstr>Presentación de PowerPoint</vt:lpstr>
      <vt:lpstr>LO QUE SE PUEDE COMER FUERA DE CASA PARA MANTENER SANO</vt:lpstr>
      <vt:lpstr>Llevando un diario de comida</vt:lpstr>
      <vt:lpstr>Pistas útiles:</vt:lpstr>
      <vt:lpstr>Presentación de PowerPoint</vt:lpstr>
      <vt:lpstr>CLASIFICACION DE LA ACTIVIDAD FISICA SEGÚN PASOS</vt:lpstr>
      <vt:lpstr>PASOMETRO</vt:lpstr>
      <vt:lpstr>RECOMENDACIÓN DE GASTO CALORICO SEMANAL</vt:lpstr>
      <vt:lpstr>BENEFICIOS DEL EJERCICIO</vt:lpstr>
      <vt:lpstr>MODALIDAD DE EJERCICIO</vt:lpstr>
      <vt:lpstr>ACTIVIDAD FÍSICA IDEAL</vt:lpstr>
      <vt:lpstr>EVALUACIÓN ANTES  DEL EJERCICIO</vt:lpstr>
      <vt:lpstr>¿SIEMPRE NECESITA UN GIMNASIO?.....!N0¡</vt:lpstr>
      <vt:lpstr>EN  CASA TODO  SIRVE</vt:lpstr>
      <vt:lpstr>Y EN EL TRABAJO</vt:lpstr>
      <vt:lpstr>LO QUE  NO  DEBEMOS  HACER</vt:lpstr>
      <vt:lpstr>Presentación de PowerPoint</vt:lpstr>
      <vt:lpstr>MIS MEDICAMENTOS</vt:lpstr>
      <vt:lpstr>TOMA DE MEDICAMENTOS</vt:lpstr>
      <vt:lpstr>MIS CONTROLES MEDICOS</vt:lpstr>
      <vt:lpstr>YO PUEDO EVITAR, DETECTAR Y CONTROLAR ENFERMEDADES CRÓNICAS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SINTOMAS DEL ATAQUE CEREBROVASCULAR</vt:lpstr>
      <vt:lpstr>Presentación de PowerPoint</vt:lpstr>
      <vt:lpstr>Presentación de PowerPoint</vt:lpstr>
      <vt:lpstr>ATAQUE CARDIACO</vt:lpstr>
      <vt:lpstr>Presentación de PowerPoint</vt:lpstr>
      <vt:lpstr>ATAQUE CARDÍACO</vt:lpstr>
      <vt:lpstr>HIPOGLICEMIA</vt:lpstr>
      <vt:lpstr>Presentación de PowerPoint</vt:lpstr>
      <vt:lpstr>EPISODIO CONFUSIONAL AGUDO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Espacio para título</dc:title>
  <dc:creator>Carolina Ramirez Gòmez</dc:creator>
  <cp:lastModifiedBy>Corrector</cp:lastModifiedBy>
  <cp:revision>23</cp:revision>
  <dcterms:modified xsi:type="dcterms:W3CDTF">2025-05-22T19:58:07Z</dcterms:modified>
</cp:coreProperties>
</file>