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58" r:id="rId3"/>
    <p:sldId id="259" r:id="rId4"/>
    <p:sldId id="262" r:id="rId5"/>
    <p:sldId id="263" r:id="rId6"/>
    <p:sldId id="265" r:id="rId7"/>
    <p:sldId id="264" r:id="rId8"/>
    <p:sldId id="266" r:id="rId9"/>
    <p:sldId id="267" r:id="rId10"/>
    <p:sldId id="269" r:id="rId11"/>
    <p:sldId id="268" r:id="rId12"/>
    <p:sldId id="261" r:id="rId13"/>
    <p:sldId id="270" r:id="rId14"/>
    <p:sldId id="272" r:id="rId15"/>
    <p:sldId id="274" r:id="rId16"/>
    <p:sldId id="275" r:id="rId17"/>
    <p:sldId id="277" r:id="rId18"/>
    <p:sldId id="278" r:id="rId19"/>
    <p:sldId id="280" r:id="rId20"/>
    <p:sldId id="276" r:id="rId21"/>
    <p:sldId id="287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79" r:id="rId30"/>
    <p:sldId id="281" r:id="rId31"/>
    <p:sldId id="282" r:id="rId32"/>
    <p:sldId id="283" r:id="rId33"/>
    <p:sldId id="284" r:id="rId34"/>
    <p:sldId id="285" r:id="rId35"/>
    <p:sldId id="286" r:id="rId36"/>
    <p:sldId id="260" r:id="rId37"/>
  </p:sldIdLst>
  <p:sldSz cx="9144000" cy="5143500" type="screen16x9"/>
  <p:notesSz cx="6858000" cy="9144000"/>
  <p:embeddedFontLst>
    <p:embeddedFont>
      <p:font typeface="Montserrat" panose="020B0604020202020204" charset="0"/>
      <p:regular r:id="rId39"/>
      <p:bold r:id="rId40"/>
      <p:italic r:id="rId41"/>
      <p:boldItalic r:id="rId42"/>
    </p:embeddedFont>
    <p:embeddedFont>
      <p:font typeface="Gill Sans MT" panose="020B0502020104020203" pitchFamily="3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Tw Cen MT" panose="020B0602020104020603" pitchFamily="3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 Esteban Linares Montes" initials="JELM" lastIdx="2" clrIdx="0">
    <p:extLst>
      <p:ext uri="{19B8F6BF-5375-455C-9EA6-DF929625EA0E}">
        <p15:presenceInfo xmlns:p15="http://schemas.microsoft.com/office/powerpoint/2012/main" userId="S-1-5-21-2137158229-517637410-3835236514-25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8" y="11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125E8-C6AF-4BED-834F-906370930F5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5603344-9DED-4A38-8622-CAFBCA24C7A3}">
      <dgm:prSet phldrT="[Texto]" custT="1"/>
      <dgm:spPr>
        <a:xfrm>
          <a:off x="711149" y="1594908"/>
          <a:ext cx="2630421" cy="2228849"/>
        </a:xfrm>
        <a:solidFill>
          <a:srgbClr val="FAA93A">
            <a:lumMod val="60000"/>
            <a:lumOff val="4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O" sz="900" b="1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SECRETARIAS DE SALUD DE ORDEN DEPARTAMENTAL, DISTRITAL O MUNICIPAL</a:t>
          </a:r>
          <a:endParaRPr lang="es-CO" sz="9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FA6AC89-458F-477B-AF19-D9D08773B485}" type="parTrans" cxnId="{21CA8880-849A-4D67-B4FA-7ECCFFF54B25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523FB1-A18B-435C-98F0-7AB5CE6FBD57}" type="sibTrans" cxnId="{21CA8880-849A-4D67-B4FA-7ECCFFF54B25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1F54FF-2B34-4A51-BA3E-1B9D269CCC3A}">
      <dgm:prSet custT="1"/>
      <dgm:spPr>
        <a:xfrm>
          <a:off x="4114457" y="4231"/>
          <a:ext cx="6261402" cy="966107"/>
        </a:xfrm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100" b="1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Vigilar y controlar la prestación de los servicios con calidad y oportunidad en la atención de la DNT Aguda.</a:t>
          </a:r>
          <a:endParaRPr lang="es-CO" sz="1100" b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0A86E89-AF8B-4F44-B6A4-AF43D0B4367A}" type="parTrans" cxnId="{872E8723-44D2-4B73-9847-F0E72194EAC5}">
      <dgm:prSet custT="1"/>
      <dgm:spPr>
        <a:xfrm rot="17350740">
          <a:off x="2551701" y="1582263"/>
          <a:ext cx="2352626" cy="32092"/>
        </a:xfrm>
        <a:noFill/>
        <a:ln w="15875" cap="flat" cmpd="sng" algn="ctr">
          <a:solidFill>
            <a:srgbClr val="9ACD4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O" sz="180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3D2D66C-6890-4076-BC16-E36902A87D94}" type="sibTrans" cxnId="{872E8723-44D2-4B73-9847-F0E72194EAC5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40B43B-246F-496D-9BC6-9AB742ADFE8B}">
      <dgm:prSet custT="1"/>
      <dgm:spPr>
        <a:xfrm>
          <a:off x="4114457" y="2226279"/>
          <a:ext cx="6324991" cy="966107"/>
        </a:xfrm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O" sz="11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Realizar acciones de vigilancia en salud pública de los eventos de mortalidad infantil asociada a DNT Aguda y Desnutrición Aguda.</a:t>
          </a:r>
          <a:endParaRPr lang="es-CO" sz="11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D4652E9-43EB-49DF-B930-E9FE96F612A2}" type="parTrans" cxnId="{24794C57-5CCF-4AD3-8958-B9481275095C}">
      <dgm:prSet custT="1"/>
      <dgm:spPr>
        <a:xfrm>
          <a:off x="3341571" y="2693287"/>
          <a:ext cx="772886" cy="32092"/>
        </a:xfrm>
        <a:noFill/>
        <a:ln w="15875" cap="flat" cmpd="sng" algn="ctr">
          <a:solidFill>
            <a:srgbClr val="9ACD4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O" sz="180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37E9506-9B17-4EDE-A46B-C7C8B318CA68}" type="sibTrans" cxnId="{24794C57-5CCF-4AD3-8958-B9481275095C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663EA2-E7F0-48E5-8CE4-358A6035804A}">
      <dgm:prSet custT="1"/>
      <dgm:spPr>
        <a:xfrm>
          <a:off x="4114457" y="4448327"/>
          <a:ext cx="6344043" cy="966107"/>
        </a:xfrm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O" sz="11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Propender por el fortalecimiento continuo de capacidades del talento humano en salud relacionado con el lineamiento de DNT Aguda.</a:t>
          </a:r>
          <a:endParaRPr lang="es-CO" sz="11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1A61048-2271-4117-9FE5-E8877526A69F}" type="parTrans" cxnId="{A8ACFB02-17BC-4754-979E-9DC5822980FA}">
      <dgm:prSet custT="1"/>
      <dgm:spPr>
        <a:xfrm rot="4249260">
          <a:off x="2551701" y="3804311"/>
          <a:ext cx="2352626" cy="32092"/>
        </a:xfrm>
        <a:noFill/>
        <a:ln w="15875" cap="flat" cmpd="sng" algn="ctr">
          <a:solidFill>
            <a:srgbClr val="9ACD4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O" sz="180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B729B42-5CE4-48C2-819B-4AB616AD95C9}" type="sibTrans" cxnId="{A8ACFB02-17BC-4754-979E-9DC5822980FA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C1284B-281D-431F-ACD7-9EFEE502EA3D}">
      <dgm:prSet custT="1"/>
      <dgm:spPr>
        <a:xfrm>
          <a:off x="4114457" y="1115255"/>
          <a:ext cx="6254736" cy="966107"/>
        </a:xfrm>
        <a:solidFill>
          <a:srgbClr val="82FFFF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O" sz="11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Establecer la línea base de adherencia al lineamiento</a:t>
          </a:r>
          <a:endParaRPr lang="es-CO" sz="11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C20BFAE-390C-4DF1-9929-EB3642A2C00E}" type="parTrans" cxnId="{C185AE24-752B-45E4-9176-538F883F137D}">
      <dgm:prSet custT="1"/>
      <dgm:spPr>
        <a:xfrm rot="18289469">
          <a:off x="3051307" y="2137775"/>
          <a:ext cx="1353413" cy="32092"/>
        </a:xfrm>
        <a:noFill/>
        <a:ln w="15875" cap="flat" cmpd="sng" algn="ctr">
          <a:solidFill>
            <a:srgbClr val="9ACD4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O" sz="180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0306F61-288C-4AA3-AD01-4A95672F1F08}" type="sibTrans" cxnId="{C185AE24-752B-45E4-9176-538F883F137D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AAF670-888E-49EE-B5D2-774C886EC2E5}">
      <dgm:prSet custT="1"/>
      <dgm:spPr>
        <a:xfrm>
          <a:off x="4114457" y="3337303"/>
          <a:ext cx="6311736" cy="966107"/>
        </a:xfrm>
        <a:solidFill>
          <a:srgbClr val="82FFFF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O" sz="11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Solicitar a las entidades un plan de mejoramiento con seguimiento semestral, con base en lo identificado en la línea base de adherencia.</a:t>
          </a:r>
          <a:endParaRPr lang="es-CO" sz="11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70516D6-E92A-41FB-9ECA-B21C5D7D4396}" type="parTrans" cxnId="{6897DF34-A804-4241-9694-5A4D63B4D98D}">
      <dgm:prSet custT="1"/>
      <dgm:spPr>
        <a:xfrm rot="3310531">
          <a:off x="3051307" y="3248799"/>
          <a:ext cx="1353413" cy="32092"/>
        </a:xfrm>
        <a:noFill/>
        <a:ln w="15875" cap="flat" cmpd="sng" algn="ctr">
          <a:solidFill>
            <a:srgbClr val="9ACD4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O" sz="180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6F7EDAB-13EE-4AC3-BF17-288425BF2B42}" type="sibTrans" cxnId="{6897DF34-A804-4241-9694-5A4D63B4D98D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37996D-EBB7-43FB-B706-9F8F5364231A}" type="pres">
      <dgm:prSet presAssocID="{AE5125E8-C6AF-4BED-834F-906370930F5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F6CAF73-C70B-45EA-91D8-24CB1E3E421A}" type="pres">
      <dgm:prSet presAssocID="{95603344-9DED-4A38-8622-CAFBCA24C7A3}" presName="root1" presStyleCnt="0"/>
      <dgm:spPr/>
    </dgm:pt>
    <dgm:pt modelId="{2B94E08D-3051-4069-B660-6928DAE0A801}" type="pres">
      <dgm:prSet presAssocID="{95603344-9DED-4A38-8622-CAFBCA24C7A3}" presName="LevelOneTextNode" presStyleLbl="node0" presStyleIdx="0" presStyleCnt="1" custAng="5400000" custScaleX="138803" custScaleY="39558" custLinFactX="-13862" custLinFactNeighborX="-100000" custLinFactNeighborY="20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6C24B59-23E1-41CB-BA42-7903C425FA58}" type="pres">
      <dgm:prSet presAssocID="{95603344-9DED-4A38-8622-CAFBCA24C7A3}" presName="level2hierChild" presStyleCnt="0"/>
      <dgm:spPr/>
    </dgm:pt>
    <dgm:pt modelId="{2E1D8EC5-CB23-4C10-BD45-A305C1D30F31}" type="pres">
      <dgm:prSet presAssocID="{90A86E89-AF8B-4F44-B6A4-AF43D0B4367A}" presName="conn2-1" presStyleLbl="parChTrans1D2" presStyleIdx="0" presStyleCnt="5"/>
      <dgm:spPr/>
      <dgm:t>
        <a:bodyPr/>
        <a:lstStyle/>
        <a:p>
          <a:endParaRPr lang="es-CO"/>
        </a:p>
      </dgm:t>
    </dgm:pt>
    <dgm:pt modelId="{71BD990F-6CDF-49F6-BF98-778FC62642AB}" type="pres">
      <dgm:prSet presAssocID="{90A86E89-AF8B-4F44-B6A4-AF43D0B4367A}" presName="connTx" presStyleLbl="parChTrans1D2" presStyleIdx="0" presStyleCnt="5"/>
      <dgm:spPr/>
      <dgm:t>
        <a:bodyPr/>
        <a:lstStyle/>
        <a:p>
          <a:endParaRPr lang="es-CO"/>
        </a:p>
      </dgm:t>
    </dgm:pt>
    <dgm:pt modelId="{5A987982-4BDE-4D2F-B894-CE5DDD01EF11}" type="pres">
      <dgm:prSet presAssocID="{581F54FF-2B34-4A51-BA3E-1B9D269CCC3A}" presName="root2" presStyleCnt="0"/>
      <dgm:spPr/>
    </dgm:pt>
    <dgm:pt modelId="{1A960C03-AAA9-4579-BA31-CCFCC76FD662}" type="pres">
      <dgm:prSet presAssocID="{581F54FF-2B34-4A51-BA3E-1B9D269CCC3A}" presName="LevelTwoTextNode" presStyleLbl="node2" presStyleIdx="0" presStyleCnt="5" custScaleX="22729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C154526-0130-4537-B939-9BB64E0F486F}" type="pres">
      <dgm:prSet presAssocID="{581F54FF-2B34-4A51-BA3E-1B9D269CCC3A}" presName="level3hierChild" presStyleCnt="0"/>
      <dgm:spPr/>
    </dgm:pt>
    <dgm:pt modelId="{686F8C19-EF2A-4B0E-B160-97F2602C2748}" type="pres">
      <dgm:prSet presAssocID="{EC20BFAE-390C-4DF1-9929-EB3642A2C00E}" presName="conn2-1" presStyleLbl="parChTrans1D2" presStyleIdx="1" presStyleCnt="5"/>
      <dgm:spPr/>
      <dgm:t>
        <a:bodyPr/>
        <a:lstStyle/>
        <a:p>
          <a:endParaRPr lang="es-CO"/>
        </a:p>
      </dgm:t>
    </dgm:pt>
    <dgm:pt modelId="{8AC351C4-9F7D-4F40-904E-E805C2D8B1F2}" type="pres">
      <dgm:prSet presAssocID="{EC20BFAE-390C-4DF1-9929-EB3642A2C00E}" presName="connTx" presStyleLbl="parChTrans1D2" presStyleIdx="1" presStyleCnt="5"/>
      <dgm:spPr/>
      <dgm:t>
        <a:bodyPr/>
        <a:lstStyle/>
        <a:p>
          <a:endParaRPr lang="es-CO"/>
        </a:p>
      </dgm:t>
    </dgm:pt>
    <dgm:pt modelId="{0C97F217-65B3-4E65-A6E9-3112266AFAA1}" type="pres">
      <dgm:prSet presAssocID="{B7C1284B-281D-431F-ACD7-9EFEE502EA3D}" presName="root2" presStyleCnt="0"/>
      <dgm:spPr/>
    </dgm:pt>
    <dgm:pt modelId="{FFBFC91F-7A40-4571-9A17-A683628B5FF3}" type="pres">
      <dgm:prSet presAssocID="{B7C1284B-281D-431F-ACD7-9EFEE502EA3D}" presName="LevelTwoTextNode" presStyleLbl="node2" presStyleIdx="1" presStyleCnt="5" custScaleX="22611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FEC22CF-E84F-4EB2-BFA1-A98D4F8D6DC8}" type="pres">
      <dgm:prSet presAssocID="{B7C1284B-281D-431F-ACD7-9EFEE502EA3D}" presName="level3hierChild" presStyleCnt="0"/>
      <dgm:spPr/>
    </dgm:pt>
    <dgm:pt modelId="{2602FC87-6A39-4196-B8B8-D4809E569E44}" type="pres">
      <dgm:prSet presAssocID="{BD4652E9-43EB-49DF-B930-E9FE96F612A2}" presName="conn2-1" presStyleLbl="parChTrans1D2" presStyleIdx="2" presStyleCnt="5"/>
      <dgm:spPr/>
      <dgm:t>
        <a:bodyPr/>
        <a:lstStyle/>
        <a:p>
          <a:endParaRPr lang="es-CO"/>
        </a:p>
      </dgm:t>
    </dgm:pt>
    <dgm:pt modelId="{85F53776-BFE7-4A29-8073-426BF0544B9B}" type="pres">
      <dgm:prSet presAssocID="{BD4652E9-43EB-49DF-B930-E9FE96F612A2}" presName="connTx" presStyleLbl="parChTrans1D2" presStyleIdx="2" presStyleCnt="5"/>
      <dgm:spPr/>
      <dgm:t>
        <a:bodyPr/>
        <a:lstStyle/>
        <a:p>
          <a:endParaRPr lang="es-CO"/>
        </a:p>
      </dgm:t>
    </dgm:pt>
    <dgm:pt modelId="{41ECDF7B-4776-4432-9F6D-6A1874DC2907}" type="pres">
      <dgm:prSet presAssocID="{E540B43B-246F-496D-9BC6-9AB742ADFE8B}" presName="root2" presStyleCnt="0"/>
      <dgm:spPr/>
    </dgm:pt>
    <dgm:pt modelId="{B50D9B58-FD55-4496-BD58-3C9B18F53E14}" type="pres">
      <dgm:prSet presAssocID="{E540B43B-246F-496D-9BC6-9AB742ADFE8B}" presName="LevelTwoTextNode" presStyleLbl="node2" presStyleIdx="2" presStyleCnt="5" custScaleX="22589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7EC5033-C671-4C8E-B4B0-594E3CF6BED9}" type="pres">
      <dgm:prSet presAssocID="{E540B43B-246F-496D-9BC6-9AB742ADFE8B}" presName="level3hierChild" presStyleCnt="0"/>
      <dgm:spPr/>
    </dgm:pt>
    <dgm:pt modelId="{81637A9E-9C7E-4ACF-A730-75C0BA637950}" type="pres">
      <dgm:prSet presAssocID="{670516D6-E92A-41FB-9ECA-B21C5D7D4396}" presName="conn2-1" presStyleLbl="parChTrans1D2" presStyleIdx="3" presStyleCnt="5"/>
      <dgm:spPr/>
      <dgm:t>
        <a:bodyPr/>
        <a:lstStyle/>
        <a:p>
          <a:endParaRPr lang="es-CO"/>
        </a:p>
      </dgm:t>
    </dgm:pt>
    <dgm:pt modelId="{FC32D803-A056-4174-B678-D8BBA185542D}" type="pres">
      <dgm:prSet presAssocID="{670516D6-E92A-41FB-9ECA-B21C5D7D4396}" presName="connTx" presStyleLbl="parChTrans1D2" presStyleIdx="3" presStyleCnt="5"/>
      <dgm:spPr/>
      <dgm:t>
        <a:bodyPr/>
        <a:lstStyle/>
        <a:p>
          <a:endParaRPr lang="es-CO"/>
        </a:p>
      </dgm:t>
    </dgm:pt>
    <dgm:pt modelId="{6B568237-04BB-4D24-A575-257BD3DECC3F}" type="pres">
      <dgm:prSet presAssocID="{8BAAF670-888E-49EE-B5D2-774C886EC2E5}" presName="root2" presStyleCnt="0"/>
      <dgm:spPr/>
    </dgm:pt>
    <dgm:pt modelId="{3961BEA1-CD87-4194-8DD5-C33EDE27B57E}" type="pres">
      <dgm:prSet presAssocID="{8BAAF670-888E-49EE-B5D2-774C886EC2E5}" presName="LevelTwoTextNode" presStyleLbl="node2" presStyleIdx="3" presStyleCnt="5" custScaleX="22416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6117243-FA43-4C2A-84FA-2C1D8D7E3E3D}" type="pres">
      <dgm:prSet presAssocID="{8BAAF670-888E-49EE-B5D2-774C886EC2E5}" presName="level3hierChild" presStyleCnt="0"/>
      <dgm:spPr/>
    </dgm:pt>
    <dgm:pt modelId="{4FD51008-4132-4C8E-B5A7-A804EDDF7A3A}" type="pres">
      <dgm:prSet presAssocID="{E1A61048-2271-4117-9FE5-E8877526A69F}" presName="conn2-1" presStyleLbl="parChTrans1D2" presStyleIdx="4" presStyleCnt="5"/>
      <dgm:spPr/>
      <dgm:t>
        <a:bodyPr/>
        <a:lstStyle/>
        <a:p>
          <a:endParaRPr lang="es-CO"/>
        </a:p>
      </dgm:t>
    </dgm:pt>
    <dgm:pt modelId="{6185DB14-506F-41CB-971F-2F1AF2C1CEAB}" type="pres">
      <dgm:prSet presAssocID="{E1A61048-2271-4117-9FE5-E8877526A69F}" presName="connTx" presStyleLbl="parChTrans1D2" presStyleIdx="4" presStyleCnt="5"/>
      <dgm:spPr/>
      <dgm:t>
        <a:bodyPr/>
        <a:lstStyle/>
        <a:p>
          <a:endParaRPr lang="es-CO"/>
        </a:p>
      </dgm:t>
    </dgm:pt>
    <dgm:pt modelId="{6BABE4D4-0448-4F46-928E-03371D3B97CE}" type="pres">
      <dgm:prSet presAssocID="{B2663EA2-E7F0-48E5-8CE4-358A6035804A}" presName="root2" presStyleCnt="0"/>
      <dgm:spPr/>
    </dgm:pt>
    <dgm:pt modelId="{39ED1FB5-B0C5-4CBB-991C-F3478E6562F7}" type="pres">
      <dgm:prSet presAssocID="{B2663EA2-E7F0-48E5-8CE4-358A6035804A}" presName="LevelTwoTextNode" presStyleLbl="node2" presStyleIdx="4" presStyleCnt="5" custScaleX="22565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A792542-426A-4117-AFF5-1B3057EC2AFB}" type="pres">
      <dgm:prSet presAssocID="{B2663EA2-E7F0-48E5-8CE4-358A6035804A}" presName="level3hierChild" presStyleCnt="0"/>
      <dgm:spPr/>
    </dgm:pt>
  </dgm:ptLst>
  <dgm:cxnLst>
    <dgm:cxn modelId="{0C35E8F9-AE57-4EDE-A190-4BC7670F2C53}" type="presOf" srcId="{B7C1284B-281D-431F-ACD7-9EFEE502EA3D}" destId="{FFBFC91F-7A40-4571-9A17-A683628B5FF3}" srcOrd="0" destOrd="0" presId="urn:microsoft.com/office/officeart/2008/layout/HorizontalMultiLevelHierarchy"/>
    <dgm:cxn modelId="{943E7F74-6DBA-4FF8-890C-1F8CA780F49B}" type="presOf" srcId="{95603344-9DED-4A38-8622-CAFBCA24C7A3}" destId="{2B94E08D-3051-4069-B660-6928DAE0A801}" srcOrd="0" destOrd="0" presId="urn:microsoft.com/office/officeart/2008/layout/HorizontalMultiLevelHierarchy"/>
    <dgm:cxn modelId="{FA2E638D-A22C-42A0-81CD-3B10D86666EE}" type="presOf" srcId="{B2663EA2-E7F0-48E5-8CE4-358A6035804A}" destId="{39ED1FB5-B0C5-4CBB-991C-F3478E6562F7}" srcOrd="0" destOrd="0" presId="urn:microsoft.com/office/officeart/2008/layout/HorizontalMultiLevelHierarchy"/>
    <dgm:cxn modelId="{11C8CF1E-1797-493D-9192-C03C04FD6EF6}" type="presOf" srcId="{E540B43B-246F-496D-9BC6-9AB742ADFE8B}" destId="{B50D9B58-FD55-4496-BD58-3C9B18F53E14}" srcOrd="0" destOrd="0" presId="urn:microsoft.com/office/officeart/2008/layout/HorizontalMultiLevelHierarchy"/>
    <dgm:cxn modelId="{6897DF34-A804-4241-9694-5A4D63B4D98D}" srcId="{95603344-9DED-4A38-8622-CAFBCA24C7A3}" destId="{8BAAF670-888E-49EE-B5D2-774C886EC2E5}" srcOrd="3" destOrd="0" parTransId="{670516D6-E92A-41FB-9ECA-B21C5D7D4396}" sibTransId="{C6F7EDAB-13EE-4AC3-BF17-288425BF2B42}"/>
    <dgm:cxn modelId="{C185AE24-752B-45E4-9176-538F883F137D}" srcId="{95603344-9DED-4A38-8622-CAFBCA24C7A3}" destId="{B7C1284B-281D-431F-ACD7-9EFEE502EA3D}" srcOrd="1" destOrd="0" parTransId="{EC20BFAE-390C-4DF1-9929-EB3642A2C00E}" sibTransId="{B0306F61-288C-4AA3-AD01-4A95672F1F08}"/>
    <dgm:cxn modelId="{91BBF6CB-4461-415F-91BA-F05BC03883D2}" type="presOf" srcId="{AE5125E8-C6AF-4BED-834F-906370930F58}" destId="{7037996D-EBB7-43FB-B706-9F8F5364231A}" srcOrd="0" destOrd="0" presId="urn:microsoft.com/office/officeart/2008/layout/HorizontalMultiLevelHierarchy"/>
    <dgm:cxn modelId="{C2E939A8-A434-45AE-B0C9-3068F48CF14F}" type="presOf" srcId="{BD4652E9-43EB-49DF-B930-E9FE96F612A2}" destId="{85F53776-BFE7-4A29-8073-426BF0544B9B}" srcOrd="1" destOrd="0" presId="urn:microsoft.com/office/officeart/2008/layout/HorizontalMultiLevelHierarchy"/>
    <dgm:cxn modelId="{AA597BDD-E65A-465C-8D27-2A7BDCA1BC77}" type="presOf" srcId="{670516D6-E92A-41FB-9ECA-B21C5D7D4396}" destId="{FC32D803-A056-4174-B678-D8BBA185542D}" srcOrd="1" destOrd="0" presId="urn:microsoft.com/office/officeart/2008/layout/HorizontalMultiLevelHierarchy"/>
    <dgm:cxn modelId="{798BDEDE-120D-4128-BFBF-1829FE15ED2A}" type="presOf" srcId="{8BAAF670-888E-49EE-B5D2-774C886EC2E5}" destId="{3961BEA1-CD87-4194-8DD5-C33EDE27B57E}" srcOrd="0" destOrd="0" presId="urn:microsoft.com/office/officeart/2008/layout/HorizontalMultiLevelHierarchy"/>
    <dgm:cxn modelId="{91EABAA5-323B-4BE6-A8D9-240ADC3F2C4B}" type="presOf" srcId="{670516D6-E92A-41FB-9ECA-B21C5D7D4396}" destId="{81637A9E-9C7E-4ACF-A730-75C0BA637950}" srcOrd="0" destOrd="0" presId="urn:microsoft.com/office/officeart/2008/layout/HorizontalMultiLevelHierarchy"/>
    <dgm:cxn modelId="{BDECA9BB-18FC-46FE-8377-2FA37AEF180B}" type="presOf" srcId="{BD4652E9-43EB-49DF-B930-E9FE96F612A2}" destId="{2602FC87-6A39-4196-B8B8-D4809E569E44}" srcOrd="0" destOrd="0" presId="urn:microsoft.com/office/officeart/2008/layout/HorizontalMultiLevelHierarchy"/>
    <dgm:cxn modelId="{1DD5982E-5C68-4999-9893-2F401E5540E2}" type="presOf" srcId="{90A86E89-AF8B-4F44-B6A4-AF43D0B4367A}" destId="{71BD990F-6CDF-49F6-BF98-778FC62642AB}" srcOrd="1" destOrd="0" presId="urn:microsoft.com/office/officeart/2008/layout/HorizontalMultiLevelHierarchy"/>
    <dgm:cxn modelId="{B65A5B81-880E-4E1F-905C-42FAC2732F10}" type="presOf" srcId="{E1A61048-2271-4117-9FE5-E8877526A69F}" destId="{4FD51008-4132-4C8E-B5A7-A804EDDF7A3A}" srcOrd="0" destOrd="0" presId="urn:microsoft.com/office/officeart/2008/layout/HorizontalMultiLevelHierarchy"/>
    <dgm:cxn modelId="{26F7E9CA-9F7B-4366-91BB-E2203EF69EA0}" type="presOf" srcId="{EC20BFAE-390C-4DF1-9929-EB3642A2C00E}" destId="{8AC351C4-9F7D-4F40-904E-E805C2D8B1F2}" srcOrd="1" destOrd="0" presId="urn:microsoft.com/office/officeart/2008/layout/HorizontalMultiLevelHierarchy"/>
    <dgm:cxn modelId="{872E8723-44D2-4B73-9847-F0E72194EAC5}" srcId="{95603344-9DED-4A38-8622-CAFBCA24C7A3}" destId="{581F54FF-2B34-4A51-BA3E-1B9D269CCC3A}" srcOrd="0" destOrd="0" parTransId="{90A86E89-AF8B-4F44-B6A4-AF43D0B4367A}" sibTransId="{23D2D66C-6890-4076-BC16-E36902A87D94}"/>
    <dgm:cxn modelId="{A8ACFB02-17BC-4754-979E-9DC5822980FA}" srcId="{95603344-9DED-4A38-8622-CAFBCA24C7A3}" destId="{B2663EA2-E7F0-48E5-8CE4-358A6035804A}" srcOrd="4" destOrd="0" parTransId="{E1A61048-2271-4117-9FE5-E8877526A69F}" sibTransId="{2B729B42-5CE4-48C2-819B-4AB616AD95C9}"/>
    <dgm:cxn modelId="{21CA8880-849A-4D67-B4FA-7ECCFFF54B25}" srcId="{AE5125E8-C6AF-4BED-834F-906370930F58}" destId="{95603344-9DED-4A38-8622-CAFBCA24C7A3}" srcOrd="0" destOrd="0" parTransId="{BFA6AC89-458F-477B-AF19-D9D08773B485}" sibTransId="{F1523FB1-A18B-435C-98F0-7AB5CE6FBD57}"/>
    <dgm:cxn modelId="{D31BE18A-A66C-4635-AFD2-D5897FF76E5C}" type="presOf" srcId="{EC20BFAE-390C-4DF1-9929-EB3642A2C00E}" destId="{686F8C19-EF2A-4B0E-B160-97F2602C2748}" srcOrd="0" destOrd="0" presId="urn:microsoft.com/office/officeart/2008/layout/HorizontalMultiLevelHierarchy"/>
    <dgm:cxn modelId="{FD894DBC-9666-4F0C-AD29-241CF31033E6}" type="presOf" srcId="{90A86E89-AF8B-4F44-B6A4-AF43D0B4367A}" destId="{2E1D8EC5-CB23-4C10-BD45-A305C1D30F31}" srcOrd="0" destOrd="0" presId="urn:microsoft.com/office/officeart/2008/layout/HorizontalMultiLevelHierarchy"/>
    <dgm:cxn modelId="{24794C57-5CCF-4AD3-8958-B9481275095C}" srcId="{95603344-9DED-4A38-8622-CAFBCA24C7A3}" destId="{E540B43B-246F-496D-9BC6-9AB742ADFE8B}" srcOrd="2" destOrd="0" parTransId="{BD4652E9-43EB-49DF-B930-E9FE96F612A2}" sibTransId="{537E9506-9B17-4EDE-A46B-C7C8B318CA68}"/>
    <dgm:cxn modelId="{02246218-439F-4E83-A12E-4954AA891501}" type="presOf" srcId="{581F54FF-2B34-4A51-BA3E-1B9D269CCC3A}" destId="{1A960C03-AAA9-4579-BA31-CCFCC76FD662}" srcOrd="0" destOrd="0" presId="urn:microsoft.com/office/officeart/2008/layout/HorizontalMultiLevelHierarchy"/>
    <dgm:cxn modelId="{796E88D8-0A39-4E93-B7FD-61755ECC72D1}" type="presOf" srcId="{E1A61048-2271-4117-9FE5-E8877526A69F}" destId="{6185DB14-506F-41CB-971F-2F1AF2C1CEAB}" srcOrd="1" destOrd="0" presId="urn:microsoft.com/office/officeart/2008/layout/HorizontalMultiLevelHierarchy"/>
    <dgm:cxn modelId="{F898D5D0-DFB7-4C24-B5D8-EA83B8215525}" type="presParOf" srcId="{7037996D-EBB7-43FB-B706-9F8F5364231A}" destId="{8F6CAF73-C70B-45EA-91D8-24CB1E3E421A}" srcOrd="0" destOrd="0" presId="urn:microsoft.com/office/officeart/2008/layout/HorizontalMultiLevelHierarchy"/>
    <dgm:cxn modelId="{5CA301BD-81E7-43A8-909E-315C938A7346}" type="presParOf" srcId="{8F6CAF73-C70B-45EA-91D8-24CB1E3E421A}" destId="{2B94E08D-3051-4069-B660-6928DAE0A801}" srcOrd="0" destOrd="0" presId="urn:microsoft.com/office/officeart/2008/layout/HorizontalMultiLevelHierarchy"/>
    <dgm:cxn modelId="{B90C35C3-3F08-4F8E-B79C-E5C6F2D2C5FA}" type="presParOf" srcId="{8F6CAF73-C70B-45EA-91D8-24CB1E3E421A}" destId="{16C24B59-23E1-41CB-BA42-7903C425FA58}" srcOrd="1" destOrd="0" presId="urn:microsoft.com/office/officeart/2008/layout/HorizontalMultiLevelHierarchy"/>
    <dgm:cxn modelId="{D1DFA286-2477-4332-AC8F-B92EDCC7A612}" type="presParOf" srcId="{16C24B59-23E1-41CB-BA42-7903C425FA58}" destId="{2E1D8EC5-CB23-4C10-BD45-A305C1D30F31}" srcOrd="0" destOrd="0" presId="urn:microsoft.com/office/officeart/2008/layout/HorizontalMultiLevelHierarchy"/>
    <dgm:cxn modelId="{0415D155-B451-4EDE-BEF6-F18202CED75D}" type="presParOf" srcId="{2E1D8EC5-CB23-4C10-BD45-A305C1D30F31}" destId="{71BD990F-6CDF-49F6-BF98-778FC62642AB}" srcOrd="0" destOrd="0" presId="urn:microsoft.com/office/officeart/2008/layout/HorizontalMultiLevelHierarchy"/>
    <dgm:cxn modelId="{FBF7922F-DC57-48A5-AC81-C32629681911}" type="presParOf" srcId="{16C24B59-23E1-41CB-BA42-7903C425FA58}" destId="{5A987982-4BDE-4D2F-B894-CE5DDD01EF11}" srcOrd="1" destOrd="0" presId="urn:microsoft.com/office/officeart/2008/layout/HorizontalMultiLevelHierarchy"/>
    <dgm:cxn modelId="{14DABF8E-6329-4702-86D3-F7D1B35B4AD9}" type="presParOf" srcId="{5A987982-4BDE-4D2F-B894-CE5DDD01EF11}" destId="{1A960C03-AAA9-4579-BA31-CCFCC76FD662}" srcOrd="0" destOrd="0" presId="urn:microsoft.com/office/officeart/2008/layout/HorizontalMultiLevelHierarchy"/>
    <dgm:cxn modelId="{20953D39-8A02-4B60-B448-EF4FB0DF5AD5}" type="presParOf" srcId="{5A987982-4BDE-4D2F-B894-CE5DDD01EF11}" destId="{EC154526-0130-4537-B939-9BB64E0F486F}" srcOrd="1" destOrd="0" presId="urn:microsoft.com/office/officeart/2008/layout/HorizontalMultiLevelHierarchy"/>
    <dgm:cxn modelId="{B2360877-A0C3-4780-8FDA-6D8BC7EE58B2}" type="presParOf" srcId="{16C24B59-23E1-41CB-BA42-7903C425FA58}" destId="{686F8C19-EF2A-4B0E-B160-97F2602C2748}" srcOrd="2" destOrd="0" presId="urn:microsoft.com/office/officeart/2008/layout/HorizontalMultiLevelHierarchy"/>
    <dgm:cxn modelId="{62E08D79-4B71-456F-9D95-2CE0A28CEBED}" type="presParOf" srcId="{686F8C19-EF2A-4B0E-B160-97F2602C2748}" destId="{8AC351C4-9F7D-4F40-904E-E805C2D8B1F2}" srcOrd="0" destOrd="0" presId="urn:microsoft.com/office/officeart/2008/layout/HorizontalMultiLevelHierarchy"/>
    <dgm:cxn modelId="{FB4385E0-D19E-43E2-A540-1FE315785C81}" type="presParOf" srcId="{16C24B59-23E1-41CB-BA42-7903C425FA58}" destId="{0C97F217-65B3-4E65-A6E9-3112266AFAA1}" srcOrd="3" destOrd="0" presId="urn:microsoft.com/office/officeart/2008/layout/HorizontalMultiLevelHierarchy"/>
    <dgm:cxn modelId="{9082C302-41A8-42BD-AB20-EFA44EECDE39}" type="presParOf" srcId="{0C97F217-65B3-4E65-A6E9-3112266AFAA1}" destId="{FFBFC91F-7A40-4571-9A17-A683628B5FF3}" srcOrd="0" destOrd="0" presId="urn:microsoft.com/office/officeart/2008/layout/HorizontalMultiLevelHierarchy"/>
    <dgm:cxn modelId="{88839962-D656-4713-ABAC-2CDCD123BE7E}" type="presParOf" srcId="{0C97F217-65B3-4E65-A6E9-3112266AFAA1}" destId="{FFEC22CF-E84F-4EB2-BFA1-A98D4F8D6DC8}" srcOrd="1" destOrd="0" presId="urn:microsoft.com/office/officeart/2008/layout/HorizontalMultiLevelHierarchy"/>
    <dgm:cxn modelId="{A604C35B-8B5E-4ACF-B37B-51A3280A95AA}" type="presParOf" srcId="{16C24B59-23E1-41CB-BA42-7903C425FA58}" destId="{2602FC87-6A39-4196-B8B8-D4809E569E44}" srcOrd="4" destOrd="0" presId="urn:microsoft.com/office/officeart/2008/layout/HorizontalMultiLevelHierarchy"/>
    <dgm:cxn modelId="{B7ECDB11-4DF8-4C8D-BA7A-154B30A5AADA}" type="presParOf" srcId="{2602FC87-6A39-4196-B8B8-D4809E569E44}" destId="{85F53776-BFE7-4A29-8073-426BF0544B9B}" srcOrd="0" destOrd="0" presId="urn:microsoft.com/office/officeart/2008/layout/HorizontalMultiLevelHierarchy"/>
    <dgm:cxn modelId="{1B59AD5B-20A5-448F-8180-85B612E15BE7}" type="presParOf" srcId="{16C24B59-23E1-41CB-BA42-7903C425FA58}" destId="{41ECDF7B-4776-4432-9F6D-6A1874DC2907}" srcOrd="5" destOrd="0" presId="urn:microsoft.com/office/officeart/2008/layout/HorizontalMultiLevelHierarchy"/>
    <dgm:cxn modelId="{D1B521D2-3B75-40F7-A697-48E63B7FB11D}" type="presParOf" srcId="{41ECDF7B-4776-4432-9F6D-6A1874DC2907}" destId="{B50D9B58-FD55-4496-BD58-3C9B18F53E14}" srcOrd="0" destOrd="0" presId="urn:microsoft.com/office/officeart/2008/layout/HorizontalMultiLevelHierarchy"/>
    <dgm:cxn modelId="{1AF70699-64F9-44EB-BEE9-268B121469A9}" type="presParOf" srcId="{41ECDF7B-4776-4432-9F6D-6A1874DC2907}" destId="{17EC5033-C671-4C8E-B4B0-594E3CF6BED9}" srcOrd="1" destOrd="0" presId="urn:microsoft.com/office/officeart/2008/layout/HorizontalMultiLevelHierarchy"/>
    <dgm:cxn modelId="{78939FDF-6788-4650-A9AF-5C1CA54B8004}" type="presParOf" srcId="{16C24B59-23E1-41CB-BA42-7903C425FA58}" destId="{81637A9E-9C7E-4ACF-A730-75C0BA637950}" srcOrd="6" destOrd="0" presId="urn:microsoft.com/office/officeart/2008/layout/HorizontalMultiLevelHierarchy"/>
    <dgm:cxn modelId="{656A237E-3D25-4FEA-AC06-8141A258E4A6}" type="presParOf" srcId="{81637A9E-9C7E-4ACF-A730-75C0BA637950}" destId="{FC32D803-A056-4174-B678-D8BBA185542D}" srcOrd="0" destOrd="0" presId="urn:microsoft.com/office/officeart/2008/layout/HorizontalMultiLevelHierarchy"/>
    <dgm:cxn modelId="{ADB92461-F0A7-4C85-8F93-1CD01053B658}" type="presParOf" srcId="{16C24B59-23E1-41CB-BA42-7903C425FA58}" destId="{6B568237-04BB-4D24-A575-257BD3DECC3F}" srcOrd="7" destOrd="0" presId="urn:microsoft.com/office/officeart/2008/layout/HorizontalMultiLevelHierarchy"/>
    <dgm:cxn modelId="{23705F14-1D9F-4818-81D7-3A5DE4BB77C9}" type="presParOf" srcId="{6B568237-04BB-4D24-A575-257BD3DECC3F}" destId="{3961BEA1-CD87-4194-8DD5-C33EDE27B57E}" srcOrd="0" destOrd="0" presId="urn:microsoft.com/office/officeart/2008/layout/HorizontalMultiLevelHierarchy"/>
    <dgm:cxn modelId="{483A33E5-DD24-4047-9F44-9E430529D207}" type="presParOf" srcId="{6B568237-04BB-4D24-A575-257BD3DECC3F}" destId="{66117243-FA43-4C2A-84FA-2C1D8D7E3E3D}" srcOrd="1" destOrd="0" presId="urn:microsoft.com/office/officeart/2008/layout/HorizontalMultiLevelHierarchy"/>
    <dgm:cxn modelId="{32487C24-ACE7-4736-9075-D8A9A0C5B79C}" type="presParOf" srcId="{16C24B59-23E1-41CB-BA42-7903C425FA58}" destId="{4FD51008-4132-4C8E-B5A7-A804EDDF7A3A}" srcOrd="8" destOrd="0" presId="urn:microsoft.com/office/officeart/2008/layout/HorizontalMultiLevelHierarchy"/>
    <dgm:cxn modelId="{4D18C3A0-15BB-4B26-AEAB-52A56FD8111D}" type="presParOf" srcId="{4FD51008-4132-4C8E-B5A7-A804EDDF7A3A}" destId="{6185DB14-506F-41CB-971F-2F1AF2C1CEAB}" srcOrd="0" destOrd="0" presId="urn:microsoft.com/office/officeart/2008/layout/HorizontalMultiLevelHierarchy"/>
    <dgm:cxn modelId="{972121D3-7708-4A89-9868-9A09F80E609E}" type="presParOf" srcId="{16C24B59-23E1-41CB-BA42-7903C425FA58}" destId="{6BABE4D4-0448-4F46-928E-03371D3B97CE}" srcOrd="9" destOrd="0" presId="urn:microsoft.com/office/officeart/2008/layout/HorizontalMultiLevelHierarchy"/>
    <dgm:cxn modelId="{5EABC8A3-96DF-4C68-A886-D52CFB5115C5}" type="presParOf" srcId="{6BABE4D4-0448-4F46-928E-03371D3B97CE}" destId="{39ED1FB5-B0C5-4CBB-991C-F3478E6562F7}" srcOrd="0" destOrd="0" presId="urn:microsoft.com/office/officeart/2008/layout/HorizontalMultiLevelHierarchy"/>
    <dgm:cxn modelId="{10929FF5-1EB7-4DB5-B559-41D772CA382B}" type="presParOf" srcId="{6BABE4D4-0448-4F46-928E-03371D3B97CE}" destId="{3A792542-426A-4117-AFF5-1B3057EC2AF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BFA6CE-BABE-4385-B749-94DFCB67FFA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E780ED7-C8D4-4180-99AF-FFA5CB514768}">
      <dgm:prSet phldrT="[Texto]" custT="1"/>
      <dgm:spPr>
        <a:xfrm>
          <a:off x="4024898" y="1887083"/>
          <a:ext cx="2071739" cy="1622934"/>
        </a:xfrm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O" sz="900" b="1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RESPONSABILIDADES DE LAS ENTIDADES DE ASEGURAMIENTO</a:t>
          </a:r>
          <a:endParaRPr lang="es-CO" sz="900" dirty="0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gm:t>
    </dgm:pt>
    <dgm:pt modelId="{39F499C8-2B77-4DB4-AB44-EE61FAF7D6A9}" type="parTrans" cxnId="{E6ECC2A1-7263-4D42-8E93-4D0F28AAA8A7}">
      <dgm:prSet/>
      <dgm:spPr/>
      <dgm:t>
        <a:bodyPr/>
        <a:lstStyle/>
        <a:p>
          <a:endParaRPr lang="es-CO" sz="1100"/>
        </a:p>
      </dgm:t>
    </dgm:pt>
    <dgm:pt modelId="{8DB2CBBF-E3EB-430A-A738-0EC483DAC0F7}" type="sibTrans" cxnId="{E6ECC2A1-7263-4D42-8E93-4D0F28AAA8A7}">
      <dgm:prSet/>
      <dgm:spPr/>
      <dgm:t>
        <a:bodyPr/>
        <a:lstStyle/>
        <a:p>
          <a:endParaRPr lang="es-CO" sz="1100"/>
        </a:p>
      </dgm:t>
    </dgm:pt>
    <dgm:pt modelId="{456BF5F7-1A21-4F95-83AD-327437F98221}">
      <dgm:prSet custT="1"/>
      <dgm:spPr>
        <a:xfrm>
          <a:off x="6467983" y="946527"/>
          <a:ext cx="1828921" cy="1790092"/>
        </a:xfrm>
        <a:solidFill>
          <a:srgbClr val="B258D3">
            <a:lumMod val="40000"/>
            <a:lumOff val="6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just"/>
          <a:r>
            <a:rPr lang="es-CO" sz="9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Garantizar que la red prestadora de servicios de salud que haya contratado cuente con los equipos necesarios para la toma de medidas antropométricas.</a:t>
          </a:r>
          <a:endParaRPr lang="es-CO" sz="900" b="1" dirty="0" smtClean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2379CE3-B869-4975-8D5A-C38C18B7AADF}" type="parTrans" cxnId="{4CB9EC10-8B62-4A55-BC63-82CAB0CA9016}">
      <dgm:prSet/>
      <dgm:spPr/>
      <dgm:t>
        <a:bodyPr/>
        <a:lstStyle/>
        <a:p>
          <a:endParaRPr lang="es-CO" sz="1100"/>
        </a:p>
      </dgm:t>
    </dgm:pt>
    <dgm:pt modelId="{1106EDFD-9CA3-4667-B3A5-32D3970763A1}" type="sibTrans" cxnId="{4CB9EC10-8B62-4A55-BC63-82CAB0CA9016}">
      <dgm:prSet/>
      <dgm:spPr>
        <a:xfrm>
          <a:off x="3096458" y="481241"/>
          <a:ext cx="4532340" cy="4532340"/>
        </a:xfrm>
        <a:solidFill>
          <a:srgbClr val="9ACD4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CO" sz="1100"/>
        </a:p>
      </dgm:t>
    </dgm:pt>
    <dgm:pt modelId="{FBA63B50-2C33-4FBC-9F54-1F836DF314A5}">
      <dgm:prSet custT="1"/>
      <dgm:spPr>
        <a:xfrm>
          <a:off x="1438920" y="2789665"/>
          <a:ext cx="2660179" cy="2561334"/>
        </a:xfrm>
        <a:solidFill>
          <a:srgbClr val="B258D3">
            <a:lumMod val="40000"/>
            <a:lumOff val="6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just"/>
          <a:r>
            <a:rPr lang="es-CO" sz="900" dirty="0" smtClean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Garantizar en todos los servicios de salud y modalidades de atención en salud de su red prestadora, </a:t>
          </a:r>
          <a:r>
            <a:rPr lang="es-CO" sz="900" dirty="0" smtClean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el suministro, disponibilidad y entrega de la formula terapéutica F-75 para la fase de estabilización y manejo hospitalario y de la formula terapéutica lista para consumo – FTLC, en el manejo ambulatorio.</a:t>
          </a:r>
          <a:endParaRPr lang="es-CO" sz="900" dirty="0" smtClean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5777F33-9888-410D-8EAC-CC35DF7053A9}" type="parTrans" cxnId="{BDEB8F81-BE85-46F8-85E2-8DD5C0589814}">
      <dgm:prSet/>
      <dgm:spPr/>
      <dgm:t>
        <a:bodyPr/>
        <a:lstStyle/>
        <a:p>
          <a:endParaRPr lang="es-CO" sz="1100"/>
        </a:p>
      </dgm:t>
    </dgm:pt>
    <dgm:pt modelId="{6A77705A-A7D5-46B3-95DA-C98F99608B03}" type="sibTrans" cxnId="{BDEB8F81-BE85-46F8-85E2-8DD5C0589814}">
      <dgm:prSet/>
      <dgm:spPr>
        <a:xfrm>
          <a:off x="2265413" y="464934"/>
          <a:ext cx="4532340" cy="4532340"/>
        </a:xfrm>
        <a:solidFill>
          <a:srgbClr val="9ACD4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CO" sz="1100"/>
        </a:p>
      </dgm:t>
    </dgm:pt>
    <dgm:pt modelId="{83699D59-E8ED-4CE7-A04C-A9C30890C774}">
      <dgm:prSet custT="1"/>
      <dgm:spPr>
        <a:xfrm>
          <a:off x="1756480" y="835621"/>
          <a:ext cx="1732819" cy="1548567"/>
        </a:xfrm>
        <a:solidFill>
          <a:srgbClr val="B258D3">
            <a:lumMod val="40000"/>
            <a:lumOff val="6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just"/>
          <a:r>
            <a:rPr lang="es-CO" sz="9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Garantizar la prestación de los servicios con </a:t>
          </a:r>
          <a:r>
            <a:rPr lang="es-CO" sz="900" b="1" dirty="0" smtClean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calidad y oportunidad </a:t>
          </a:r>
          <a:r>
            <a:rPr lang="es-CO" sz="9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 la atención de la DNT Aguda</a:t>
          </a:r>
        </a:p>
      </dgm:t>
    </dgm:pt>
    <dgm:pt modelId="{F9403372-31A8-4A86-840B-29D709A809C3}" type="parTrans" cxnId="{C105AD59-0BC4-486D-9B9D-465126BD7770}">
      <dgm:prSet/>
      <dgm:spPr/>
      <dgm:t>
        <a:bodyPr/>
        <a:lstStyle/>
        <a:p>
          <a:endParaRPr lang="es-CO" sz="1100"/>
        </a:p>
      </dgm:t>
    </dgm:pt>
    <dgm:pt modelId="{ABB9F38D-4FC2-45B7-9D9C-37A6C96F65CC}" type="sibTrans" cxnId="{C105AD59-0BC4-486D-9B9D-465126BD7770}">
      <dgm:prSet/>
      <dgm:spPr>
        <a:xfrm>
          <a:off x="2318628" y="368973"/>
          <a:ext cx="4532340" cy="4532340"/>
        </a:xfrm>
        <a:solidFill>
          <a:srgbClr val="9ACD4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CO" sz="1100"/>
        </a:p>
      </dgm:t>
    </dgm:pt>
    <dgm:pt modelId="{6933DFFA-6055-4A02-BCF4-B46D0366862F}">
      <dgm:prSet custT="1"/>
      <dgm:spPr>
        <a:xfrm>
          <a:off x="4085797" y="-255122"/>
          <a:ext cx="1968931" cy="1461030"/>
        </a:xfrm>
        <a:solidFill>
          <a:srgbClr val="B258D3">
            <a:lumMod val="40000"/>
            <a:lumOff val="6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just"/>
          <a:r>
            <a:rPr lang="es-CO" sz="9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Verificar que la red prestadora de servicios de salud que haya contratado  implemente el lineamiento de la DNT Aguda.</a:t>
          </a:r>
        </a:p>
      </dgm:t>
    </dgm:pt>
    <dgm:pt modelId="{6FCC3CBE-91A5-46DC-97BF-B4FFDB9374DD}" type="parTrans" cxnId="{10C0B73D-3EB6-4CFE-815D-3DE4C6F79ACD}">
      <dgm:prSet/>
      <dgm:spPr/>
      <dgm:t>
        <a:bodyPr/>
        <a:lstStyle/>
        <a:p>
          <a:endParaRPr lang="es-CO" sz="1100"/>
        </a:p>
      </dgm:t>
    </dgm:pt>
    <dgm:pt modelId="{DCEC3C34-0275-43DE-B3AE-2AAF7437567B}" type="sibTrans" cxnId="{10C0B73D-3EB6-4CFE-815D-3DE4C6F79ACD}">
      <dgm:prSet/>
      <dgm:spPr>
        <a:xfrm>
          <a:off x="3064953" y="407438"/>
          <a:ext cx="4532340" cy="4532340"/>
        </a:xfrm>
        <a:solidFill>
          <a:srgbClr val="9ACD4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CO" sz="1100"/>
        </a:p>
      </dgm:t>
    </dgm:pt>
    <dgm:pt modelId="{5844E51A-214F-4498-A949-D7A60C856D01}">
      <dgm:prSet custT="1"/>
      <dgm:spPr>
        <a:xfrm>
          <a:off x="5716536" y="3038470"/>
          <a:ext cx="2738479" cy="2197061"/>
        </a:xfrm>
        <a:solidFill>
          <a:srgbClr val="B258D3">
            <a:lumMod val="40000"/>
            <a:lumOff val="6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just"/>
          <a:r>
            <a:rPr lang="es-CO" sz="900" dirty="0" smtClean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Garantizar el suministro, disponibilidad y entrega de formula láctea de inicio en casos de menores de 6 meses de edad con desnutrición aguda, sin posibilidad de ser amamantados.</a:t>
          </a:r>
        </a:p>
      </dgm:t>
    </dgm:pt>
    <dgm:pt modelId="{9D731956-57F3-4960-8F79-05CFD2CC5566}" type="parTrans" cxnId="{21A87651-D6B7-48FE-B4CD-A43B77007A61}">
      <dgm:prSet/>
      <dgm:spPr/>
      <dgm:t>
        <a:bodyPr/>
        <a:lstStyle/>
        <a:p>
          <a:endParaRPr lang="es-CO" sz="1100"/>
        </a:p>
      </dgm:t>
    </dgm:pt>
    <dgm:pt modelId="{F9738A5C-2875-40D8-A3C9-F0B79D628940}" type="sibTrans" cxnId="{21A87651-D6B7-48FE-B4CD-A43B77007A61}">
      <dgm:prSet/>
      <dgm:spPr>
        <a:xfrm>
          <a:off x="2668795" y="2060659"/>
          <a:ext cx="4532340" cy="3105378"/>
        </a:xfrm>
        <a:solidFill>
          <a:srgbClr val="9ACD4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CO" sz="1100"/>
        </a:p>
      </dgm:t>
    </dgm:pt>
    <dgm:pt modelId="{BB3565C9-D6DE-4FFF-B634-37D9D87BB167}" type="pres">
      <dgm:prSet presAssocID="{6ABFA6CE-BABE-4385-B749-94DFCB67FF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B7D5B9E-1BC6-4A75-A015-2FFD6D4F33F2}" type="pres">
      <dgm:prSet presAssocID="{3E780ED7-C8D4-4180-99AF-FFA5CB514768}" presName="centerShape" presStyleLbl="node0" presStyleIdx="0" presStyleCnt="1" custScaleX="99385" custScaleY="77855" custLinFactNeighborX="1937" custLinFactNeighborY="215"/>
      <dgm:spPr>
        <a:prstGeom prst="ellipse">
          <a:avLst/>
        </a:prstGeom>
      </dgm:spPr>
      <dgm:t>
        <a:bodyPr/>
        <a:lstStyle/>
        <a:p>
          <a:endParaRPr lang="es-CO"/>
        </a:p>
      </dgm:t>
    </dgm:pt>
    <dgm:pt modelId="{ADA64E4C-A62E-4839-ABE5-46633D3A332C}" type="pres">
      <dgm:prSet presAssocID="{6933DFFA-6055-4A02-BCF4-B46D0366862F}" presName="node" presStyleLbl="node1" presStyleIdx="0" presStyleCnt="5" custScaleX="148655" custScaleY="120892" custRadScaleRad="90508" custRadScaleInc="1135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CO"/>
        </a:p>
      </dgm:t>
    </dgm:pt>
    <dgm:pt modelId="{B2C6C241-E336-4E8F-B988-6D377714109F}" type="pres">
      <dgm:prSet presAssocID="{6933DFFA-6055-4A02-BCF4-B46D0366862F}" presName="dummy" presStyleCnt="0"/>
      <dgm:spPr/>
    </dgm:pt>
    <dgm:pt modelId="{B04013AC-643E-4AF2-87BF-0965316A8B94}" type="pres">
      <dgm:prSet presAssocID="{DCEC3C34-0275-43DE-B3AE-2AAF7437567B}" presName="sibTrans" presStyleLbl="sibTrans2D1" presStyleIdx="0" presStyleCnt="5"/>
      <dgm:spPr>
        <a:prstGeom prst="blockArc">
          <a:avLst>
            <a:gd name="adj1" fmla="val 15793944"/>
            <a:gd name="adj2" fmla="val 20275325"/>
            <a:gd name="adj3" fmla="val 4636"/>
          </a:avLst>
        </a:prstGeom>
      </dgm:spPr>
      <dgm:t>
        <a:bodyPr/>
        <a:lstStyle/>
        <a:p>
          <a:endParaRPr lang="es-CO"/>
        </a:p>
      </dgm:t>
    </dgm:pt>
    <dgm:pt modelId="{A2594A6C-5024-4031-BB1C-CA00E3939299}" type="pres">
      <dgm:prSet presAssocID="{456BF5F7-1A21-4F95-83AD-327437F98221}" presName="node" presStyleLbl="node1" presStyleIdx="1" presStyleCnt="5" custScaleX="170777" custScaleY="111021" custRadScaleRad="115093" custRadScaleInc="625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CO"/>
        </a:p>
      </dgm:t>
    </dgm:pt>
    <dgm:pt modelId="{8E215953-7E02-4F53-B777-F516BFFD7E6C}" type="pres">
      <dgm:prSet presAssocID="{456BF5F7-1A21-4F95-83AD-327437F98221}" presName="dummy" presStyleCnt="0"/>
      <dgm:spPr/>
    </dgm:pt>
    <dgm:pt modelId="{32DE09A5-4552-4E4F-B5E6-DA4C6CF14012}" type="pres">
      <dgm:prSet presAssocID="{1106EDFD-9CA3-4667-B3A5-32D3970763A1}" presName="sibTrans" presStyleLbl="sibTrans2D1" presStyleIdx="1" presStyleCnt="5"/>
      <dgm:spPr>
        <a:prstGeom prst="blockArc">
          <a:avLst>
            <a:gd name="adj1" fmla="val 20150698"/>
            <a:gd name="adj2" fmla="val 2333015"/>
            <a:gd name="adj3" fmla="val 4636"/>
          </a:avLst>
        </a:prstGeom>
      </dgm:spPr>
      <dgm:t>
        <a:bodyPr/>
        <a:lstStyle/>
        <a:p>
          <a:endParaRPr lang="es-CO"/>
        </a:p>
      </dgm:t>
    </dgm:pt>
    <dgm:pt modelId="{88D77493-A80B-49DB-AC72-540AE6AC9239}" type="pres">
      <dgm:prSet presAssocID="{5844E51A-214F-4498-A949-D7A60C856D01}" presName="node" presStyleLbl="node1" presStyleIdx="2" presStyleCnt="5" custScaleX="195667" custScaleY="136753" custRadScaleRad="115632" custRadScaleInc="-8145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CO"/>
        </a:p>
      </dgm:t>
    </dgm:pt>
    <dgm:pt modelId="{7DED0DAC-0C75-4C17-A1CA-47F0A37D96AF}" type="pres">
      <dgm:prSet presAssocID="{5844E51A-214F-4498-A949-D7A60C856D01}" presName="dummy" presStyleCnt="0"/>
      <dgm:spPr/>
    </dgm:pt>
    <dgm:pt modelId="{50F40BA9-CBEA-4456-B9F2-A621FD351699}" type="pres">
      <dgm:prSet presAssocID="{F9738A5C-2875-40D8-A3C9-F0B79D628940}" presName="sibTrans" presStyleLbl="sibTrans2D1" presStyleIdx="2" presStyleCnt="5" custScaleY="68516"/>
      <dgm:spPr>
        <a:prstGeom prst="blockArc">
          <a:avLst>
            <a:gd name="adj1" fmla="val 821007"/>
            <a:gd name="adj2" fmla="val 10085171"/>
            <a:gd name="adj3" fmla="val 4636"/>
          </a:avLst>
        </a:prstGeom>
      </dgm:spPr>
      <dgm:t>
        <a:bodyPr/>
        <a:lstStyle/>
        <a:p>
          <a:endParaRPr lang="es-CO"/>
        </a:p>
      </dgm:t>
    </dgm:pt>
    <dgm:pt modelId="{0AF1D658-6D04-4D5E-9E83-3EB410C7B7FE}" type="pres">
      <dgm:prSet presAssocID="{FBA63B50-2C33-4FBC-9F54-1F836DF314A5}" presName="node" presStyleLbl="node1" presStyleIdx="3" presStyleCnt="5" custScaleX="218792" custScaleY="172460" custRadScaleRad="111507" custRadScaleInc="7591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CO"/>
        </a:p>
      </dgm:t>
    </dgm:pt>
    <dgm:pt modelId="{9D03427C-7CE5-418A-8A74-0770C471E4A9}" type="pres">
      <dgm:prSet presAssocID="{FBA63B50-2C33-4FBC-9F54-1F836DF314A5}" presName="dummy" presStyleCnt="0"/>
      <dgm:spPr/>
    </dgm:pt>
    <dgm:pt modelId="{DBDFED0B-B93C-4D70-8E3E-A25BA786B1D5}" type="pres">
      <dgm:prSet presAssocID="{6A77705A-A7D5-46B3-95DA-C98F99608B03}" presName="sibTrans" presStyleLbl="sibTrans2D1" presStyleIdx="3" presStyleCnt="5"/>
      <dgm:spPr>
        <a:prstGeom prst="blockArc">
          <a:avLst>
            <a:gd name="adj1" fmla="val 8566316"/>
            <a:gd name="adj2" fmla="val 12625842"/>
            <a:gd name="adj3" fmla="val 4636"/>
          </a:avLst>
        </a:prstGeom>
      </dgm:spPr>
      <dgm:t>
        <a:bodyPr/>
        <a:lstStyle/>
        <a:p>
          <a:endParaRPr lang="es-CO"/>
        </a:p>
      </dgm:t>
    </dgm:pt>
    <dgm:pt modelId="{6AEF67A3-FBC4-4614-B97F-0CAC38B55336}" type="pres">
      <dgm:prSet presAssocID="{83699D59-E8ED-4CE7-A04C-A9C30890C774}" presName="node" presStyleLbl="node1" presStyleIdx="4" presStyleCnt="5" custScaleX="158741" custScaleY="103473" custRadScaleRad="114320" custRadScaleInc="1291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CO"/>
        </a:p>
      </dgm:t>
    </dgm:pt>
    <dgm:pt modelId="{3998BF6F-9843-4957-9856-52D6AC2D92EE}" type="pres">
      <dgm:prSet presAssocID="{83699D59-E8ED-4CE7-A04C-A9C30890C774}" presName="dummy" presStyleCnt="0"/>
      <dgm:spPr/>
    </dgm:pt>
    <dgm:pt modelId="{6C8DCBAE-3719-46BA-88B7-CB53A02459D3}" type="pres">
      <dgm:prSet presAssocID="{ABB9F38D-4FC2-45B7-9D9C-37A6C96F65CC}" presName="sibTrans" presStyleLbl="sibTrans2D1" presStyleIdx="4" presStyleCnt="5"/>
      <dgm:spPr>
        <a:prstGeom prst="blockArc">
          <a:avLst>
            <a:gd name="adj1" fmla="val 12455418"/>
            <a:gd name="adj2" fmla="val 16960096"/>
            <a:gd name="adj3" fmla="val 4636"/>
          </a:avLst>
        </a:prstGeom>
      </dgm:spPr>
      <dgm:t>
        <a:bodyPr/>
        <a:lstStyle/>
        <a:p>
          <a:endParaRPr lang="es-CO"/>
        </a:p>
      </dgm:t>
    </dgm:pt>
  </dgm:ptLst>
  <dgm:cxnLst>
    <dgm:cxn modelId="{D96A4F75-8142-4E88-A76F-77B4007BB2D8}" type="presOf" srcId="{F9738A5C-2875-40D8-A3C9-F0B79D628940}" destId="{50F40BA9-CBEA-4456-B9F2-A621FD351699}" srcOrd="0" destOrd="0" presId="urn:microsoft.com/office/officeart/2005/8/layout/radial6"/>
    <dgm:cxn modelId="{73BE6F12-0163-40F0-94B0-1731E8BBA4D0}" type="presOf" srcId="{6933DFFA-6055-4A02-BCF4-B46D0366862F}" destId="{ADA64E4C-A62E-4839-ABE5-46633D3A332C}" srcOrd="0" destOrd="0" presId="urn:microsoft.com/office/officeart/2005/8/layout/radial6"/>
    <dgm:cxn modelId="{E6ECC2A1-7263-4D42-8E93-4D0F28AAA8A7}" srcId="{6ABFA6CE-BABE-4385-B749-94DFCB67FFA7}" destId="{3E780ED7-C8D4-4180-99AF-FFA5CB514768}" srcOrd="0" destOrd="0" parTransId="{39F499C8-2B77-4DB4-AB44-EE61FAF7D6A9}" sibTransId="{8DB2CBBF-E3EB-430A-A738-0EC483DAC0F7}"/>
    <dgm:cxn modelId="{7150A229-34C9-4AEA-97D1-97C7674B9DE5}" type="presOf" srcId="{6ABFA6CE-BABE-4385-B749-94DFCB67FFA7}" destId="{BB3565C9-D6DE-4FFF-B634-37D9D87BB167}" srcOrd="0" destOrd="0" presId="urn:microsoft.com/office/officeart/2005/8/layout/radial6"/>
    <dgm:cxn modelId="{C7C28976-BBF2-4D0E-A388-FB0DDCE54013}" type="presOf" srcId="{6A77705A-A7D5-46B3-95DA-C98F99608B03}" destId="{DBDFED0B-B93C-4D70-8E3E-A25BA786B1D5}" srcOrd="0" destOrd="0" presId="urn:microsoft.com/office/officeart/2005/8/layout/radial6"/>
    <dgm:cxn modelId="{C105AD59-0BC4-486D-9B9D-465126BD7770}" srcId="{3E780ED7-C8D4-4180-99AF-FFA5CB514768}" destId="{83699D59-E8ED-4CE7-A04C-A9C30890C774}" srcOrd="4" destOrd="0" parTransId="{F9403372-31A8-4A86-840B-29D709A809C3}" sibTransId="{ABB9F38D-4FC2-45B7-9D9C-37A6C96F65CC}"/>
    <dgm:cxn modelId="{21A87651-D6B7-48FE-B4CD-A43B77007A61}" srcId="{3E780ED7-C8D4-4180-99AF-FFA5CB514768}" destId="{5844E51A-214F-4498-A949-D7A60C856D01}" srcOrd="2" destOrd="0" parTransId="{9D731956-57F3-4960-8F79-05CFD2CC5566}" sibTransId="{F9738A5C-2875-40D8-A3C9-F0B79D628940}"/>
    <dgm:cxn modelId="{5DE9704D-E537-445E-8CB0-1AB891C7BFC9}" type="presOf" srcId="{3E780ED7-C8D4-4180-99AF-FFA5CB514768}" destId="{9B7D5B9E-1BC6-4A75-A015-2FFD6D4F33F2}" srcOrd="0" destOrd="0" presId="urn:microsoft.com/office/officeart/2005/8/layout/radial6"/>
    <dgm:cxn modelId="{10C0B73D-3EB6-4CFE-815D-3DE4C6F79ACD}" srcId="{3E780ED7-C8D4-4180-99AF-FFA5CB514768}" destId="{6933DFFA-6055-4A02-BCF4-B46D0366862F}" srcOrd="0" destOrd="0" parTransId="{6FCC3CBE-91A5-46DC-97BF-B4FFDB9374DD}" sibTransId="{DCEC3C34-0275-43DE-B3AE-2AAF7437567B}"/>
    <dgm:cxn modelId="{81154089-6E52-4EDC-B475-DE723AE3297A}" type="presOf" srcId="{ABB9F38D-4FC2-45B7-9D9C-37A6C96F65CC}" destId="{6C8DCBAE-3719-46BA-88B7-CB53A02459D3}" srcOrd="0" destOrd="0" presId="urn:microsoft.com/office/officeart/2005/8/layout/radial6"/>
    <dgm:cxn modelId="{DA81A13E-A90B-43ED-9753-E76B0955C94D}" type="presOf" srcId="{DCEC3C34-0275-43DE-B3AE-2AAF7437567B}" destId="{B04013AC-643E-4AF2-87BF-0965316A8B94}" srcOrd="0" destOrd="0" presId="urn:microsoft.com/office/officeart/2005/8/layout/radial6"/>
    <dgm:cxn modelId="{4CB9EC10-8B62-4A55-BC63-82CAB0CA9016}" srcId="{3E780ED7-C8D4-4180-99AF-FFA5CB514768}" destId="{456BF5F7-1A21-4F95-83AD-327437F98221}" srcOrd="1" destOrd="0" parTransId="{52379CE3-B869-4975-8D5A-C38C18B7AADF}" sibTransId="{1106EDFD-9CA3-4667-B3A5-32D3970763A1}"/>
    <dgm:cxn modelId="{BDEB8F81-BE85-46F8-85E2-8DD5C0589814}" srcId="{3E780ED7-C8D4-4180-99AF-FFA5CB514768}" destId="{FBA63B50-2C33-4FBC-9F54-1F836DF314A5}" srcOrd="3" destOrd="0" parTransId="{B5777F33-9888-410D-8EAC-CC35DF7053A9}" sibTransId="{6A77705A-A7D5-46B3-95DA-C98F99608B03}"/>
    <dgm:cxn modelId="{C39717A7-47F2-4F02-8F0F-BDE3582CEC8E}" type="presOf" srcId="{FBA63B50-2C33-4FBC-9F54-1F836DF314A5}" destId="{0AF1D658-6D04-4D5E-9E83-3EB410C7B7FE}" srcOrd="0" destOrd="0" presId="urn:microsoft.com/office/officeart/2005/8/layout/radial6"/>
    <dgm:cxn modelId="{F0543FE4-C1D4-474A-BC45-302825818D08}" type="presOf" srcId="{5844E51A-214F-4498-A949-D7A60C856D01}" destId="{88D77493-A80B-49DB-AC72-540AE6AC9239}" srcOrd="0" destOrd="0" presId="urn:microsoft.com/office/officeart/2005/8/layout/radial6"/>
    <dgm:cxn modelId="{BD35FE8E-93AC-4352-AA86-3940FD105E9E}" type="presOf" srcId="{1106EDFD-9CA3-4667-B3A5-32D3970763A1}" destId="{32DE09A5-4552-4E4F-B5E6-DA4C6CF14012}" srcOrd="0" destOrd="0" presId="urn:microsoft.com/office/officeart/2005/8/layout/radial6"/>
    <dgm:cxn modelId="{A8310736-93C9-4763-B29C-4C918EF463E4}" type="presOf" srcId="{456BF5F7-1A21-4F95-83AD-327437F98221}" destId="{A2594A6C-5024-4031-BB1C-CA00E3939299}" srcOrd="0" destOrd="0" presId="urn:microsoft.com/office/officeart/2005/8/layout/radial6"/>
    <dgm:cxn modelId="{8E56D174-6E6B-411D-B1CA-85AC7A51450A}" type="presOf" srcId="{83699D59-E8ED-4CE7-A04C-A9C30890C774}" destId="{6AEF67A3-FBC4-4614-B97F-0CAC38B55336}" srcOrd="0" destOrd="0" presId="urn:microsoft.com/office/officeart/2005/8/layout/radial6"/>
    <dgm:cxn modelId="{F0BEE859-C202-4937-B232-1305ED0244F2}" type="presParOf" srcId="{BB3565C9-D6DE-4FFF-B634-37D9D87BB167}" destId="{9B7D5B9E-1BC6-4A75-A015-2FFD6D4F33F2}" srcOrd="0" destOrd="0" presId="urn:microsoft.com/office/officeart/2005/8/layout/radial6"/>
    <dgm:cxn modelId="{4D2DB85D-50B4-408D-A476-27EC34AF2CB2}" type="presParOf" srcId="{BB3565C9-D6DE-4FFF-B634-37D9D87BB167}" destId="{ADA64E4C-A62E-4839-ABE5-46633D3A332C}" srcOrd="1" destOrd="0" presId="urn:microsoft.com/office/officeart/2005/8/layout/radial6"/>
    <dgm:cxn modelId="{B53D41FA-7922-4E25-8CA1-391AC70F7AED}" type="presParOf" srcId="{BB3565C9-D6DE-4FFF-B634-37D9D87BB167}" destId="{B2C6C241-E336-4E8F-B988-6D377714109F}" srcOrd="2" destOrd="0" presId="urn:microsoft.com/office/officeart/2005/8/layout/radial6"/>
    <dgm:cxn modelId="{842B449A-708E-48CC-AC75-7BB4D7FE83E7}" type="presParOf" srcId="{BB3565C9-D6DE-4FFF-B634-37D9D87BB167}" destId="{B04013AC-643E-4AF2-87BF-0965316A8B94}" srcOrd="3" destOrd="0" presId="urn:microsoft.com/office/officeart/2005/8/layout/radial6"/>
    <dgm:cxn modelId="{D1A7729C-DEF5-45BE-98C0-C7E7087514C5}" type="presParOf" srcId="{BB3565C9-D6DE-4FFF-B634-37D9D87BB167}" destId="{A2594A6C-5024-4031-BB1C-CA00E3939299}" srcOrd="4" destOrd="0" presId="urn:microsoft.com/office/officeart/2005/8/layout/radial6"/>
    <dgm:cxn modelId="{36C72E3B-6FA9-40BD-8878-4EDFF91BD5C1}" type="presParOf" srcId="{BB3565C9-D6DE-4FFF-B634-37D9D87BB167}" destId="{8E215953-7E02-4F53-B777-F516BFFD7E6C}" srcOrd="5" destOrd="0" presId="urn:microsoft.com/office/officeart/2005/8/layout/radial6"/>
    <dgm:cxn modelId="{3B9A5CDE-F197-4ACE-882F-2BFC5EF71E86}" type="presParOf" srcId="{BB3565C9-D6DE-4FFF-B634-37D9D87BB167}" destId="{32DE09A5-4552-4E4F-B5E6-DA4C6CF14012}" srcOrd="6" destOrd="0" presId="urn:microsoft.com/office/officeart/2005/8/layout/radial6"/>
    <dgm:cxn modelId="{74E5FE40-D69C-4919-97B6-33D59BBAB182}" type="presParOf" srcId="{BB3565C9-D6DE-4FFF-B634-37D9D87BB167}" destId="{88D77493-A80B-49DB-AC72-540AE6AC9239}" srcOrd="7" destOrd="0" presId="urn:microsoft.com/office/officeart/2005/8/layout/radial6"/>
    <dgm:cxn modelId="{1E638F1E-0836-4429-8D19-FAEE4800E286}" type="presParOf" srcId="{BB3565C9-D6DE-4FFF-B634-37D9D87BB167}" destId="{7DED0DAC-0C75-4C17-A1CA-47F0A37D96AF}" srcOrd="8" destOrd="0" presId="urn:microsoft.com/office/officeart/2005/8/layout/radial6"/>
    <dgm:cxn modelId="{5C68894F-7710-435C-BD28-F53E9878AE81}" type="presParOf" srcId="{BB3565C9-D6DE-4FFF-B634-37D9D87BB167}" destId="{50F40BA9-CBEA-4456-B9F2-A621FD351699}" srcOrd="9" destOrd="0" presId="urn:microsoft.com/office/officeart/2005/8/layout/radial6"/>
    <dgm:cxn modelId="{12433AC4-E409-47B2-9961-575215B76314}" type="presParOf" srcId="{BB3565C9-D6DE-4FFF-B634-37D9D87BB167}" destId="{0AF1D658-6D04-4D5E-9E83-3EB410C7B7FE}" srcOrd="10" destOrd="0" presId="urn:microsoft.com/office/officeart/2005/8/layout/radial6"/>
    <dgm:cxn modelId="{D21CE9D8-DDFF-41B0-A928-EBBF5FC01661}" type="presParOf" srcId="{BB3565C9-D6DE-4FFF-B634-37D9D87BB167}" destId="{9D03427C-7CE5-418A-8A74-0770C471E4A9}" srcOrd="11" destOrd="0" presId="urn:microsoft.com/office/officeart/2005/8/layout/radial6"/>
    <dgm:cxn modelId="{B4045540-2E7A-4698-A59E-527F6A739373}" type="presParOf" srcId="{BB3565C9-D6DE-4FFF-B634-37D9D87BB167}" destId="{DBDFED0B-B93C-4D70-8E3E-A25BA786B1D5}" srcOrd="12" destOrd="0" presId="urn:microsoft.com/office/officeart/2005/8/layout/radial6"/>
    <dgm:cxn modelId="{322038F5-5C0E-48FE-B7D4-B14A978FC509}" type="presParOf" srcId="{BB3565C9-D6DE-4FFF-B634-37D9D87BB167}" destId="{6AEF67A3-FBC4-4614-B97F-0CAC38B55336}" srcOrd="13" destOrd="0" presId="urn:microsoft.com/office/officeart/2005/8/layout/radial6"/>
    <dgm:cxn modelId="{F9901180-B13C-4A56-9DF3-0A3323434D9C}" type="presParOf" srcId="{BB3565C9-D6DE-4FFF-B634-37D9D87BB167}" destId="{3998BF6F-9843-4957-9856-52D6AC2D92EE}" srcOrd="14" destOrd="0" presId="urn:microsoft.com/office/officeart/2005/8/layout/radial6"/>
    <dgm:cxn modelId="{2048A6C1-FFF8-4532-B806-BEE9AD81B696}" type="presParOf" srcId="{BB3565C9-D6DE-4FFF-B634-37D9D87BB167}" destId="{6C8DCBAE-3719-46BA-88B7-CB53A02459D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BFA6CE-BABE-4385-B749-94DFCB67FFA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E780ED7-C8D4-4180-99AF-FFA5CB514768}">
      <dgm:prSet phldrT="[Texto]" custT="1"/>
      <dgm:spPr>
        <a:xfrm>
          <a:off x="4560740" y="1987596"/>
          <a:ext cx="1849011" cy="1929697"/>
        </a:xfrm>
        <a:prstGeom prst="ellipse">
          <a:avLst/>
        </a:prstGeom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O" sz="900" b="1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RESPONSABILIDADES DE LAS INSTITUCIONES PRESTADORAS DE SERVICIOS DE SALUD</a:t>
          </a:r>
          <a:endParaRPr lang="es-CO" sz="900" dirty="0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gm:t>
    </dgm:pt>
    <dgm:pt modelId="{39F499C8-2B77-4DB4-AB44-EE61FAF7D6A9}" type="parTrans" cxnId="{E6ECC2A1-7263-4D42-8E93-4D0F28AAA8A7}">
      <dgm:prSet/>
      <dgm:spPr/>
      <dgm:t>
        <a:bodyPr/>
        <a:lstStyle/>
        <a:p>
          <a:endParaRPr lang="es-CO"/>
        </a:p>
      </dgm:t>
    </dgm:pt>
    <dgm:pt modelId="{8DB2CBBF-E3EB-430A-A738-0EC483DAC0F7}" type="sibTrans" cxnId="{E6ECC2A1-7263-4D42-8E93-4D0F28AAA8A7}">
      <dgm:prSet/>
      <dgm:spPr/>
      <dgm:t>
        <a:bodyPr/>
        <a:lstStyle/>
        <a:p>
          <a:endParaRPr lang="es-CO"/>
        </a:p>
      </dgm:t>
    </dgm:pt>
    <dgm:pt modelId="{E89F3463-2C2F-43AF-89FC-9BF2152ED4BE}">
      <dgm:prSet phldrT="[Texto]" custT="1"/>
      <dgm:spPr>
        <a:xfrm>
          <a:off x="6132229" y="3470820"/>
          <a:ext cx="2352544" cy="1820961"/>
        </a:xfrm>
        <a:prstGeom prst="ellipse">
          <a:avLst/>
        </a:prstGeom>
        <a:solidFill>
          <a:srgbClr val="FAA93A">
            <a:lumMod val="60000"/>
            <a:lumOff val="4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just"/>
          <a:r>
            <a:rPr lang="es-CO" sz="9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Prestar los servicios de salud con </a:t>
          </a:r>
          <a:r>
            <a:rPr lang="es-CO" sz="900" b="1" dirty="0" smtClean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calidad y oportunidad </a:t>
          </a:r>
          <a:r>
            <a:rPr lang="es-CO" sz="9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 la atención de la DNT Aguda, incluyendo acciones para la población rural y rural dispersa.</a:t>
          </a:r>
          <a:endParaRPr lang="es-CO" sz="900" dirty="0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gm:t>
    </dgm:pt>
    <dgm:pt modelId="{51EF9E6E-0194-4519-9F3C-E731AA726E59}" type="parTrans" cxnId="{A65BC30B-F7D1-42C1-8C61-C75518AB7BD8}">
      <dgm:prSet/>
      <dgm:spPr/>
      <dgm:t>
        <a:bodyPr/>
        <a:lstStyle/>
        <a:p>
          <a:endParaRPr lang="es-CO"/>
        </a:p>
      </dgm:t>
    </dgm:pt>
    <dgm:pt modelId="{5A878D5A-C5E5-4908-8910-979FC6DEE99D}" type="sibTrans" cxnId="{A65BC30B-F7D1-42C1-8C61-C75518AB7BD8}">
      <dgm:prSet/>
      <dgm:spPr>
        <a:xfrm>
          <a:off x="3108887" y="727440"/>
          <a:ext cx="4459893" cy="4459893"/>
        </a:xfrm>
        <a:prstGeom prst="blockArc">
          <a:avLst>
            <a:gd name="adj1" fmla="val 1099247"/>
            <a:gd name="adj2" fmla="val 9508888"/>
            <a:gd name="adj3" fmla="val 4641"/>
          </a:avLst>
        </a:prstGeom>
        <a:solidFill>
          <a:srgbClr val="9ACD4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CO"/>
        </a:p>
      </dgm:t>
    </dgm:pt>
    <dgm:pt modelId="{456BF5F7-1A21-4F95-83AD-327437F98221}">
      <dgm:prSet custT="1"/>
      <dgm:spPr>
        <a:xfrm>
          <a:off x="6370881" y="897835"/>
          <a:ext cx="2562409" cy="2153432"/>
        </a:xfrm>
        <a:prstGeom prst="ellipse">
          <a:avLst/>
        </a:prstGeom>
        <a:solidFill>
          <a:srgbClr val="FAA93A">
            <a:lumMod val="60000"/>
            <a:lumOff val="4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just"/>
          <a:r>
            <a:rPr lang="es-CO" sz="900" dirty="0" smtClean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Garantizar en los grados de complejidad y modalidades de prestación de servicios, </a:t>
          </a:r>
          <a:r>
            <a:rPr lang="es-CO" sz="900" dirty="0" smtClean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 prescripción de la formula terapéutica F-75 para la fase de estabilización y manejo hospitalario y de la formula terapéutica lista para consumo – FTLC, en el manejo ambulatorio.</a:t>
          </a:r>
          <a:endParaRPr lang="es-CO" sz="900" b="1" dirty="0" smtClean="0">
            <a:solidFill>
              <a:srgbClr val="FF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2379CE3-B869-4975-8D5A-C38C18B7AADF}" type="parTrans" cxnId="{4CB9EC10-8B62-4A55-BC63-82CAB0CA9016}">
      <dgm:prSet/>
      <dgm:spPr/>
      <dgm:t>
        <a:bodyPr/>
        <a:lstStyle/>
        <a:p>
          <a:endParaRPr lang="es-CO"/>
        </a:p>
      </dgm:t>
    </dgm:pt>
    <dgm:pt modelId="{1106EDFD-9CA3-4667-B3A5-32D3970763A1}" type="sibTrans" cxnId="{4CB9EC10-8B62-4A55-BC63-82CAB0CA9016}">
      <dgm:prSet/>
      <dgm:spPr>
        <a:xfrm>
          <a:off x="3461028" y="692539"/>
          <a:ext cx="4459893" cy="4459893"/>
        </a:xfrm>
        <a:prstGeom prst="blockArc">
          <a:avLst>
            <a:gd name="adj1" fmla="val 20052148"/>
            <a:gd name="adj2" fmla="val 2522800"/>
            <a:gd name="adj3" fmla="val 4641"/>
          </a:avLst>
        </a:prstGeom>
        <a:solidFill>
          <a:srgbClr val="9ACD4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CO"/>
        </a:p>
      </dgm:t>
    </dgm:pt>
    <dgm:pt modelId="{FBA63B50-2C33-4FBC-9F54-1F836DF314A5}">
      <dgm:prSet custT="1"/>
      <dgm:spPr>
        <a:xfrm>
          <a:off x="1944415" y="3575885"/>
          <a:ext cx="2539854" cy="1839390"/>
        </a:xfrm>
        <a:prstGeom prst="ellipse">
          <a:avLst/>
        </a:prstGeom>
        <a:solidFill>
          <a:srgbClr val="FAA93A">
            <a:lumMod val="60000"/>
            <a:lumOff val="4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just"/>
          <a:r>
            <a:rPr lang="es-CO" sz="9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Garantizar en los grados de complejidad y modalidades de prestación de servicios que brinde, la disponibilidad de equipos antropométricos y garantizar su mantenimiento y calibración.</a:t>
          </a:r>
        </a:p>
      </dgm:t>
    </dgm:pt>
    <dgm:pt modelId="{B5777F33-9888-410D-8EAC-CC35DF7053A9}" type="parTrans" cxnId="{BDEB8F81-BE85-46F8-85E2-8DD5C0589814}">
      <dgm:prSet/>
      <dgm:spPr/>
      <dgm:t>
        <a:bodyPr/>
        <a:lstStyle/>
        <a:p>
          <a:endParaRPr lang="es-CO"/>
        </a:p>
      </dgm:t>
    </dgm:pt>
    <dgm:pt modelId="{6A77705A-A7D5-46B3-95DA-C98F99608B03}" type="sibTrans" cxnId="{BDEB8F81-BE85-46F8-85E2-8DD5C0589814}">
      <dgm:prSet/>
      <dgm:spPr>
        <a:xfrm>
          <a:off x="2918929" y="815121"/>
          <a:ext cx="4459893" cy="4459893"/>
        </a:xfrm>
        <a:prstGeom prst="blockArc">
          <a:avLst>
            <a:gd name="adj1" fmla="val 8642411"/>
            <a:gd name="adj2" fmla="val 12741413"/>
            <a:gd name="adj3" fmla="val 4641"/>
          </a:avLst>
        </a:prstGeom>
        <a:solidFill>
          <a:srgbClr val="9ACD4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CO"/>
        </a:p>
      </dgm:t>
    </dgm:pt>
    <dgm:pt modelId="{F93650A4-995B-4F14-9A0C-E7D4FAF4AD3B}">
      <dgm:prSet custT="1"/>
      <dgm:spPr>
        <a:xfrm>
          <a:off x="4762215" y="-3"/>
          <a:ext cx="1579427" cy="1370295"/>
        </a:xfrm>
        <a:prstGeom prst="ellipse">
          <a:avLst/>
        </a:prstGeom>
        <a:solidFill>
          <a:srgbClr val="FAA93A">
            <a:lumMod val="60000"/>
            <a:lumOff val="4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just"/>
          <a:r>
            <a:rPr lang="es-CO" sz="9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Realizar las acciones de notificación de vigilancia en salud pública.</a:t>
          </a:r>
        </a:p>
      </dgm:t>
    </dgm:pt>
    <dgm:pt modelId="{7947480D-66E0-4A06-9FCD-E394F8499E08}" type="parTrans" cxnId="{2FED738C-D253-4E65-9F7A-5E9329DFDBC7}">
      <dgm:prSet/>
      <dgm:spPr/>
      <dgm:t>
        <a:bodyPr/>
        <a:lstStyle/>
        <a:p>
          <a:endParaRPr lang="es-CO"/>
        </a:p>
      </dgm:t>
    </dgm:pt>
    <dgm:pt modelId="{B2169C7F-AE17-42F8-89E9-4894AF885808}" type="sibTrans" cxnId="{2FED738C-D253-4E65-9F7A-5E9329DFDBC7}">
      <dgm:prSet/>
      <dgm:spPr>
        <a:xfrm>
          <a:off x="3432277" y="630598"/>
          <a:ext cx="4459893" cy="4459893"/>
        </a:xfrm>
        <a:prstGeom prst="blockArc">
          <a:avLst>
            <a:gd name="adj1" fmla="val 16025852"/>
            <a:gd name="adj2" fmla="val 20159928"/>
            <a:gd name="adj3" fmla="val 4641"/>
          </a:avLst>
        </a:prstGeom>
        <a:solidFill>
          <a:srgbClr val="9ACD4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CO"/>
        </a:p>
      </dgm:t>
    </dgm:pt>
    <dgm:pt modelId="{B5A69D1D-C770-415E-BFCD-E66741DADE76}">
      <dgm:prSet custT="1"/>
      <dgm:spPr>
        <a:xfrm>
          <a:off x="1798218" y="961122"/>
          <a:ext cx="2678461" cy="2179265"/>
        </a:xfrm>
        <a:prstGeom prst="ellipse">
          <a:avLst/>
        </a:prstGeom>
        <a:solidFill>
          <a:srgbClr val="FAA93A">
            <a:lumMod val="60000"/>
            <a:lumOff val="4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just"/>
          <a:r>
            <a:rPr lang="es-CO" sz="900" dirty="0" smtClean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Garantizar la prescripción de la formula láctea de inicio en casos de menores de 6 meses de edad con desnutrición aguda, sin posibilidad de ser amamantados, hasta que cumplan los criterios de egreso.</a:t>
          </a:r>
        </a:p>
      </dgm:t>
    </dgm:pt>
    <dgm:pt modelId="{BBBDCBB0-7DB4-479F-AE2F-C491D216576E}" type="parTrans" cxnId="{7B44AD81-492D-4C3E-97BE-97F5348AA0A2}">
      <dgm:prSet/>
      <dgm:spPr/>
      <dgm:t>
        <a:bodyPr/>
        <a:lstStyle/>
        <a:p>
          <a:endParaRPr lang="es-CO"/>
        </a:p>
      </dgm:t>
    </dgm:pt>
    <dgm:pt modelId="{8FB9135A-66C5-4C43-B75E-517D8F593BB5}" type="sibTrans" cxnId="{7B44AD81-492D-4C3E-97BE-97F5348AA0A2}">
      <dgm:prSet/>
      <dgm:spPr>
        <a:xfrm>
          <a:off x="2941591" y="599920"/>
          <a:ext cx="4459893" cy="4459893"/>
        </a:xfrm>
        <a:prstGeom prst="blockArc">
          <a:avLst>
            <a:gd name="adj1" fmla="val 12057494"/>
            <a:gd name="adj2" fmla="val 16803448"/>
            <a:gd name="adj3" fmla="val 4641"/>
          </a:avLst>
        </a:prstGeom>
        <a:solidFill>
          <a:srgbClr val="9ACD4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CO"/>
        </a:p>
      </dgm:t>
    </dgm:pt>
    <dgm:pt modelId="{BB3565C9-D6DE-4FFF-B634-37D9D87BB167}" type="pres">
      <dgm:prSet presAssocID="{6ABFA6CE-BABE-4385-B749-94DFCB67FF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B7D5B9E-1BC6-4A75-A015-2FFD6D4F33F2}" type="pres">
      <dgm:prSet presAssocID="{3E780ED7-C8D4-4180-99AF-FFA5CB514768}" presName="centerShape" presStyleLbl="node0" presStyleIdx="0" presStyleCnt="1" custScaleX="90037" custScaleY="82282" custLinFactNeighborX="3632" custLinFactNeighborY="2480"/>
      <dgm:spPr/>
      <dgm:t>
        <a:bodyPr/>
        <a:lstStyle/>
        <a:p>
          <a:endParaRPr lang="es-CO"/>
        </a:p>
      </dgm:t>
    </dgm:pt>
    <dgm:pt modelId="{F9ADBC59-6E8E-4707-9428-38B4C40EB94E}" type="pres">
      <dgm:prSet presAssocID="{F93650A4-995B-4F14-9A0C-E7D4FAF4AD3B}" presName="node" presStyleLbl="node1" presStyleIdx="0" presStyleCnt="5" custScaleX="129883" custScaleY="95323" custRadScaleRad="97926" custRadScaleInc="2222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945D1FB-5A38-454A-BB97-2638B39F12EB}" type="pres">
      <dgm:prSet presAssocID="{F93650A4-995B-4F14-9A0C-E7D4FAF4AD3B}" presName="dummy" presStyleCnt="0"/>
      <dgm:spPr/>
    </dgm:pt>
    <dgm:pt modelId="{1B894234-4503-4DCE-B629-0BFBD350EBDF}" type="pres">
      <dgm:prSet presAssocID="{B2169C7F-AE17-42F8-89E9-4894AF885808}" presName="sibTrans" presStyleLbl="sibTrans2D1" presStyleIdx="0" presStyleCnt="5"/>
      <dgm:spPr/>
      <dgm:t>
        <a:bodyPr/>
        <a:lstStyle/>
        <a:p>
          <a:endParaRPr lang="es-CO"/>
        </a:p>
      </dgm:t>
    </dgm:pt>
    <dgm:pt modelId="{A2594A6C-5024-4031-BB1C-CA00E3939299}" type="pres">
      <dgm:prSet presAssocID="{456BF5F7-1A21-4F95-83AD-327437F98221}" presName="node" presStyleLbl="node1" presStyleIdx="1" presStyleCnt="5" custScaleX="197824" custScaleY="149577" custRadScaleRad="123044" custRadScaleInc="-307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E215953-7E02-4F53-B777-F516BFFD7E6C}" type="pres">
      <dgm:prSet presAssocID="{456BF5F7-1A21-4F95-83AD-327437F98221}" presName="dummy" presStyleCnt="0"/>
      <dgm:spPr/>
    </dgm:pt>
    <dgm:pt modelId="{32DE09A5-4552-4E4F-B5E6-DA4C6CF14012}" type="pres">
      <dgm:prSet presAssocID="{1106EDFD-9CA3-4667-B3A5-32D3970763A1}" presName="sibTrans" presStyleLbl="sibTrans2D1" presStyleIdx="1" presStyleCnt="5"/>
      <dgm:spPr/>
      <dgm:t>
        <a:bodyPr/>
        <a:lstStyle/>
        <a:p>
          <a:endParaRPr lang="es-CO"/>
        </a:p>
      </dgm:t>
    </dgm:pt>
    <dgm:pt modelId="{F37FA948-9C92-4223-96CA-3482FD834799}" type="pres">
      <dgm:prSet presAssocID="{E89F3463-2C2F-43AF-89FC-9BF2152ED4BE}" presName="node" presStyleLbl="node1" presStyleIdx="2" presStyleCnt="5" custScaleX="191211" custScaleY="126673" custRadScaleRad="115792" custRadScaleInc="-7694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A756BAC-2119-4BFF-93D0-31AD18BFD890}" type="pres">
      <dgm:prSet presAssocID="{E89F3463-2C2F-43AF-89FC-9BF2152ED4BE}" presName="dummy" presStyleCnt="0"/>
      <dgm:spPr/>
    </dgm:pt>
    <dgm:pt modelId="{22FEE407-241E-4831-9551-017D6EBB174E}" type="pres">
      <dgm:prSet presAssocID="{5A878D5A-C5E5-4908-8910-979FC6DEE99D}" presName="sibTrans" presStyleLbl="sibTrans2D1" presStyleIdx="2" presStyleCnt="5" custLinFactNeighborX="2200" custLinFactNeighborY="-16575"/>
      <dgm:spPr/>
      <dgm:t>
        <a:bodyPr/>
        <a:lstStyle/>
        <a:p>
          <a:endParaRPr lang="es-CO"/>
        </a:p>
      </dgm:t>
    </dgm:pt>
    <dgm:pt modelId="{0AF1D658-6D04-4D5E-9E83-3EB410C7B7FE}" type="pres">
      <dgm:prSet presAssocID="{FBA63B50-2C33-4FBC-9F54-1F836DF314A5}" presName="node" presStyleLbl="node1" presStyleIdx="3" presStyleCnt="5" custScaleX="197622" custScaleY="131819" custRadScaleRad="119372" custRadScaleInc="5658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D03427C-7CE5-418A-8A74-0770C471E4A9}" type="pres">
      <dgm:prSet presAssocID="{FBA63B50-2C33-4FBC-9F54-1F836DF314A5}" presName="dummy" presStyleCnt="0"/>
      <dgm:spPr/>
    </dgm:pt>
    <dgm:pt modelId="{DBDFED0B-B93C-4D70-8E3E-A25BA786B1D5}" type="pres">
      <dgm:prSet presAssocID="{6A77705A-A7D5-46B3-95DA-C98F99608B03}" presName="sibTrans" presStyleLbl="sibTrans2D1" presStyleIdx="3" presStyleCnt="5" custLinFactNeighborX="3844" custLinFactNeighborY="-3844"/>
      <dgm:spPr/>
      <dgm:t>
        <a:bodyPr/>
        <a:lstStyle/>
        <a:p>
          <a:endParaRPr lang="es-CO"/>
        </a:p>
      </dgm:t>
    </dgm:pt>
    <dgm:pt modelId="{82D89732-C0F3-4148-A592-F6F2A4322B9F}" type="pres">
      <dgm:prSet presAssocID="{B5A69D1D-C770-415E-BFCD-E66741DADE76}" presName="node" presStyleLbl="node1" presStyleIdx="4" presStyleCnt="5" custScaleX="186324" custScaleY="141644" custRadScaleRad="110495" custRadScaleInc="336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94A38D1-B1F0-4F36-B4CB-D5D8AB3D7A3D}" type="pres">
      <dgm:prSet presAssocID="{B5A69D1D-C770-415E-BFCD-E66741DADE76}" presName="dummy" presStyleCnt="0"/>
      <dgm:spPr/>
    </dgm:pt>
    <dgm:pt modelId="{0DABBC4F-3FB2-44D8-8854-73071D51AFFB}" type="pres">
      <dgm:prSet presAssocID="{8FB9135A-66C5-4C43-B75E-517D8F593BB5}" presName="sibTrans" presStyleLbl="sibTrans2D1" presStyleIdx="4" presStyleCnt="5"/>
      <dgm:spPr/>
      <dgm:t>
        <a:bodyPr/>
        <a:lstStyle/>
        <a:p>
          <a:endParaRPr lang="es-CO"/>
        </a:p>
      </dgm:t>
    </dgm:pt>
  </dgm:ptLst>
  <dgm:cxnLst>
    <dgm:cxn modelId="{7B44AD81-492D-4C3E-97BE-97F5348AA0A2}" srcId="{3E780ED7-C8D4-4180-99AF-FFA5CB514768}" destId="{B5A69D1D-C770-415E-BFCD-E66741DADE76}" srcOrd="4" destOrd="0" parTransId="{BBBDCBB0-7DB4-479F-AE2F-C491D216576E}" sibTransId="{8FB9135A-66C5-4C43-B75E-517D8F593BB5}"/>
    <dgm:cxn modelId="{E6ECC2A1-7263-4D42-8E93-4D0F28AAA8A7}" srcId="{6ABFA6CE-BABE-4385-B749-94DFCB67FFA7}" destId="{3E780ED7-C8D4-4180-99AF-FFA5CB514768}" srcOrd="0" destOrd="0" parTransId="{39F499C8-2B77-4DB4-AB44-EE61FAF7D6A9}" sibTransId="{8DB2CBBF-E3EB-430A-A738-0EC483DAC0F7}"/>
    <dgm:cxn modelId="{7B7359BB-8A89-4958-8C8F-A409CE8797B6}" type="presOf" srcId="{B2169C7F-AE17-42F8-89E9-4894AF885808}" destId="{1B894234-4503-4DCE-B629-0BFBD350EBDF}" srcOrd="0" destOrd="0" presId="urn:microsoft.com/office/officeart/2005/8/layout/radial6"/>
    <dgm:cxn modelId="{A399E2D4-71B0-4707-9257-2E9F6EB15849}" type="presOf" srcId="{B5A69D1D-C770-415E-BFCD-E66741DADE76}" destId="{82D89732-C0F3-4148-A592-F6F2A4322B9F}" srcOrd="0" destOrd="0" presId="urn:microsoft.com/office/officeart/2005/8/layout/radial6"/>
    <dgm:cxn modelId="{65AF5452-6EF5-4E8F-82D6-A522CCD45F84}" type="presOf" srcId="{FBA63B50-2C33-4FBC-9F54-1F836DF314A5}" destId="{0AF1D658-6D04-4D5E-9E83-3EB410C7B7FE}" srcOrd="0" destOrd="0" presId="urn:microsoft.com/office/officeart/2005/8/layout/radial6"/>
    <dgm:cxn modelId="{D11EF1E8-863C-42A2-B422-1A73C2E90322}" type="presOf" srcId="{6A77705A-A7D5-46B3-95DA-C98F99608B03}" destId="{DBDFED0B-B93C-4D70-8E3E-A25BA786B1D5}" srcOrd="0" destOrd="0" presId="urn:microsoft.com/office/officeart/2005/8/layout/radial6"/>
    <dgm:cxn modelId="{3DB47AAD-17E5-4F2E-9CCE-D79428BF24D2}" type="presOf" srcId="{5A878D5A-C5E5-4908-8910-979FC6DEE99D}" destId="{22FEE407-241E-4831-9551-017D6EBB174E}" srcOrd="0" destOrd="0" presId="urn:microsoft.com/office/officeart/2005/8/layout/radial6"/>
    <dgm:cxn modelId="{4CB9EC10-8B62-4A55-BC63-82CAB0CA9016}" srcId="{3E780ED7-C8D4-4180-99AF-FFA5CB514768}" destId="{456BF5F7-1A21-4F95-83AD-327437F98221}" srcOrd="1" destOrd="0" parTransId="{52379CE3-B869-4975-8D5A-C38C18B7AADF}" sibTransId="{1106EDFD-9CA3-4667-B3A5-32D3970763A1}"/>
    <dgm:cxn modelId="{C8BB1CBB-5C64-4A40-8A62-386CEAB267E2}" type="presOf" srcId="{8FB9135A-66C5-4C43-B75E-517D8F593BB5}" destId="{0DABBC4F-3FB2-44D8-8854-73071D51AFFB}" srcOrd="0" destOrd="0" presId="urn:microsoft.com/office/officeart/2005/8/layout/radial6"/>
    <dgm:cxn modelId="{996787C1-E6E2-45C7-827F-F5E47BC1B938}" type="presOf" srcId="{3E780ED7-C8D4-4180-99AF-FFA5CB514768}" destId="{9B7D5B9E-1BC6-4A75-A015-2FFD6D4F33F2}" srcOrd="0" destOrd="0" presId="urn:microsoft.com/office/officeart/2005/8/layout/radial6"/>
    <dgm:cxn modelId="{BDEB8F81-BE85-46F8-85E2-8DD5C0589814}" srcId="{3E780ED7-C8D4-4180-99AF-FFA5CB514768}" destId="{FBA63B50-2C33-4FBC-9F54-1F836DF314A5}" srcOrd="3" destOrd="0" parTransId="{B5777F33-9888-410D-8EAC-CC35DF7053A9}" sibTransId="{6A77705A-A7D5-46B3-95DA-C98F99608B03}"/>
    <dgm:cxn modelId="{D3D31D14-8F7E-42FB-8967-BF2731452CA6}" type="presOf" srcId="{F93650A4-995B-4F14-9A0C-E7D4FAF4AD3B}" destId="{F9ADBC59-6E8E-4707-9428-38B4C40EB94E}" srcOrd="0" destOrd="0" presId="urn:microsoft.com/office/officeart/2005/8/layout/radial6"/>
    <dgm:cxn modelId="{CBC30EAF-D3B5-48DD-B4A6-F3CE6FD946BD}" type="presOf" srcId="{456BF5F7-1A21-4F95-83AD-327437F98221}" destId="{A2594A6C-5024-4031-BB1C-CA00E3939299}" srcOrd="0" destOrd="0" presId="urn:microsoft.com/office/officeart/2005/8/layout/radial6"/>
    <dgm:cxn modelId="{2FED738C-D253-4E65-9F7A-5E9329DFDBC7}" srcId="{3E780ED7-C8D4-4180-99AF-FFA5CB514768}" destId="{F93650A4-995B-4F14-9A0C-E7D4FAF4AD3B}" srcOrd="0" destOrd="0" parTransId="{7947480D-66E0-4A06-9FCD-E394F8499E08}" sibTransId="{B2169C7F-AE17-42F8-89E9-4894AF885808}"/>
    <dgm:cxn modelId="{A65BC30B-F7D1-42C1-8C61-C75518AB7BD8}" srcId="{3E780ED7-C8D4-4180-99AF-FFA5CB514768}" destId="{E89F3463-2C2F-43AF-89FC-9BF2152ED4BE}" srcOrd="2" destOrd="0" parTransId="{51EF9E6E-0194-4519-9F3C-E731AA726E59}" sibTransId="{5A878D5A-C5E5-4908-8910-979FC6DEE99D}"/>
    <dgm:cxn modelId="{2D69DFAD-F84C-4865-BE89-3A9879C9A8BB}" type="presOf" srcId="{1106EDFD-9CA3-4667-B3A5-32D3970763A1}" destId="{32DE09A5-4552-4E4F-B5E6-DA4C6CF14012}" srcOrd="0" destOrd="0" presId="urn:microsoft.com/office/officeart/2005/8/layout/radial6"/>
    <dgm:cxn modelId="{30E2AEB1-622E-43A6-A403-70844468CB22}" type="presOf" srcId="{E89F3463-2C2F-43AF-89FC-9BF2152ED4BE}" destId="{F37FA948-9C92-4223-96CA-3482FD834799}" srcOrd="0" destOrd="0" presId="urn:microsoft.com/office/officeart/2005/8/layout/radial6"/>
    <dgm:cxn modelId="{1381E7E8-E6D6-49EF-9A22-BE31B6484F5D}" type="presOf" srcId="{6ABFA6CE-BABE-4385-B749-94DFCB67FFA7}" destId="{BB3565C9-D6DE-4FFF-B634-37D9D87BB167}" srcOrd="0" destOrd="0" presId="urn:microsoft.com/office/officeart/2005/8/layout/radial6"/>
    <dgm:cxn modelId="{6EBFB84A-B372-4CCD-BD02-238389D4F3E4}" type="presParOf" srcId="{BB3565C9-D6DE-4FFF-B634-37D9D87BB167}" destId="{9B7D5B9E-1BC6-4A75-A015-2FFD6D4F33F2}" srcOrd="0" destOrd="0" presId="urn:microsoft.com/office/officeart/2005/8/layout/radial6"/>
    <dgm:cxn modelId="{F58BA9C6-D494-4BE7-A32D-46FF303424D2}" type="presParOf" srcId="{BB3565C9-D6DE-4FFF-B634-37D9D87BB167}" destId="{F9ADBC59-6E8E-4707-9428-38B4C40EB94E}" srcOrd="1" destOrd="0" presId="urn:microsoft.com/office/officeart/2005/8/layout/radial6"/>
    <dgm:cxn modelId="{E2DBCC2D-EA1B-4424-BD67-908BA7E299BC}" type="presParOf" srcId="{BB3565C9-D6DE-4FFF-B634-37D9D87BB167}" destId="{C945D1FB-5A38-454A-BB97-2638B39F12EB}" srcOrd="2" destOrd="0" presId="urn:microsoft.com/office/officeart/2005/8/layout/radial6"/>
    <dgm:cxn modelId="{785FFD88-1F77-42B3-9EE5-F311A093A1EE}" type="presParOf" srcId="{BB3565C9-D6DE-4FFF-B634-37D9D87BB167}" destId="{1B894234-4503-4DCE-B629-0BFBD350EBDF}" srcOrd="3" destOrd="0" presId="urn:microsoft.com/office/officeart/2005/8/layout/radial6"/>
    <dgm:cxn modelId="{C9E7A04E-4261-4A97-8BC3-04B07351B355}" type="presParOf" srcId="{BB3565C9-D6DE-4FFF-B634-37D9D87BB167}" destId="{A2594A6C-5024-4031-BB1C-CA00E3939299}" srcOrd="4" destOrd="0" presId="urn:microsoft.com/office/officeart/2005/8/layout/radial6"/>
    <dgm:cxn modelId="{913BBC54-4AC3-4060-9117-F32D392232D6}" type="presParOf" srcId="{BB3565C9-D6DE-4FFF-B634-37D9D87BB167}" destId="{8E215953-7E02-4F53-B777-F516BFFD7E6C}" srcOrd="5" destOrd="0" presId="urn:microsoft.com/office/officeart/2005/8/layout/radial6"/>
    <dgm:cxn modelId="{BAAD6083-E97E-4EFF-9AE7-F8309BDB92D0}" type="presParOf" srcId="{BB3565C9-D6DE-4FFF-B634-37D9D87BB167}" destId="{32DE09A5-4552-4E4F-B5E6-DA4C6CF14012}" srcOrd="6" destOrd="0" presId="urn:microsoft.com/office/officeart/2005/8/layout/radial6"/>
    <dgm:cxn modelId="{40621930-E7ED-4AB1-AAAB-8706A99A521F}" type="presParOf" srcId="{BB3565C9-D6DE-4FFF-B634-37D9D87BB167}" destId="{F37FA948-9C92-4223-96CA-3482FD834799}" srcOrd="7" destOrd="0" presId="urn:microsoft.com/office/officeart/2005/8/layout/radial6"/>
    <dgm:cxn modelId="{69435AFB-5293-4103-A9F7-1C04F99A0B40}" type="presParOf" srcId="{BB3565C9-D6DE-4FFF-B634-37D9D87BB167}" destId="{3A756BAC-2119-4BFF-93D0-31AD18BFD890}" srcOrd="8" destOrd="0" presId="urn:microsoft.com/office/officeart/2005/8/layout/radial6"/>
    <dgm:cxn modelId="{B5EAF8F6-A6C2-4DC8-BA97-E09AFEC84F62}" type="presParOf" srcId="{BB3565C9-D6DE-4FFF-B634-37D9D87BB167}" destId="{22FEE407-241E-4831-9551-017D6EBB174E}" srcOrd="9" destOrd="0" presId="urn:microsoft.com/office/officeart/2005/8/layout/radial6"/>
    <dgm:cxn modelId="{7147F526-3D35-4389-8100-403C6FAFD406}" type="presParOf" srcId="{BB3565C9-D6DE-4FFF-B634-37D9D87BB167}" destId="{0AF1D658-6D04-4D5E-9E83-3EB410C7B7FE}" srcOrd="10" destOrd="0" presId="urn:microsoft.com/office/officeart/2005/8/layout/radial6"/>
    <dgm:cxn modelId="{9F77EB35-D14A-41C4-BA4A-73FC4FD0CE3C}" type="presParOf" srcId="{BB3565C9-D6DE-4FFF-B634-37D9D87BB167}" destId="{9D03427C-7CE5-418A-8A74-0770C471E4A9}" srcOrd="11" destOrd="0" presId="urn:microsoft.com/office/officeart/2005/8/layout/radial6"/>
    <dgm:cxn modelId="{840A31CA-170A-4FE1-B8F2-AD70ECDF7759}" type="presParOf" srcId="{BB3565C9-D6DE-4FFF-B634-37D9D87BB167}" destId="{DBDFED0B-B93C-4D70-8E3E-A25BA786B1D5}" srcOrd="12" destOrd="0" presId="urn:microsoft.com/office/officeart/2005/8/layout/radial6"/>
    <dgm:cxn modelId="{E078BF19-5F33-4B4B-9F20-1C8F005CB3EE}" type="presParOf" srcId="{BB3565C9-D6DE-4FFF-B634-37D9D87BB167}" destId="{82D89732-C0F3-4148-A592-F6F2A4322B9F}" srcOrd="13" destOrd="0" presId="urn:microsoft.com/office/officeart/2005/8/layout/radial6"/>
    <dgm:cxn modelId="{61817591-0FC0-447C-8D49-9E8391E5B9B6}" type="presParOf" srcId="{BB3565C9-D6DE-4FFF-B634-37D9D87BB167}" destId="{394A38D1-B1F0-4F36-B4CB-D5D8AB3D7A3D}" srcOrd="14" destOrd="0" presId="urn:microsoft.com/office/officeart/2005/8/layout/radial6"/>
    <dgm:cxn modelId="{C01B31AD-DF0B-40EE-B397-A09BC8CA9835}" type="presParOf" srcId="{BB3565C9-D6DE-4FFF-B634-37D9D87BB167}" destId="{0DABBC4F-3FB2-44D8-8854-73071D51AFF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F4C7CB-AC34-4005-B54E-D2A96734790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9317E75-553D-4D8B-A3D7-025A4B212430}">
      <dgm:prSet phldrT="[Text]" custT="1"/>
      <dgm:spPr>
        <a:xfrm>
          <a:off x="447933" y="1503027"/>
          <a:ext cx="6271062" cy="1058816"/>
        </a:xfrm>
        <a:prstGeom prst="roundRect">
          <a:avLst/>
        </a:prstGeom>
        <a:solidFill>
          <a:srgbClr val="D35940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2. ESTABLECER PRESENCIA CONCOMITANTE DE COMPLICACIONES O COMORBILIDADES</a:t>
          </a:r>
          <a:endParaRPr lang="en-US" sz="14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623D202D-D3CA-4974-A806-9B39E9124D9F}" type="parTrans" cxnId="{0C7D548E-88C6-4218-8713-235E8087F882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D8F2F202-D5FC-4CFF-A764-F99C20CE76CB}" type="sibTrans" cxnId="{0C7D548E-88C6-4218-8713-235E8087F882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2ECC3F34-6150-48A2-BCE9-195DCFF27633}">
      <dgm:prSet phldrT="[Text]" custT="1"/>
      <dgm:spPr>
        <a:xfrm>
          <a:off x="447933" y="2751923"/>
          <a:ext cx="6271062" cy="1469160"/>
        </a:xfrm>
        <a:prstGeom prst="roundRect">
          <a:avLst/>
        </a:prstGeom>
        <a:solidFill>
          <a:srgbClr val="B258D3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3. SELECCIONAR ESCENARIO ADECUADO PARA CONTINUAR Y CONSOLIDAR EL MANEJO INSTAURADO</a:t>
          </a:r>
          <a:endParaRPr lang="en-US" sz="14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32DEB684-AF90-480D-B127-6A23C9E04F3B}" type="parTrans" cxnId="{95ABD9AD-EED5-4917-9ED9-F5DF8BFC2672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29BC5CEE-7F24-4F43-A0BF-317A4497202F}" type="sibTrans" cxnId="{95ABD9AD-EED5-4917-9ED9-F5DF8BFC2672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6D8030CC-04E6-4686-8391-F2581106946D}">
      <dgm:prSet phldrT="[Text]" custT="1"/>
      <dgm:spPr>
        <a:xfrm>
          <a:off x="447933" y="4973"/>
          <a:ext cx="6182389" cy="1307974"/>
        </a:xfrm>
        <a:prstGeom prst="roundRect">
          <a:avLst/>
        </a:prstGeom>
        <a:solidFill>
          <a:srgbClr val="FAA93A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1. DIAGNOSTICAR EXISTENCIA Y SEVERIDAD DE LA DESNUTRICIÓN AGUDA</a:t>
          </a:r>
          <a:endParaRPr lang="en-US" sz="14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28806BDD-EB3A-4EF7-AD8A-DBE66F366A63}" type="parTrans" cxnId="{C619AF5A-1AE2-4854-BC15-EA98416C33D5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5BCE99F7-6E2C-4250-8CF9-3FBA7633F5B5}" type="sibTrans" cxnId="{C619AF5A-1AE2-4854-BC15-EA98416C33D5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79F9DA77-30C0-4570-9F2A-E3488AE9F359}" type="pres">
      <dgm:prSet presAssocID="{92F4C7CB-AC34-4005-B54E-D2A9673479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23B1976-52E1-4AA0-BDB2-7B23A2175407}" type="pres">
      <dgm:prSet presAssocID="{6D8030CC-04E6-4686-8391-F2581106946D}" presName="parentLin" presStyleCnt="0"/>
      <dgm:spPr/>
    </dgm:pt>
    <dgm:pt modelId="{F80182ED-B51E-4B3E-A828-9D6A7FFEBCE9}" type="pres">
      <dgm:prSet presAssocID="{6D8030CC-04E6-4686-8391-F2581106946D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2147CE47-B658-4246-8657-022FEA122BD3}" type="pres">
      <dgm:prSet presAssocID="{6D8030CC-04E6-4686-8391-F2581106946D}" presName="parentText" presStyleLbl="node1" presStyleIdx="0" presStyleCnt="3" custScaleX="98586" custScaleY="36923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CC87E45-216E-4F77-A556-54A210F5160B}" type="pres">
      <dgm:prSet presAssocID="{6D8030CC-04E6-4686-8391-F2581106946D}" presName="negativeSpace" presStyleCnt="0"/>
      <dgm:spPr/>
    </dgm:pt>
    <dgm:pt modelId="{46CA84D6-8E6B-43EB-877A-3FB8CF4A61F1}" type="pres">
      <dgm:prSet presAssocID="{6D8030CC-04E6-4686-8391-F2581106946D}" presName="childText" presStyleLbl="conFgAcc1" presStyleIdx="0" presStyleCnt="3">
        <dgm:presLayoutVars>
          <dgm:bulletEnabled val="1"/>
        </dgm:presLayoutVars>
      </dgm:prSet>
      <dgm:spPr>
        <a:xfrm>
          <a:off x="0" y="1135827"/>
          <a:ext cx="8967418" cy="302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FAA93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O"/>
        </a:p>
      </dgm:t>
    </dgm:pt>
    <dgm:pt modelId="{E2BB3FD8-4B13-48CF-B69D-F9E3028E82E7}" type="pres">
      <dgm:prSet presAssocID="{5BCE99F7-6E2C-4250-8CF9-3FBA7633F5B5}" presName="spaceBetweenRectangles" presStyleCnt="0"/>
      <dgm:spPr/>
    </dgm:pt>
    <dgm:pt modelId="{AD88174B-43ED-4301-B585-29D76F27961B}" type="pres">
      <dgm:prSet presAssocID="{29317E75-553D-4D8B-A3D7-025A4B212430}" presName="parentLin" presStyleCnt="0"/>
      <dgm:spPr/>
    </dgm:pt>
    <dgm:pt modelId="{58AADCC2-6E58-4CCC-9CAC-0C8F618080B0}" type="pres">
      <dgm:prSet presAssocID="{29317E75-553D-4D8B-A3D7-025A4B212430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388C308D-02FD-433F-BB06-7DAAD94C6A59}" type="pres">
      <dgm:prSet presAssocID="{29317E75-553D-4D8B-A3D7-025A4B212430}" presName="parentText" presStyleLbl="node1" presStyleIdx="1" presStyleCnt="3" custScaleY="46353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AA1E029-DF95-4461-85FB-258015E85917}" type="pres">
      <dgm:prSet presAssocID="{29317E75-553D-4D8B-A3D7-025A4B212430}" presName="negativeSpace" presStyleCnt="0"/>
      <dgm:spPr/>
    </dgm:pt>
    <dgm:pt modelId="{0AA047C3-DDC7-472D-855D-BF3C3995184F}" type="pres">
      <dgm:prSet presAssocID="{29317E75-553D-4D8B-A3D7-025A4B212430}" presName="childText" presStyleLbl="conFgAcc1" presStyleIdx="1" presStyleCnt="3">
        <dgm:presLayoutVars>
          <dgm:bulletEnabled val="1"/>
        </dgm:presLayoutVars>
      </dgm:prSet>
      <dgm:spPr>
        <a:xfrm>
          <a:off x="0" y="2384723"/>
          <a:ext cx="8967418" cy="302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D3594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O"/>
        </a:p>
      </dgm:t>
    </dgm:pt>
    <dgm:pt modelId="{B6391F43-2CFC-40EA-B4AA-56FE143CCE40}" type="pres">
      <dgm:prSet presAssocID="{D8F2F202-D5FC-4CFF-A764-F99C20CE76CB}" presName="spaceBetweenRectangles" presStyleCnt="0"/>
      <dgm:spPr/>
    </dgm:pt>
    <dgm:pt modelId="{D201C687-27DF-40CA-AE94-53B4DC5246AE}" type="pres">
      <dgm:prSet presAssocID="{2ECC3F34-6150-48A2-BCE9-195DCFF27633}" presName="parentLin" presStyleCnt="0"/>
      <dgm:spPr/>
    </dgm:pt>
    <dgm:pt modelId="{68F17E0B-B2A8-43C7-ACFE-D8283BEC2DE2}" type="pres">
      <dgm:prSet presAssocID="{2ECC3F34-6150-48A2-BCE9-195DCFF27633}" presName="parentLeftMargin" presStyleLbl="node1" presStyleIdx="1" presStyleCnt="3"/>
      <dgm:spPr/>
      <dgm:t>
        <a:bodyPr/>
        <a:lstStyle/>
        <a:p>
          <a:endParaRPr lang="es-CO"/>
        </a:p>
      </dgm:t>
    </dgm:pt>
    <dgm:pt modelId="{6CDE0CD9-7734-40DC-81A9-AD856F106A5C}" type="pres">
      <dgm:prSet presAssocID="{2ECC3F34-6150-48A2-BCE9-195DCFF27633}" presName="parentText" presStyleLbl="node1" presStyleIdx="2" presStyleCnt="3" custScaleY="41473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4262A1A-1D2B-45CC-922C-96705018C812}" type="pres">
      <dgm:prSet presAssocID="{2ECC3F34-6150-48A2-BCE9-195DCFF27633}" presName="negativeSpace" presStyleCnt="0"/>
      <dgm:spPr/>
    </dgm:pt>
    <dgm:pt modelId="{B6FA928B-6485-42A8-B2B0-DD8E0D2721F3}" type="pres">
      <dgm:prSet presAssocID="{2ECC3F34-6150-48A2-BCE9-195DCFF27633}" presName="childText" presStyleLbl="conFgAcc1" presStyleIdx="2" presStyleCnt="3">
        <dgm:presLayoutVars>
          <dgm:bulletEnabled val="1"/>
        </dgm:presLayoutVars>
      </dgm:prSet>
      <dgm:spPr>
        <a:xfrm>
          <a:off x="0" y="4043964"/>
          <a:ext cx="8967418" cy="302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B258D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O"/>
        </a:p>
      </dgm:t>
    </dgm:pt>
  </dgm:ptLst>
  <dgm:cxnLst>
    <dgm:cxn modelId="{AA72B2E7-3765-45DA-8FD3-EE757C0A004A}" type="presOf" srcId="{2ECC3F34-6150-48A2-BCE9-195DCFF27633}" destId="{68F17E0B-B2A8-43C7-ACFE-D8283BEC2DE2}" srcOrd="0" destOrd="0" presId="urn:microsoft.com/office/officeart/2005/8/layout/list1"/>
    <dgm:cxn modelId="{95ABD9AD-EED5-4917-9ED9-F5DF8BFC2672}" srcId="{92F4C7CB-AC34-4005-B54E-D2A967347905}" destId="{2ECC3F34-6150-48A2-BCE9-195DCFF27633}" srcOrd="2" destOrd="0" parTransId="{32DEB684-AF90-480D-B127-6A23C9E04F3B}" sibTransId="{29BC5CEE-7F24-4F43-A0BF-317A4497202F}"/>
    <dgm:cxn modelId="{D2946243-DC59-4893-9BF8-D5465BA18159}" type="presOf" srcId="{2ECC3F34-6150-48A2-BCE9-195DCFF27633}" destId="{6CDE0CD9-7734-40DC-81A9-AD856F106A5C}" srcOrd="1" destOrd="0" presId="urn:microsoft.com/office/officeart/2005/8/layout/list1"/>
    <dgm:cxn modelId="{0C7D548E-88C6-4218-8713-235E8087F882}" srcId="{92F4C7CB-AC34-4005-B54E-D2A967347905}" destId="{29317E75-553D-4D8B-A3D7-025A4B212430}" srcOrd="1" destOrd="0" parTransId="{623D202D-D3CA-4974-A806-9B39E9124D9F}" sibTransId="{D8F2F202-D5FC-4CFF-A764-F99C20CE76CB}"/>
    <dgm:cxn modelId="{160A55A8-6C92-4CCF-85E4-380AA2F68F9F}" type="presOf" srcId="{6D8030CC-04E6-4686-8391-F2581106946D}" destId="{2147CE47-B658-4246-8657-022FEA122BD3}" srcOrd="1" destOrd="0" presId="urn:microsoft.com/office/officeart/2005/8/layout/list1"/>
    <dgm:cxn modelId="{E06680BB-7686-43C4-9B83-2E4CD90798C2}" type="presOf" srcId="{92F4C7CB-AC34-4005-B54E-D2A967347905}" destId="{79F9DA77-30C0-4570-9F2A-E3488AE9F359}" srcOrd="0" destOrd="0" presId="urn:microsoft.com/office/officeart/2005/8/layout/list1"/>
    <dgm:cxn modelId="{C619AF5A-1AE2-4854-BC15-EA98416C33D5}" srcId="{92F4C7CB-AC34-4005-B54E-D2A967347905}" destId="{6D8030CC-04E6-4686-8391-F2581106946D}" srcOrd="0" destOrd="0" parTransId="{28806BDD-EB3A-4EF7-AD8A-DBE66F366A63}" sibTransId="{5BCE99F7-6E2C-4250-8CF9-3FBA7633F5B5}"/>
    <dgm:cxn modelId="{2F6674D8-05CE-42E7-BFAD-BF9E28072965}" type="presOf" srcId="{29317E75-553D-4D8B-A3D7-025A4B212430}" destId="{388C308D-02FD-433F-BB06-7DAAD94C6A59}" srcOrd="1" destOrd="0" presId="urn:microsoft.com/office/officeart/2005/8/layout/list1"/>
    <dgm:cxn modelId="{EF0CB3B0-1ED5-4722-807E-B86CDFD7FAB6}" type="presOf" srcId="{29317E75-553D-4D8B-A3D7-025A4B212430}" destId="{58AADCC2-6E58-4CCC-9CAC-0C8F618080B0}" srcOrd="0" destOrd="0" presId="urn:microsoft.com/office/officeart/2005/8/layout/list1"/>
    <dgm:cxn modelId="{4C0CDCE7-E1D2-4E16-BA51-5A160F4E44C9}" type="presOf" srcId="{6D8030CC-04E6-4686-8391-F2581106946D}" destId="{F80182ED-B51E-4B3E-A828-9D6A7FFEBCE9}" srcOrd="0" destOrd="0" presId="urn:microsoft.com/office/officeart/2005/8/layout/list1"/>
    <dgm:cxn modelId="{CE6B18CC-6BCC-4FD1-BF93-A73E22623DE3}" type="presParOf" srcId="{79F9DA77-30C0-4570-9F2A-E3488AE9F359}" destId="{423B1976-52E1-4AA0-BDB2-7B23A2175407}" srcOrd="0" destOrd="0" presId="urn:microsoft.com/office/officeart/2005/8/layout/list1"/>
    <dgm:cxn modelId="{A5AE2D46-F1EA-4612-AAAD-A723C3302F42}" type="presParOf" srcId="{423B1976-52E1-4AA0-BDB2-7B23A2175407}" destId="{F80182ED-B51E-4B3E-A828-9D6A7FFEBCE9}" srcOrd="0" destOrd="0" presId="urn:microsoft.com/office/officeart/2005/8/layout/list1"/>
    <dgm:cxn modelId="{DE52A972-122F-494C-9415-2BC0EB5553E0}" type="presParOf" srcId="{423B1976-52E1-4AA0-BDB2-7B23A2175407}" destId="{2147CE47-B658-4246-8657-022FEA122BD3}" srcOrd="1" destOrd="0" presId="urn:microsoft.com/office/officeart/2005/8/layout/list1"/>
    <dgm:cxn modelId="{0046601C-D882-47EC-ACB1-10EBADB814B7}" type="presParOf" srcId="{79F9DA77-30C0-4570-9F2A-E3488AE9F359}" destId="{6CC87E45-216E-4F77-A556-54A210F5160B}" srcOrd="1" destOrd="0" presId="urn:microsoft.com/office/officeart/2005/8/layout/list1"/>
    <dgm:cxn modelId="{DC02370B-BAAC-4F2A-A367-AD189BD1EC19}" type="presParOf" srcId="{79F9DA77-30C0-4570-9F2A-E3488AE9F359}" destId="{46CA84D6-8E6B-43EB-877A-3FB8CF4A61F1}" srcOrd="2" destOrd="0" presId="urn:microsoft.com/office/officeart/2005/8/layout/list1"/>
    <dgm:cxn modelId="{3607857B-DEB8-4EB5-99E2-D12F218786C7}" type="presParOf" srcId="{79F9DA77-30C0-4570-9F2A-E3488AE9F359}" destId="{E2BB3FD8-4B13-48CF-B69D-F9E3028E82E7}" srcOrd="3" destOrd="0" presId="urn:microsoft.com/office/officeart/2005/8/layout/list1"/>
    <dgm:cxn modelId="{CB5BF3CF-7593-4699-9E18-45A699DC2E70}" type="presParOf" srcId="{79F9DA77-30C0-4570-9F2A-E3488AE9F359}" destId="{AD88174B-43ED-4301-B585-29D76F27961B}" srcOrd="4" destOrd="0" presId="urn:microsoft.com/office/officeart/2005/8/layout/list1"/>
    <dgm:cxn modelId="{33F5C8BB-F542-47B4-8574-482038954F37}" type="presParOf" srcId="{AD88174B-43ED-4301-B585-29D76F27961B}" destId="{58AADCC2-6E58-4CCC-9CAC-0C8F618080B0}" srcOrd="0" destOrd="0" presId="urn:microsoft.com/office/officeart/2005/8/layout/list1"/>
    <dgm:cxn modelId="{C96F9F66-B3D5-419D-83A6-7B907B51C695}" type="presParOf" srcId="{AD88174B-43ED-4301-B585-29D76F27961B}" destId="{388C308D-02FD-433F-BB06-7DAAD94C6A59}" srcOrd="1" destOrd="0" presId="urn:microsoft.com/office/officeart/2005/8/layout/list1"/>
    <dgm:cxn modelId="{95FEF82C-DFF5-44ED-897A-696FB58A87B5}" type="presParOf" srcId="{79F9DA77-30C0-4570-9F2A-E3488AE9F359}" destId="{AAA1E029-DF95-4461-85FB-258015E85917}" srcOrd="5" destOrd="0" presId="urn:microsoft.com/office/officeart/2005/8/layout/list1"/>
    <dgm:cxn modelId="{CEF61D51-CF60-4850-8E4C-D26ACEB49483}" type="presParOf" srcId="{79F9DA77-30C0-4570-9F2A-E3488AE9F359}" destId="{0AA047C3-DDC7-472D-855D-BF3C3995184F}" srcOrd="6" destOrd="0" presId="urn:microsoft.com/office/officeart/2005/8/layout/list1"/>
    <dgm:cxn modelId="{44059EC6-E587-4507-B3C8-A351F4206D23}" type="presParOf" srcId="{79F9DA77-30C0-4570-9F2A-E3488AE9F359}" destId="{B6391F43-2CFC-40EA-B4AA-56FE143CCE40}" srcOrd="7" destOrd="0" presId="urn:microsoft.com/office/officeart/2005/8/layout/list1"/>
    <dgm:cxn modelId="{81E5EFC6-A182-4090-A52B-75F405589766}" type="presParOf" srcId="{79F9DA77-30C0-4570-9F2A-E3488AE9F359}" destId="{D201C687-27DF-40CA-AE94-53B4DC5246AE}" srcOrd="8" destOrd="0" presId="urn:microsoft.com/office/officeart/2005/8/layout/list1"/>
    <dgm:cxn modelId="{4874CA29-3156-4B27-A88A-6164B763C01B}" type="presParOf" srcId="{D201C687-27DF-40CA-AE94-53B4DC5246AE}" destId="{68F17E0B-B2A8-43C7-ACFE-D8283BEC2DE2}" srcOrd="0" destOrd="0" presId="urn:microsoft.com/office/officeart/2005/8/layout/list1"/>
    <dgm:cxn modelId="{F1642985-E1EB-4724-A974-2F5873AD9B78}" type="presParOf" srcId="{D201C687-27DF-40CA-AE94-53B4DC5246AE}" destId="{6CDE0CD9-7734-40DC-81A9-AD856F106A5C}" srcOrd="1" destOrd="0" presId="urn:microsoft.com/office/officeart/2005/8/layout/list1"/>
    <dgm:cxn modelId="{372BCD41-0469-467A-986C-E8847B24EB13}" type="presParOf" srcId="{79F9DA77-30C0-4570-9F2A-E3488AE9F359}" destId="{14262A1A-1D2B-45CC-922C-96705018C812}" srcOrd="9" destOrd="0" presId="urn:microsoft.com/office/officeart/2005/8/layout/list1"/>
    <dgm:cxn modelId="{D97CAB7F-D3E4-4251-8EA8-6DC9B824BF3D}" type="presParOf" srcId="{79F9DA77-30C0-4570-9F2A-E3488AE9F359}" destId="{B6FA928B-6485-42A8-B2B0-DD8E0D2721F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65481B-5C87-4E20-99BE-CAE4B146014C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497846BC-8378-4653-A8F9-8D7C2EBA268F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sz="2000" dirty="0" smtClean="0"/>
            <a:t>Hasta 60 </a:t>
          </a:r>
          <a:r>
            <a:rPr lang="es-ES" sz="1400" dirty="0" smtClean="0"/>
            <a:t>Días</a:t>
          </a:r>
          <a:endParaRPr lang="es-CO" sz="1400" dirty="0"/>
        </a:p>
      </dgm:t>
    </dgm:pt>
    <dgm:pt modelId="{28764BEC-B1CE-4101-970F-E9E87EEE98DF}" type="parTrans" cxnId="{AE5E09AA-F26D-4CFF-A226-4976F45DC76C}">
      <dgm:prSet/>
      <dgm:spPr/>
      <dgm:t>
        <a:bodyPr/>
        <a:lstStyle/>
        <a:p>
          <a:endParaRPr lang="es-CO"/>
        </a:p>
      </dgm:t>
    </dgm:pt>
    <dgm:pt modelId="{EF52015C-99F5-4AC8-A538-92807F260DD7}" type="sibTrans" cxnId="{AE5E09AA-F26D-4CFF-A226-4976F45DC76C}">
      <dgm:prSet/>
      <dgm:spPr/>
      <dgm:t>
        <a:bodyPr/>
        <a:lstStyle/>
        <a:p>
          <a:endParaRPr lang="es-CO"/>
        </a:p>
      </dgm:t>
    </dgm:pt>
    <dgm:pt modelId="{0A76157A-14E0-43BB-BE96-394647968B61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2300" dirty="0" smtClean="0"/>
            <a:t>7-14 </a:t>
          </a:r>
          <a:r>
            <a:rPr lang="es-ES" sz="1400" dirty="0" smtClean="0"/>
            <a:t>Días</a:t>
          </a:r>
          <a:endParaRPr lang="es-CO" sz="1400" dirty="0"/>
        </a:p>
      </dgm:t>
    </dgm:pt>
    <dgm:pt modelId="{D42E9A5A-D866-4DEB-8BCC-7C119129961E}" type="parTrans" cxnId="{BF61D827-60FA-4D1B-8A34-1D962F56D5B4}">
      <dgm:prSet/>
      <dgm:spPr/>
      <dgm:t>
        <a:bodyPr/>
        <a:lstStyle/>
        <a:p>
          <a:endParaRPr lang="es-CO"/>
        </a:p>
      </dgm:t>
    </dgm:pt>
    <dgm:pt modelId="{9D6ECEA4-D229-464D-A059-15A867E93B79}" type="sibTrans" cxnId="{BF61D827-60FA-4D1B-8A34-1D962F56D5B4}">
      <dgm:prSet/>
      <dgm:spPr/>
      <dgm:t>
        <a:bodyPr/>
        <a:lstStyle/>
        <a:p>
          <a:endParaRPr lang="es-CO"/>
        </a:p>
      </dgm:t>
    </dgm:pt>
    <dgm:pt modelId="{40F9C30C-FC7D-4837-B4C8-58F88007E078}">
      <dgm:prSet phldrT="[Texto]" custT="1"/>
      <dgm:spPr/>
      <dgm:t>
        <a:bodyPr/>
        <a:lstStyle/>
        <a:p>
          <a:r>
            <a:rPr lang="es-ES" sz="2100" dirty="0" smtClean="0">
              <a:latin typeface="+mn-lt"/>
            </a:rPr>
            <a:t>24-72</a:t>
          </a:r>
          <a:r>
            <a:rPr lang="es-ES" sz="2100" dirty="0" smtClean="0"/>
            <a:t> </a:t>
          </a:r>
          <a:r>
            <a:rPr lang="es-ES" sz="1400" dirty="0" smtClean="0"/>
            <a:t>Horas</a:t>
          </a:r>
          <a:endParaRPr lang="es-CO" sz="1400" dirty="0"/>
        </a:p>
      </dgm:t>
    </dgm:pt>
    <dgm:pt modelId="{88DB6F3E-5D9E-4385-AF15-D59F709E1490}" type="parTrans" cxnId="{BAB50295-5A7B-4184-8F46-C3FA355B75AE}">
      <dgm:prSet/>
      <dgm:spPr/>
      <dgm:t>
        <a:bodyPr/>
        <a:lstStyle/>
        <a:p>
          <a:endParaRPr lang="es-CO"/>
        </a:p>
      </dgm:t>
    </dgm:pt>
    <dgm:pt modelId="{83674380-D150-40B7-8105-374E1493B9F8}" type="sibTrans" cxnId="{BAB50295-5A7B-4184-8F46-C3FA355B75AE}">
      <dgm:prSet/>
      <dgm:spPr/>
      <dgm:t>
        <a:bodyPr/>
        <a:lstStyle/>
        <a:p>
          <a:endParaRPr lang="es-CO"/>
        </a:p>
      </dgm:t>
    </dgm:pt>
    <dgm:pt modelId="{6C25D811-C03E-426B-8712-55B5B813A24D}" type="pres">
      <dgm:prSet presAssocID="{BD65481B-5C87-4E20-99BE-CAE4B146014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4358BC2-9F4D-4233-B2ED-649DA9893CB7}" type="pres">
      <dgm:prSet presAssocID="{497846BC-8378-4653-A8F9-8D7C2EBA268F}" presName="gear1" presStyleLbl="node1" presStyleIdx="0" presStyleCnt="3" custLinFactNeighborX="28917" custLinFactNeighborY="-6453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FF141EE-95D3-42A8-B45E-8E9BCAAD6B2B}" type="pres">
      <dgm:prSet presAssocID="{497846BC-8378-4653-A8F9-8D7C2EBA268F}" presName="gear1srcNode" presStyleLbl="node1" presStyleIdx="0" presStyleCnt="3"/>
      <dgm:spPr/>
      <dgm:t>
        <a:bodyPr/>
        <a:lstStyle/>
        <a:p>
          <a:endParaRPr lang="es-CO"/>
        </a:p>
      </dgm:t>
    </dgm:pt>
    <dgm:pt modelId="{C2ACFBAB-311B-480C-B473-9CD91FE9EB23}" type="pres">
      <dgm:prSet presAssocID="{497846BC-8378-4653-A8F9-8D7C2EBA268F}" presName="gear1dstNode" presStyleLbl="node1" presStyleIdx="0" presStyleCnt="3"/>
      <dgm:spPr/>
      <dgm:t>
        <a:bodyPr/>
        <a:lstStyle/>
        <a:p>
          <a:endParaRPr lang="es-CO"/>
        </a:p>
      </dgm:t>
    </dgm:pt>
    <dgm:pt modelId="{21E1044E-D8F3-441F-B788-8E43878736A8}" type="pres">
      <dgm:prSet presAssocID="{0A76157A-14E0-43BB-BE96-394647968B61}" presName="gear2" presStyleLbl="node1" presStyleIdx="1" presStyleCnt="3" custScaleX="138635" custScaleY="138470" custLinFactNeighborX="4402" custLinFactNeighborY="13138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D35BCD4-EC2A-4BA5-A21C-9AD0688A82DB}" type="pres">
      <dgm:prSet presAssocID="{0A76157A-14E0-43BB-BE96-394647968B61}" presName="gear2srcNode" presStyleLbl="node1" presStyleIdx="1" presStyleCnt="3"/>
      <dgm:spPr/>
      <dgm:t>
        <a:bodyPr/>
        <a:lstStyle/>
        <a:p>
          <a:endParaRPr lang="es-CO"/>
        </a:p>
      </dgm:t>
    </dgm:pt>
    <dgm:pt modelId="{59FB05E6-EFAE-40C2-A76F-D2339DE609F4}" type="pres">
      <dgm:prSet presAssocID="{0A76157A-14E0-43BB-BE96-394647968B61}" presName="gear2dstNode" presStyleLbl="node1" presStyleIdx="1" presStyleCnt="3"/>
      <dgm:spPr/>
      <dgm:t>
        <a:bodyPr/>
        <a:lstStyle/>
        <a:p>
          <a:endParaRPr lang="es-CO"/>
        </a:p>
      </dgm:t>
    </dgm:pt>
    <dgm:pt modelId="{73FF5368-3E22-4C81-A16E-777A70C94D6B}" type="pres">
      <dgm:prSet presAssocID="{40F9C30C-FC7D-4837-B4C8-58F88007E078}" presName="gear3" presStyleLbl="node1" presStyleIdx="2" presStyleCnt="3" custLinFactX="-38082" custLinFactNeighborX="-100000" custLinFactNeighborY="98452"/>
      <dgm:spPr/>
      <dgm:t>
        <a:bodyPr/>
        <a:lstStyle/>
        <a:p>
          <a:endParaRPr lang="es-CO"/>
        </a:p>
      </dgm:t>
    </dgm:pt>
    <dgm:pt modelId="{4C3015C1-6D5E-4105-A3AA-916B6F36D01C}" type="pres">
      <dgm:prSet presAssocID="{40F9C30C-FC7D-4837-B4C8-58F88007E07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3D703F-3227-4879-805A-18541F1C6293}" type="pres">
      <dgm:prSet presAssocID="{40F9C30C-FC7D-4837-B4C8-58F88007E078}" presName="gear3srcNode" presStyleLbl="node1" presStyleIdx="2" presStyleCnt="3"/>
      <dgm:spPr/>
      <dgm:t>
        <a:bodyPr/>
        <a:lstStyle/>
        <a:p>
          <a:endParaRPr lang="es-CO"/>
        </a:p>
      </dgm:t>
    </dgm:pt>
    <dgm:pt modelId="{956B78B2-468C-4C19-AA1F-E5D954C43E87}" type="pres">
      <dgm:prSet presAssocID="{40F9C30C-FC7D-4837-B4C8-58F88007E078}" presName="gear3dstNode" presStyleLbl="node1" presStyleIdx="2" presStyleCnt="3"/>
      <dgm:spPr/>
      <dgm:t>
        <a:bodyPr/>
        <a:lstStyle/>
        <a:p>
          <a:endParaRPr lang="es-CO"/>
        </a:p>
      </dgm:t>
    </dgm:pt>
    <dgm:pt modelId="{177AAA04-0210-4FE9-B884-62F823F4801E}" type="pres">
      <dgm:prSet presAssocID="{EF52015C-99F5-4AC8-A538-92807F260DD7}" presName="connector1" presStyleLbl="sibTrans2D1" presStyleIdx="0" presStyleCnt="3" custFlipVert="1" custFlipHor="1" custScaleX="12491" custScaleY="1901" custLinFactNeighborX="30197" custLinFactNeighborY="-36171"/>
      <dgm:spPr/>
      <dgm:t>
        <a:bodyPr/>
        <a:lstStyle/>
        <a:p>
          <a:endParaRPr lang="es-CO"/>
        </a:p>
      </dgm:t>
    </dgm:pt>
    <dgm:pt modelId="{25FA576C-7F3D-4C4D-8EB0-CB4951273B7E}" type="pres">
      <dgm:prSet presAssocID="{9D6ECEA4-D229-464D-A059-15A867E93B79}" presName="connector2" presStyleLbl="sibTrans2D1" presStyleIdx="1" presStyleCnt="3" custAng="12384365" custLinFactNeighborX="43666" custLinFactNeighborY="15144"/>
      <dgm:spPr/>
      <dgm:t>
        <a:bodyPr/>
        <a:lstStyle/>
        <a:p>
          <a:endParaRPr lang="es-CO"/>
        </a:p>
      </dgm:t>
    </dgm:pt>
    <dgm:pt modelId="{5E98CF7B-8E91-4206-B896-C8652A53ED10}" type="pres">
      <dgm:prSet presAssocID="{83674380-D150-40B7-8105-374E1493B9F8}" presName="connector3" presStyleLbl="sibTrans2D1" presStyleIdx="2" presStyleCnt="3" custAng="3561373" custScaleX="93820" custScaleY="129931" custLinFactX="-805" custLinFactNeighborX="-100000" custLinFactNeighborY="79582"/>
      <dgm:spPr/>
      <dgm:t>
        <a:bodyPr/>
        <a:lstStyle/>
        <a:p>
          <a:endParaRPr lang="es-CO"/>
        </a:p>
      </dgm:t>
    </dgm:pt>
  </dgm:ptLst>
  <dgm:cxnLst>
    <dgm:cxn modelId="{66D30D86-4A7D-4B55-80D0-FD14B8A8CEFD}" type="presOf" srcId="{0A76157A-14E0-43BB-BE96-394647968B61}" destId="{21E1044E-D8F3-441F-B788-8E43878736A8}" srcOrd="0" destOrd="0" presId="urn:microsoft.com/office/officeart/2005/8/layout/gear1"/>
    <dgm:cxn modelId="{E5EDF9E7-C3FE-423F-89DE-C8D2590AA904}" type="presOf" srcId="{83674380-D150-40B7-8105-374E1493B9F8}" destId="{5E98CF7B-8E91-4206-B896-C8652A53ED10}" srcOrd="0" destOrd="0" presId="urn:microsoft.com/office/officeart/2005/8/layout/gear1"/>
    <dgm:cxn modelId="{0B951E27-78CD-4817-8477-2F50A012AF20}" type="presOf" srcId="{0A76157A-14E0-43BB-BE96-394647968B61}" destId="{0D35BCD4-EC2A-4BA5-A21C-9AD0688A82DB}" srcOrd="1" destOrd="0" presId="urn:microsoft.com/office/officeart/2005/8/layout/gear1"/>
    <dgm:cxn modelId="{BF61D827-60FA-4D1B-8A34-1D962F56D5B4}" srcId="{BD65481B-5C87-4E20-99BE-CAE4B146014C}" destId="{0A76157A-14E0-43BB-BE96-394647968B61}" srcOrd="1" destOrd="0" parTransId="{D42E9A5A-D866-4DEB-8BCC-7C119129961E}" sibTransId="{9D6ECEA4-D229-464D-A059-15A867E93B79}"/>
    <dgm:cxn modelId="{72563DEA-3D52-4BEB-B8CA-165C070F389E}" type="presOf" srcId="{BD65481B-5C87-4E20-99BE-CAE4B146014C}" destId="{6C25D811-C03E-426B-8712-55B5B813A24D}" srcOrd="0" destOrd="0" presId="urn:microsoft.com/office/officeart/2005/8/layout/gear1"/>
    <dgm:cxn modelId="{252558D9-A0D6-4E10-825A-48486F506AA8}" type="presOf" srcId="{40F9C30C-FC7D-4837-B4C8-58F88007E078}" destId="{943D703F-3227-4879-805A-18541F1C6293}" srcOrd="2" destOrd="0" presId="urn:microsoft.com/office/officeart/2005/8/layout/gear1"/>
    <dgm:cxn modelId="{DE21B60A-6775-4A25-8472-D3ED52DDDF0F}" type="presOf" srcId="{EF52015C-99F5-4AC8-A538-92807F260DD7}" destId="{177AAA04-0210-4FE9-B884-62F823F4801E}" srcOrd="0" destOrd="0" presId="urn:microsoft.com/office/officeart/2005/8/layout/gear1"/>
    <dgm:cxn modelId="{BAB50295-5A7B-4184-8F46-C3FA355B75AE}" srcId="{BD65481B-5C87-4E20-99BE-CAE4B146014C}" destId="{40F9C30C-FC7D-4837-B4C8-58F88007E078}" srcOrd="2" destOrd="0" parTransId="{88DB6F3E-5D9E-4385-AF15-D59F709E1490}" sibTransId="{83674380-D150-40B7-8105-374E1493B9F8}"/>
    <dgm:cxn modelId="{6018C86E-2B47-4B6E-8623-7202643FF49A}" type="presOf" srcId="{497846BC-8378-4653-A8F9-8D7C2EBA268F}" destId="{DFF141EE-95D3-42A8-B45E-8E9BCAAD6B2B}" srcOrd="1" destOrd="0" presId="urn:microsoft.com/office/officeart/2005/8/layout/gear1"/>
    <dgm:cxn modelId="{C56898F7-6C4F-4853-B283-3A1EC7093C3F}" type="presOf" srcId="{40F9C30C-FC7D-4837-B4C8-58F88007E078}" destId="{73FF5368-3E22-4C81-A16E-777A70C94D6B}" srcOrd="0" destOrd="0" presId="urn:microsoft.com/office/officeart/2005/8/layout/gear1"/>
    <dgm:cxn modelId="{C008E96C-ACCF-4FBF-A6C3-14CC5BBEA9C5}" type="presOf" srcId="{40F9C30C-FC7D-4837-B4C8-58F88007E078}" destId="{4C3015C1-6D5E-4105-A3AA-916B6F36D01C}" srcOrd="1" destOrd="0" presId="urn:microsoft.com/office/officeart/2005/8/layout/gear1"/>
    <dgm:cxn modelId="{F2BC3F37-AB2C-4A28-BE7B-6451194C5849}" type="presOf" srcId="{497846BC-8378-4653-A8F9-8D7C2EBA268F}" destId="{C4358BC2-9F4D-4233-B2ED-649DA9893CB7}" srcOrd="0" destOrd="0" presId="urn:microsoft.com/office/officeart/2005/8/layout/gear1"/>
    <dgm:cxn modelId="{937A65C2-5992-48B0-AEA9-E8EDA32FCC9F}" type="presOf" srcId="{40F9C30C-FC7D-4837-B4C8-58F88007E078}" destId="{956B78B2-468C-4C19-AA1F-E5D954C43E87}" srcOrd="3" destOrd="0" presId="urn:microsoft.com/office/officeart/2005/8/layout/gear1"/>
    <dgm:cxn modelId="{A0173BE1-1E5C-4E51-A728-D7FA140383D9}" type="presOf" srcId="{9D6ECEA4-D229-464D-A059-15A867E93B79}" destId="{25FA576C-7F3D-4C4D-8EB0-CB4951273B7E}" srcOrd="0" destOrd="0" presId="urn:microsoft.com/office/officeart/2005/8/layout/gear1"/>
    <dgm:cxn modelId="{AE5E09AA-F26D-4CFF-A226-4976F45DC76C}" srcId="{BD65481B-5C87-4E20-99BE-CAE4B146014C}" destId="{497846BC-8378-4653-A8F9-8D7C2EBA268F}" srcOrd="0" destOrd="0" parTransId="{28764BEC-B1CE-4101-970F-E9E87EEE98DF}" sibTransId="{EF52015C-99F5-4AC8-A538-92807F260DD7}"/>
    <dgm:cxn modelId="{F8BE7E8C-F28C-4126-A31D-3E8A978FB10B}" type="presOf" srcId="{497846BC-8378-4653-A8F9-8D7C2EBA268F}" destId="{C2ACFBAB-311B-480C-B473-9CD91FE9EB23}" srcOrd="2" destOrd="0" presId="urn:microsoft.com/office/officeart/2005/8/layout/gear1"/>
    <dgm:cxn modelId="{A6E9FACF-3F53-4A65-BDF1-3CDAAB532B77}" type="presOf" srcId="{0A76157A-14E0-43BB-BE96-394647968B61}" destId="{59FB05E6-EFAE-40C2-A76F-D2339DE609F4}" srcOrd="2" destOrd="0" presId="urn:microsoft.com/office/officeart/2005/8/layout/gear1"/>
    <dgm:cxn modelId="{72B63EA2-05D4-4F4D-A89B-C0A40AFE0085}" type="presParOf" srcId="{6C25D811-C03E-426B-8712-55B5B813A24D}" destId="{C4358BC2-9F4D-4233-B2ED-649DA9893CB7}" srcOrd="0" destOrd="0" presId="urn:microsoft.com/office/officeart/2005/8/layout/gear1"/>
    <dgm:cxn modelId="{E0C7BBF7-FEB3-41FC-AE2C-FFDCF6B29C3C}" type="presParOf" srcId="{6C25D811-C03E-426B-8712-55B5B813A24D}" destId="{DFF141EE-95D3-42A8-B45E-8E9BCAAD6B2B}" srcOrd="1" destOrd="0" presId="urn:microsoft.com/office/officeart/2005/8/layout/gear1"/>
    <dgm:cxn modelId="{3C51C192-D08A-4AAB-930C-85F3B9D47DF6}" type="presParOf" srcId="{6C25D811-C03E-426B-8712-55B5B813A24D}" destId="{C2ACFBAB-311B-480C-B473-9CD91FE9EB23}" srcOrd="2" destOrd="0" presId="urn:microsoft.com/office/officeart/2005/8/layout/gear1"/>
    <dgm:cxn modelId="{6CA8F583-CDFE-4CAC-8BE3-DA5710DC7B57}" type="presParOf" srcId="{6C25D811-C03E-426B-8712-55B5B813A24D}" destId="{21E1044E-D8F3-441F-B788-8E43878736A8}" srcOrd="3" destOrd="0" presId="urn:microsoft.com/office/officeart/2005/8/layout/gear1"/>
    <dgm:cxn modelId="{88858214-D198-467C-9336-B3C626A4ECE3}" type="presParOf" srcId="{6C25D811-C03E-426B-8712-55B5B813A24D}" destId="{0D35BCD4-EC2A-4BA5-A21C-9AD0688A82DB}" srcOrd="4" destOrd="0" presId="urn:microsoft.com/office/officeart/2005/8/layout/gear1"/>
    <dgm:cxn modelId="{209CE0ED-115F-435F-BF4A-AB555CAB740C}" type="presParOf" srcId="{6C25D811-C03E-426B-8712-55B5B813A24D}" destId="{59FB05E6-EFAE-40C2-A76F-D2339DE609F4}" srcOrd="5" destOrd="0" presId="urn:microsoft.com/office/officeart/2005/8/layout/gear1"/>
    <dgm:cxn modelId="{FEF708D3-1650-4890-BCBC-03C8F102A67C}" type="presParOf" srcId="{6C25D811-C03E-426B-8712-55B5B813A24D}" destId="{73FF5368-3E22-4C81-A16E-777A70C94D6B}" srcOrd="6" destOrd="0" presId="urn:microsoft.com/office/officeart/2005/8/layout/gear1"/>
    <dgm:cxn modelId="{4C047CB2-6A66-4FB5-A5AA-EE277B9CBFDD}" type="presParOf" srcId="{6C25D811-C03E-426B-8712-55B5B813A24D}" destId="{4C3015C1-6D5E-4105-A3AA-916B6F36D01C}" srcOrd="7" destOrd="0" presId="urn:microsoft.com/office/officeart/2005/8/layout/gear1"/>
    <dgm:cxn modelId="{38B1CACC-F6C1-4E0E-AE87-E0ED653D2D4A}" type="presParOf" srcId="{6C25D811-C03E-426B-8712-55B5B813A24D}" destId="{943D703F-3227-4879-805A-18541F1C6293}" srcOrd="8" destOrd="0" presId="urn:microsoft.com/office/officeart/2005/8/layout/gear1"/>
    <dgm:cxn modelId="{718DDC0F-54A5-4231-BDD8-AC6AF8A47216}" type="presParOf" srcId="{6C25D811-C03E-426B-8712-55B5B813A24D}" destId="{956B78B2-468C-4C19-AA1F-E5D954C43E87}" srcOrd="9" destOrd="0" presId="urn:microsoft.com/office/officeart/2005/8/layout/gear1"/>
    <dgm:cxn modelId="{896C271C-E576-4519-8DCA-FE64541D60A3}" type="presParOf" srcId="{6C25D811-C03E-426B-8712-55B5B813A24D}" destId="{177AAA04-0210-4FE9-B884-62F823F4801E}" srcOrd="10" destOrd="0" presId="urn:microsoft.com/office/officeart/2005/8/layout/gear1"/>
    <dgm:cxn modelId="{283594ED-1639-44A3-9C49-D7A063F802CB}" type="presParOf" srcId="{6C25D811-C03E-426B-8712-55B5B813A24D}" destId="{25FA576C-7F3D-4C4D-8EB0-CB4951273B7E}" srcOrd="11" destOrd="0" presId="urn:microsoft.com/office/officeart/2005/8/layout/gear1"/>
    <dgm:cxn modelId="{0CD79655-CC73-4507-9ACD-EFD74B6B6517}" type="presParOf" srcId="{6C25D811-C03E-426B-8712-55B5B813A24D}" destId="{5E98CF7B-8E91-4206-B896-C8652A53ED1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68DDF8-ED60-48BE-8151-94331EB70B7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489042C-6948-40AC-8E7E-07BFE67F99C1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PROPOSITO DE LA HOSPITALIZACIÓN</a:t>
          </a:r>
          <a:endParaRPr lang="es-CO" dirty="0">
            <a:solidFill>
              <a:schemeClr val="tx1"/>
            </a:solidFill>
          </a:endParaRPr>
        </a:p>
      </dgm:t>
    </dgm:pt>
    <dgm:pt modelId="{57FE088D-3C59-4E83-A826-44840467D193}" type="parTrans" cxnId="{F6E21A42-1D3F-4056-BD36-C7CDFD79C88E}">
      <dgm:prSet/>
      <dgm:spPr/>
      <dgm:t>
        <a:bodyPr/>
        <a:lstStyle/>
        <a:p>
          <a:endParaRPr lang="es-CO"/>
        </a:p>
      </dgm:t>
    </dgm:pt>
    <dgm:pt modelId="{E0DF9C2C-9F2F-4E2D-8892-DAF632E3218D}" type="sibTrans" cxnId="{F6E21A42-1D3F-4056-BD36-C7CDFD79C88E}">
      <dgm:prSet/>
      <dgm:spPr/>
      <dgm:t>
        <a:bodyPr/>
        <a:lstStyle/>
        <a:p>
          <a:endParaRPr lang="es-CO"/>
        </a:p>
      </dgm:t>
    </dgm:pt>
    <dgm:pt modelId="{6086293C-13C4-496D-917D-8EC9F370E2A6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PREVENIR, TRATAR Y MONITORIZAR LAS COMLICACIONES, INICIAR MANEJO ESPECIFICO</a:t>
          </a:r>
          <a:endParaRPr lang="es-CO" dirty="0">
            <a:solidFill>
              <a:schemeClr val="tx1"/>
            </a:solidFill>
          </a:endParaRPr>
        </a:p>
      </dgm:t>
    </dgm:pt>
    <dgm:pt modelId="{D32DB2F0-9648-4B26-8C4C-E853253375D4}" type="parTrans" cxnId="{6A65BDDE-2700-4EC2-9286-80DC4395E24C}">
      <dgm:prSet/>
      <dgm:spPr/>
      <dgm:t>
        <a:bodyPr/>
        <a:lstStyle/>
        <a:p>
          <a:endParaRPr lang="es-CO"/>
        </a:p>
      </dgm:t>
    </dgm:pt>
    <dgm:pt modelId="{D9F8ECDE-E8E1-44A5-9252-CEE6899CC172}" type="sibTrans" cxnId="{6A65BDDE-2700-4EC2-9286-80DC4395E24C}">
      <dgm:prSet/>
      <dgm:spPr/>
      <dgm:t>
        <a:bodyPr/>
        <a:lstStyle/>
        <a:p>
          <a:endParaRPr lang="es-CO"/>
        </a:p>
      </dgm:t>
    </dgm:pt>
    <dgm:pt modelId="{EEEB7C30-4B55-4414-9205-735669EB8991}">
      <dgm:prSet phldrT="[Texto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VA A DEPENDER DEPOSIBILIDAD DE ALIMENTARSE CON LECHE MATERNA O NO</a:t>
          </a:r>
          <a:endParaRPr lang="es-CO" dirty="0">
            <a:solidFill>
              <a:schemeClr val="tx1"/>
            </a:solidFill>
          </a:endParaRPr>
        </a:p>
      </dgm:t>
    </dgm:pt>
    <dgm:pt modelId="{1F4B9485-D80B-4AEB-A452-968086ECA068}" type="parTrans" cxnId="{097472E8-F21D-48EA-8456-BFD8AAD8E499}">
      <dgm:prSet/>
      <dgm:spPr/>
      <dgm:t>
        <a:bodyPr/>
        <a:lstStyle/>
        <a:p>
          <a:endParaRPr lang="es-CO"/>
        </a:p>
      </dgm:t>
    </dgm:pt>
    <dgm:pt modelId="{BF76936A-FE1F-4BEC-AD16-CD3C337E0D7C}" type="sibTrans" cxnId="{097472E8-F21D-48EA-8456-BFD8AAD8E499}">
      <dgm:prSet/>
      <dgm:spPr/>
      <dgm:t>
        <a:bodyPr/>
        <a:lstStyle/>
        <a:p>
          <a:endParaRPr lang="es-CO"/>
        </a:p>
      </dgm:t>
    </dgm:pt>
    <dgm:pt modelId="{BA927EB7-DA15-4257-A3C1-4905BDA37CE2}" type="pres">
      <dgm:prSet presAssocID="{C168DDF8-ED60-48BE-8151-94331EB70B77}" presName="CompostProcess" presStyleCnt="0">
        <dgm:presLayoutVars>
          <dgm:dir/>
          <dgm:resizeHandles val="exact"/>
        </dgm:presLayoutVars>
      </dgm:prSet>
      <dgm:spPr/>
    </dgm:pt>
    <dgm:pt modelId="{91B8F47A-9CF8-4A7B-83FD-3BCBB9C92B7F}" type="pres">
      <dgm:prSet presAssocID="{C168DDF8-ED60-48BE-8151-94331EB70B77}" presName="arrow" presStyleLbl="bgShp" presStyleIdx="0" presStyleCnt="1"/>
      <dgm:spPr/>
    </dgm:pt>
    <dgm:pt modelId="{5BE12D9F-8645-41B3-986F-C880E4B9297C}" type="pres">
      <dgm:prSet presAssocID="{C168DDF8-ED60-48BE-8151-94331EB70B77}" presName="linearProcess" presStyleCnt="0"/>
      <dgm:spPr/>
    </dgm:pt>
    <dgm:pt modelId="{91A9800C-2BEF-48F3-BDB9-5CBDB4EEE2CE}" type="pres">
      <dgm:prSet presAssocID="{B489042C-6948-40AC-8E7E-07BFE67F99C1}" presName="textNode" presStyleLbl="node1" presStyleIdx="0" presStyleCnt="3">
        <dgm:presLayoutVars>
          <dgm:bulletEnabled val="1"/>
        </dgm:presLayoutVars>
      </dgm:prSet>
      <dgm:spPr/>
    </dgm:pt>
    <dgm:pt modelId="{826B4655-34FD-4503-9298-8BB158D2D182}" type="pres">
      <dgm:prSet presAssocID="{E0DF9C2C-9F2F-4E2D-8892-DAF632E3218D}" presName="sibTrans" presStyleCnt="0"/>
      <dgm:spPr/>
    </dgm:pt>
    <dgm:pt modelId="{22D56F67-AF1D-487D-88A2-894320948A3A}" type="pres">
      <dgm:prSet presAssocID="{6086293C-13C4-496D-917D-8EC9F370E2A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2F73F54-5D47-470D-A6D8-E8FDB468DA66}" type="pres">
      <dgm:prSet presAssocID="{D9F8ECDE-E8E1-44A5-9252-CEE6899CC172}" presName="sibTrans" presStyleCnt="0"/>
      <dgm:spPr/>
    </dgm:pt>
    <dgm:pt modelId="{B3E14176-047D-4E48-B563-EB889C291547}" type="pres">
      <dgm:prSet presAssocID="{EEEB7C30-4B55-4414-9205-735669EB899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A65BDDE-2700-4EC2-9286-80DC4395E24C}" srcId="{C168DDF8-ED60-48BE-8151-94331EB70B77}" destId="{6086293C-13C4-496D-917D-8EC9F370E2A6}" srcOrd="1" destOrd="0" parTransId="{D32DB2F0-9648-4B26-8C4C-E853253375D4}" sibTransId="{D9F8ECDE-E8E1-44A5-9252-CEE6899CC172}"/>
    <dgm:cxn modelId="{F6E21A42-1D3F-4056-BD36-C7CDFD79C88E}" srcId="{C168DDF8-ED60-48BE-8151-94331EB70B77}" destId="{B489042C-6948-40AC-8E7E-07BFE67F99C1}" srcOrd="0" destOrd="0" parTransId="{57FE088D-3C59-4E83-A826-44840467D193}" sibTransId="{E0DF9C2C-9F2F-4E2D-8892-DAF632E3218D}"/>
    <dgm:cxn modelId="{097472E8-F21D-48EA-8456-BFD8AAD8E499}" srcId="{C168DDF8-ED60-48BE-8151-94331EB70B77}" destId="{EEEB7C30-4B55-4414-9205-735669EB8991}" srcOrd="2" destOrd="0" parTransId="{1F4B9485-D80B-4AEB-A452-968086ECA068}" sibTransId="{BF76936A-FE1F-4BEC-AD16-CD3C337E0D7C}"/>
    <dgm:cxn modelId="{D13993C3-421C-4C6B-AE79-E3197C10ABA1}" type="presOf" srcId="{EEEB7C30-4B55-4414-9205-735669EB8991}" destId="{B3E14176-047D-4E48-B563-EB889C291547}" srcOrd="0" destOrd="0" presId="urn:microsoft.com/office/officeart/2005/8/layout/hProcess9"/>
    <dgm:cxn modelId="{17F0CF6A-3AA3-4FC0-9481-63CD23E9B91A}" type="presOf" srcId="{B489042C-6948-40AC-8E7E-07BFE67F99C1}" destId="{91A9800C-2BEF-48F3-BDB9-5CBDB4EEE2CE}" srcOrd="0" destOrd="0" presId="urn:microsoft.com/office/officeart/2005/8/layout/hProcess9"/>
    <dgm:cxn modelId="{A7341996-D04E-4AD8-A306-7C0A05D3386E}" type="presOf" srcId="{6086293C-13C4-496D-917D-8EC9F370E2A6}" destId="{22D56F67-AF1D-487D-88A2-894320948A3A}" srcOrd="0" destOrd="0" presId="urn:microsoft.com/office/officeart/2005/8/layout/hProcess9"/>
    <dgm:cxn modelId="{FD5D4F52-BA0F-468C-A62C-775202C72604}" type="presOf" srcId="{C168DDF8-ED60-48BE-8151-94331EB70B77}" destId="{BA927EB7-DA15-4257-A3C1-4905BDA37CE2}" srcOrd="0" destOrd="0" presId="urn:microsoft.com/office/officeart/2005/8/layout/hProcess9"/>
    <dgm:cxn modelId="{F0C49F90-0328-4494-8B19-8BEE7D922C7D}" type="presParOf" srcId="{BA927EB7-DA15-4257-A3C1-4905BDA37CE2}" destId="{91B8F47A-9CF8-4A7B-83FD-3BCBB9C92B7F}" srcOrd="0" destOrd="0" presId="urn:microsoft.com/office/officeart/2005/8/layout/hProcess9"/>
    <dgm:cxn modelId="{C6751EC9-6EF0-4ED9-9B0A-8259361A8FE2}" type="presParOf" srcId="{BA927EB7-DA15-4257-A3C1-4905BDA37CE2}" destId="{5BE12D9F-8645-41B3-986F-C880E4B9297C}" srcOrd="1" destOrd="0" presId="urn:microsoft.com/office/officeart/2005/8/layout/hProcess9"/>
    <dgm:cxn modelId="{C3B3798D-82A0-4FEC-841C-32A2A70C54E2}" type="presParOf" srcId="{5BE12D9F-8645-41B3-986F-C880E4B9297C}" destId="{91A9800C-2BEF-48F3-BDB9-5CBDB4EEE2CE}" srcOrd="0" destOrd="0" presId="urn:microsoft.com/office/officeart/2005/8/layout/hProcess9"/>
    <dgm:cxn modelId="{245E01EE-D686-428B-8150-A2D43B3FFF27}" type="presParOf" srcId="{5BE12D9F-8645-41B3-986F-C880E4B9297C}" destId="{826B4655-34FD-4503-9298-8BB158D2D182}" srcOrd="1" destOrd="0" presId="urn:microsoft.com/office/officeart/2005/8/layout/hProcess9"/>
    <dgm:cxn modelId="{9F442681-3CFD-4947-ACCD-CB884BBFE23B}" type="presParOf" srcId="{5BE12D9F-8645-41B3-986F-C880E4B9297C}" destId="{22D56F67-AF1D-487D-88A2-894320948A3A}" srcOrd="2" destOrd="0" presId="urn:microsoft.com/office/officeart/2005/8/layout/hProcess9"/>
    <dgm:cxn modelId="{2C0A9E82-A98A-4544-88D5-C66D68051065}" type="presParOf" srcId="{5BE12D9F-8645-41B3-986F-C880E4B9297C}" destId="{D2F73F54-5D47-470D-A6D8-E8FDB468DA66}" srcOrd="3" destOrd="0" presId="urn:microsoft.com/office/officeart/2005/8/layout/hProcess9"/>
    <dgm:cxn modelId="{CF2400AB-3946-45B2-94DC-32EF58356A4F}" type="presParOf" srcId="{5BE12D9F-8645-41B3-986F-C880E4B9297C}" destId="{B3E14176-047D-4E48-B563-EB889C29154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58BC2-9F4D-4233-B2ED-649DA9893CB7}">
      <dsp:nvSpPr>
        <dsp:cNvPr id="0" name=""/>
        <dsp:cNvSpPr/>
      </dsp:nvSpPr>
      <dsp:spPr>
        <a:xfrm>
          <a:off x="4633375" y="324763"/>
          <a:ext cx="1878965" cy="1878965"/>
        </a:xfrm>
        <a:prstGeom prst="gear9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Hasta 60 </a:t>
          </a:r>
          <a:r>
            <a:rPr lang="es-ES" sz="1400" kern="1200" dirty="0" smtClean="0"/>
            <a:t>Días</a:t>
          </a:r>
          <a:endParaRPr lang="es-CO" sz="1400" kern="1200" dirty="0"/>
        </a:p>
      </dsp:txBody>
      <dsp:txXfrm>
        <a:off x="5011131" y="764902"/>
        <a:ext cx="1123453" cy="965826"/>
      </dsp:txXfrm>
    </dsp:sp>
    <dsp:sp modelId="{21E1044E-D8F3-441F-B788-8E43878736A8}">
      <dsp:nvSpPr>
        <dsp:cNvPr id="0" name=""/>
        <dsp:cNvSpPr/>
      </dsp:nvSpPr>
      <dsp:spPr>
        <a:xfrm>
          <a:off x="2792995" y="1009899"/>
          <a:ext cx="1894475" cy="1892220"/>
        </a:xfrm>
        <a:prstGeom prst="gear6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7-14 </a:t>
          </a:r>
          <a:r>
            <a:rPr lang="es-ES" sz="1400" kern="1200" dirty="0" smtClean="0"/>
            <a:t>Días</a:t>
          </a:r>
          <a:endParaRPr lang="es-CO" sz="1400" kern="1200" dirty="0"/>
        </a:p>
      </dsp:txBody>
      <dsp:txXfrm>
        <a:off x="3269695" y="1489150"/>
        <a:ext cx="941075" cy="933718"/>
      </dsp:txXfrm>
    </dsp:sp>
    <dsp:sp modelId="{73FF5368-3E22-4C81-A16E-777A70C94D6B}">
      <dsp:nvSpPr>
        <dsp:cNvPr id="0" name=""/>
        <dsp:cNvSpPr/>
      </dsp:nvSpPr>
      <dsp:spPr>
        <a:xfrm rot="20700000">
          <a:off x="1497907" y="1764896"/>
          <a:ext cx="1338910" cy="133891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+mn-lt"/>
            </a:rPr>
            <a:t>24-72</a:t>
          </a:r>
          <a:r>
            <a:rPr lang="es-ES" sz="2100" kern="1200" dirty="0" smtClean="0"/>
            <a:t> </a:t>
          </a:r>
          <a:r>
            <a:rPr lang="es-ES" sz="1400" kern="1200" dirty="0" smtClean="0"/>
            <a:t>Horas</a:t>
          </a:r>
          <a:endParaRPr lang="es-CO" sz="1400" kern="1200" dirty="0"/>
        </a:p>
      </dsp:txBody>
      <dsp:txXfrm rot="-20700000">
        <a:off x="1791570" y="2058558"/>
        <a:ext cx="751586" cy="751586"/>
      </dsp:txXfrm>
    </dsp:sp>
    <dsp:sp modelId="{177AAA04-0210-4FE9-B884-62F823F4801E}">
      <dsp:nvSpPr>
        <dsp:cNvPr id="0" name=""/>
        <dsp:cNvSpPr/>
      </dsp:nvSpPr>
      <dsp:spPr>
        <a:xfrm flipH="1" flipV="1">
          <a:off x="5715790" y="1568260"/>
          <a:ext cx="300417" cy="45720"/>
        </a:xfrm>
        <a:prstGeom prst="circularArrow">
          <a:avLst>
            <a:gd name="adj1" fmla="val 4688"/>
            <a:gd name="adj2" fmla="val 299029"/>
            <a:gd name="adj3" fmla="val 2494333"/>
            <a:gd name="adj4" fmla="val 1590913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A576C-7F3D-4C4D-8EB0-CB4951273B7E}">
      <dsp:nvSpPr>
        <dsp:cNvPr id="0" name=""/>
        <dsp:cNvSpPr/>
      </dsp:nvSpPr>
      <dsp:spPr>
        <a:xfrm rot="12384365">
          <a:off x="3517846" y="1058827"/>
          <a:ext cx="1747437" cy="174743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8CF7B-8E91-4206-B896-C8652A53ED10}">
      <dsp:nvSpPr>
        <dsp:cNvPr id="0" name=""/>
        <dsp:cNvSpPr/>
      </dsp:nvSpPr>
      <dsp:spPr>
        <a:xfrm rot="3561373">
          <a:off x="1611467" y="1077956"/>
          <a:ext cx="1767652" cy="244801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8F47A-9CF8-4A7B-83FD-3BCBB9C92B7F}">
      <dsp:nvSpPr>
        <dsp:cNvPr id="0" name=""/>
        <dsp:cNvSpPr/>
      </dsp:nvSpPr>
      <dsp:spPr>
        <a:xfrm>
          <a:off x="506228" y="0"/>
          <a:ext cx="5737258" cy="367731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9800C-2BEF-48F3-BDB9-5CBDB4EEE2CE}">
      <dsp:nvSpPr>
        <dsp:cNvPr id="0" name=""/>
        <dsp:cNvSpPr/>
      </dsp:nvSpPr>
      <dsp:spPr>
        <a:xfrm>
          <a:off x="228725" y="1103195"/>
          <a:ext cx="2024914" cy="147092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PROPOSITO DE LA HOSPITALIZACIÓN</a:t>
          </a:r>
          <a:endParaRPr lang="es-CO" sz="1500" kern="1200" dirty="0">
            <a:solidFill>
              <a:schemeClr val="tx1"/>
            </a:solidFill>
          </a:endParaRPr>
        </a:p>
      </dsp:txBody>
      <dsp:txXfrm>
        <a:off x="300530" y="1175000"/>
        <a:ext cx="1881304" cy="1327317"/>
      </dsp:txXfrm>
    </dsp:sp>
    <dsp:sp modelId="{22D56F67-AF1D-487D-88A2-894320948A3A}">
      <dsp:nvSpPr>
        <dsp:cNvPr id="0" name=""/>
        <dsp:cNvSpPr/>
      </dsp:nvSpPr>
      <dsp:spPr>
        <a:xfrm>
          <a:off x="2362400" y="1103195"/>
          <a:ext cx="2024914" cy="1470927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PREVENIR, TRATAR Y MONITORIZAR LAS COMLICACIONES, INICIAR MANEJO ESPECIFICO</a:t>
          </a:r>
          <a:endParaRPr lang="es-CO" sz="1500" kern="1200" dirty="0">
            <a:solidFill>
              <a:schemeClr val="tx1"/>
            </a:solidFill>
          </a:endParaRPr>
        </a:p>
      </dsp:txBody>
      <dsp:txXfrm>
        <a:off x="2434205" y="1175000"/>
        <a:ext cx="1881304" cy="1327317"/>
      </dsp:txXfrm>
    </dsp:sp>
    <dsp:sp modelId="{B3E14176-047D-4E48-B563-EB889C291547}">
      <dsp:nvSpPr>
        <dsp:cNvPr id="0" name=""/>
        <dsp:cNvSpPr/>
      </dsp:nvSpPr>
      <dsp:spPr>
        <a:xfrm>
          <a:off x="4496075" y="1103195"/>
          <a:ext cx="2024914" cy="1470927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VA A DEPENDER DEPOSIBILIDAD DE ALIMENTARSE CON LECHE MATERNA O NO</a:t>
          </a:r>
          <a:endParaRPr lang="es-CO" sz="1500" kern="1200" dirty="0">
            <a:solidFill>
              <a:schemeClr val="tx1"/>
            </a:solidFill>
          </a:endParaRPr>
        </a:p>
      </dsp:txBody>
      <dsp:txXfrm>
        <a:off x="4567880" y="1175000"/>
        <a:ext cx="1881304" cy="132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58968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046eef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046eeff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650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651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0283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6972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1489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046eeffe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046eeffe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55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172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2046eeffe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2046eeffe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3135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95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634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683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011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706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2986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4412457"/>
            <a:ext cx="2057400" cy="273844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12/4/2024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4412457"/>
            <a:ext cx="4679482" cy="27384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3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9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9.jpg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png"/><Relationship Id="rId9" Type="http://schemas.microsoft.com/office/2007/relationships/diagramDrawing" Target="../diagrams/drawin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9.jpg"/><Relationship Id="rId7" Type="http://schemas.openxmlformats.org/officeDocument/2006/relationships/diagramQuickStyle" Target="../diagrams/quickStyle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png"/><Relationship Id="rId9" Type="http://schemas.microsoft.com/office/2007/relationships/diagramDrawing" Target="../diagrams/drawing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9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986425" y="1869825"/>
            <a:ext cx="49590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Espacio para título</a:t>
            </a:r>
            <a:endParaRPr sz="37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1 CuadroTexto"/>
          <p:cNvSpPr txBox="1"/>
          <p:nvPr/>
        </p:nvSpPr>
        <p:spPr>
          <a:xfrm>
            <a:off x="393032" y="1045852"/>
            <a:ext cx="83579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Resolución 2350 de </a:t>
            </a:r>
            <a:r>
              <a:rPr 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  <a:p>
            <a:pPr algn="ctr"/>
            <a:r>
              <a:rPr 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Lineamiento </a:t>
            </a:r>
            <a:r>
              <a:rPr lang="es-C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para el manejo integrado de la desnutrición aguda en niños y niñas de 0 a 59 meses de </a:t>
            </a:r>
            <a:r>
              <a:rPr 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edad</a:t>
            </a:r>
            <a:endParaRPr lang="es-C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0" y="493296"/>
            <a:ext cx="6063916" cy="4451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Tx/>
              <a:buSzTx/>
              <a:defRPr/>
            </a:pPr>
            <a:r>
              <a:rPr lang="es-CO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PRINCIPIOS BASICOS PARA EL DIAGNOSTICO</a:t>
            </a:r>
            <a:endParaRPr lang="es-CO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863753"/>
              </p:ext>
            </p:extLst>
          </p:nvPr>
        </p:nvGraphicFramePr>
        <p:xfrm>
          <a:off x="85707" y="1046747"/>
          <a:ext cx="7313714" cy="3627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419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2 CuadroTexto"/>
          <p:cNvSpPr txBox="1"/>
          <p:nvPr/>
        </p:nvSpPr>
        <p:spPr>
          <a:xfrm>
            <a:off x="354635" y="1274357"/>
            <a:ext cx="7826839" cy="17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  <a:spcBef>
                <a:spcPts val="1000"/>
              </a:spcBef>
              <a:buClrTx/>
              <a:buSzPct val="125000"/>
            </a:pPr>
            <a:r>
              <a:rPr lang="en-US" b="1" kern="1200" dirty="0">
                <a:solidFill>
                  <a:schemeClr val="tx1"/>
                </a:solidFill>
                <a:latin typeface="+mn-lt"/>
              </a:rPr>
              <a:t>1. DIAGNOSTICAR EXISTENCIA Y SEVERIDAD DE LA DESNUTRICIÓN AGUDA</a:t>
            </a:r>
          </a:p>
          <a:p>
            <a:pPr lvl="0" algn="just">
              <a:lnSpc>
                <a:spcPct val="120000"/>
              </a:lnSpc>
              <a:spcBef>
                <a:spcPts val="1000"/>
              </a:spcBef>
              <a:buClrTx/>
              <a:buSzPct val="125000"/>
            </a:pPr>
            <a:r>
              <a:rPr lang="es-CO" kern="1200" dirty="0">
                <a:solidFill>
                  <a:prstClr val="black"/>
                </a:solidFill>
                <a:latin typeface="+mn-lt"/>
              </a:rPr>
              <a:t>El diagnostico, orientación clínica y manejo general e integrado </a:t>
            </a:r>
            <a:r>
              <a:rPr lang="es-CO" kern="1200" dirty="0" smtClean="0">
                <a:solidFill>
                  <a:prstClr val="black"/>
                </a:solidFill>
                <a:latin typeface="+mn-lt"/>
              </a:rPr>
              <a:t>de la desnutrición </a:t>
            </a:r>
            <a:r>
              <a:rPr lang="es-CO" kern="1200" dirty="0">
                <a:solidFill>
                  <a:prstClr val="black"/>
                </a:solidFill>
                <a:latin typeface="+mn-lt"/>
              </a:rPr>
              <a:t>aguda, moderada o severa, se establece basándose en </a:t>
            </a:r>
            <a:r>
              <a:rPr lang="es-CO" b="1" kern="1200" dirty="0">
                <a:solidFill>
                  <a:srgbClr val="FF0000"/>
                </a:solidFill>
                <a:latin typeface="+mn-lt"/>
              </a:rPr>
              <a:t>parámetros antropométricos o clínicos</a:t>
            </a:r>
            <a:r>
              <a:rPr lang="es-CO" kern="1200" dirty="0">
                <a:solidFill>
                  <a:srgbClr val="FF0000"/>
                </a:solidFill>
                <a:latin typeface="+mn-lt"/>
              </a:rPr>
              <a:t>. </a:t>
            </a:r>
            <a:r>
              <a:rPr lang="es-CO" b="1" kern="1200" dirty="0">
                <a:solidFill>
                  <a:srgbClr val="FF0000"/>
                </a:solidFill>
                <a:latin typeface="+mn-lt"/>
              </a:rPr>
              <a:t>Se hace especial mención a los signos clínicos </a:t>
            </a:r>
            <a:r>
              <a:rPr lang="es-CO" kern="1200" dirty="0">
                <a:solidFill>
                  <a:prstClr val="black"/>
                </a:solidFill>
                <a:latin typeface="+mn-lt"/>
              </a:rPr>
              <a:t>que se asocian con mayor riesgo de mortalidad, como son la existencia de </a:t>
            </a:r>
            <a:r>
              <a:rPr lang="es-CO" b="1" u="sng" kern="1200" dirty="0">
                <a:solidFill>
                  <a:prstClr val="black"/>
                </a:solidFill>
                <a:latin typeface="+mn-lt"/>
              </a:rPr>
              <a:t>edema nutricional, la disminución del perímetro del brazo, la perdida del apetito (evaluada con la prueba de apetito) y las patologías concomitantes.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6413"/>
            <a:ext cx="6108721" cy="57307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83320" y="3392905"/>
            <a:ext cx="7698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1.1 VALORACIÓN ANTROPOMÉTRICA:</a:t>
            </a:r>
          </a:p>
          <a:p>
            <a:pPr algn="just"/>
            <a:endParaRPr lang="es-ES" dirty="0" smtClean="0"/>
          </a:p>
          <a:p>
            <a:pPr algn="just"/>
            <a:r>
              <a:rPr lang="es-ES" b="1" u="sng" dirty="0" smtClean="0">
                <a:solidFill>
                  <a:srgbClr val="FF0000"/>
                </a:solidFill>
              </a:rPr>
              <a:t>Analizar de forma conjunta </a:t>
            </a:r>
            <a:r>
              <a:rPr lang="es-ES" b="1" u="sng" dirty="0" smtClean="0">
                <a:solidFill>
                  <a:schemeClr val="tx1"/>
                </a:solidFill>
              </a:rPr>
              <a:t>los </a:t>
            </a:r>
            <a:r>
              <a:rPr lang="es-ES" b="1" u="sng" dirty="0" smtClean="0">
                <a:solidFill>
                  <a:srgbClr val="00B050"/>
                </a:solidFill>
              </a:rPr>
              <a:t>indicadores de peso y talla </a:t>
            </a:r>
            <a:r>
              <a:rPr lang="es-ES" b="1" u="sng" dirty="0" smtClean="0">
                <a:solidFill>
                  <a:schemeClr val="tx1"/>
                </a:solidFill>
              </a:rPr>
              <a:t>y otros factores como son el </a:t>
            </a:r>
            <a:r>
              <a:rPr lang="es-ES" b="1" u="sng" dirty="0" smtClean="0">
                <a:solidFill>
                  <a:srgbClr val="00B050"/>
                </a:solidFill>
              </a:rPr>
              <a:t>estado de salud, los antecedentes de alimentación y los controles anteriores</a:t>
            </a:r>
            <a:endParaRPr lang="es-CO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8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0" y="360947"/>
            <a:ext cx="6761747" cy="7048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b" anchorCtr="0">
            <a:normAutofit fontScale="4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PARA LA CLASIFICACIÓN ANTROPOMÉTRICA DEL ESTADO NUTRICIONAL </a:t>
            </a:r>
            <a:endPara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2">
            <a:extLst>
              <a:ext uri="{FF2B5EF4-FFF2-40B4-BE49-F238E27FC236}">
                <a16:creationId xmlns="" xmlns:a16="http://schemas.microsoft.com/office/drawing/2014/main" id="{856FF681-C633-4B41-8048-B0AE205B6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403215"/>
              </p:ext>
            </p:extLst>
          </p:nvPr>
        </p:nvGraphicFramePr>
        <p:xfrm>
          <a:off x="144379" y="1318657"/>
          <a:ext cx="8734927" cy="3185157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13801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8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189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169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096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Grupo de edad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Indicador antropométrico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Punto de corte 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(Desviación Estándar DE)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Denominación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5910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 a 59 meses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Peso/Talla (P/T)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600" dirty="0" smtClean="0">
                          <a:effectLst/>
                        </a:rPr>
                        <a:t>≥</a:t>
                      </a:r>
                      <a:r>
                        <a:rPr lang="es-ES" sz="1600" dirty="0" smtClean="0">
                          <a:effectLst/>
                        </a:rPr>
                        <a:t>-1 a </a:t>
                      </a:r>
                      <a:r>
                        <a:rPr lang="es-CO" sz="1600" dirty="0" smtClean="0">
                          <a:effectLst/>
                        </a:rPr>
                        <a:t>≤</a:t>
                      </a:r>
                      <a:r>
                        <a:rPr lang="es-ES" sz="1600" dirty="0" smtClean="0">
                          <a:effectLst/>
                        </a:rPr>
                        <a:t> +1</a:t>
                      </a:r>
                      <a:endParaRPr lang="es-ES" sz="1600" dirty="0" smtClean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Peso adecuado para la talla</a:t>
                      </a:r>
                      <a:endParaRPr lang="es-CO" sz="1600" dirty="0" smtClean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1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600" dirty="0" smtClean="0">
                          <a:effectLst/>
                        </a:rPr>
                        <a:t>≥</a:t>
                      </a:r>
                      <a:r>
                        <a:rPr lang="es-ES" sz="1600" dirty="0" smtClean="0">
                          <a:effectLst/>
                        </a:rPr>
                        <a:t>-2 a &lt; -1</a:t>
                      </a:r>
                      <a:endParaRPr lang="es-CO" sz="1600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Riesgo de desnutrición aguda</a:t>
                      </a:r>
                      <a:endParaRPr lang="es-CO" sz="1600" dirty="0" smtClean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59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600" dirty="0" smtClean="0">
                          <a:solidFill>
                            <a:srgbClr val="C00000"/>
                          </a:solidFill>
                          <a:effectLst/>
                        </a:rPr>
                        <a:t>≥</a:t>
                      </a:r>
                      <a:r>
                        <a:rPr lang="es-ES" sz="1600" dirty="0" smtClean="0">
                          <a:solidFill>
                            <a:srgbClr val="C00000"/>
                          </a:solidFill>
                          <a:effectLst/>
                        </a:rPr>
                        <a:t>-3 a &lt; -2</a:t>
                      </a:r>
                      <a:endParaRPr lang="es-CO" sz="1600" b="1" dirty="0" smtClean="0">
                        <a:solidFill>
                          <a:srgbClr val="C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rgbClr val="C00000"/>
                          </a:solidFill>
                          <a:effectLst/>
                        </a:rPr>
                        <a:t>Desnutrición aguda moderada</a:t>
                      </a:r>
                      <a:endParaRPr lang="es-CO" sz="1600" b="1" dirty="0" smtClean="0">
                        <a:solidFill>
                          <a:srgbClr val="C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59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rgbClr val="C00000"/>
                          </a:solidFill>
                          <a:effectLst/>
                        </a:rPr>
                        <a:t>&lt; -3</a:t>
                      </a:r>
                      <a:endParaRPr lang="es-CO" sz="1600" b="1" dirty="0" smtClean="0">
                        <a:solidFill>
                          <a:srgbClr val="C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rgbClr val="C00000"/>
                          </a:solidFill>
                          <a:effectLst/>
                        </a:rPr>
                        <a:t>Desnutrición aguda severa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591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Talla/Edad (T/E)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600" dirty="0" smtClean="0">
                          <a:effectLst/>
                        </a:rPr>
                        <a:t>≥</a:t>
                      </a:r>
                      <a:r>
                        <a:rPr lang="es-ES" sz="1600" dirty="0" smtClean="0">
                          <a:effectLst/>
                        </a:rPr>
                        <a:t>-1</a:t>
                      </a:r>
                      <a:endParaRPr lang="es-CO" sz="1600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Talla adecuada para la edad</a:t>
                      </a:r>
                      <a:endParaRPr lang="es-CO" sz="1600" dirty="0" smtClean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59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≥</a:t>
                      </a:r>
                      <a:r>
                        <a:rPr lang="es-ES" sz="1600">
                          <a:effectLst/>
                        </a:rPr>
                        <a:t>-2 a &lt; -1</a:t>
                      </a:r>
                      <a:endParaRPr lang="es-CO" sz="160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Riesgo de talla baja para la edad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59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rgbClr val="C00000"/>
                          </a:solidFill>
                          <a:effectLst/>
                        </a:rPr>
                        <a:t>&lt; -2</a:t>
                      </a:r>
                      <a:endParaRPr lang="es-CO" sz="1600" dirty="0" smtClean="0">
                        <a:solidFill>
                          <a:srgbClr val="C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rgbClr val="C00000"/>
                          </a:solidFill>
                          <a:effectLst/>
                        </a:rPr>
                        <a:t>Retraso en talla</a:t>
                      </a:r>
                      <a:endParaRPr lang="es-CO" sz="1600" dirty="0" smtClean="0">
                        <a:solidFill>
                          <a:srgbClr val="C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118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6 a 59 meses</a:t>
                      </a:r>
                      <a:endParaRPr lang="es-CO" sz="160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Perímetro Braquial (PB)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C00000"/>
                          </a:solidFill>
                          <a:effectLst/>
                        </a:rPr>
                        <a:t>&lt;11.5 cm</a:t>
                      </a:r>
                      <a:endParaRPr lang="es-CO" sz="1600" dirty="0">
                        <a:solidFill>
                          <a:srgbClr val="C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C00000"/>
                          </a:solidFill>
                          <a:effectLst/>
                        </a:rPr>
                        <a:t>Riesgo de muerte por desnutrición</a:t>
                      </a:r>
                      <a:endParaRPr lang="es-CO" sz="1600" dirty="0">
                        <a:solidFill>
                          <a:srgbClr val="C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9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2 CuadroTexto"/>
          <p:cNvSpPr txBox="1"/>
          <p:nvPr/>
        </p:nvSpPr>
        <p:spPr>
          <a:xfrm>
            <a:off x="381140" y="1234601"/>
            <a:ext cx="8113155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  <a:spcBef>
                <a:spcPts val="1000"/>
              </a:spcBef>
              <a:buClrTx/>
              <a:buSzPct val="125000"/>
            </a:pPr>
            <a:r>
              <a:rPr lang="es-CO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1.2 VALORACIÓN CLÍNICA</a:t>
            </a:r>
          </a:p>
          <a:p>
            <a:pPr lvl="0" algn="just" defTabSz="457200">
              <a:buClrTx/>
            </a:pPr>
            <a:endParaRPr lang="es-CO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lvl="0" algn="just" defTabSz="457200">
              <a:buClrTx/>
            </a:pPr>
            <a:r>
              <a:rPr lang="es-CO" kern="1200" dirty="0">
                <a:solidFill>
                  <a:prstClr val="black"/>
                </a:solidFill>
                <a:latin typeface="+mn-lt"/>
              </a:rPr>
              <a:t>D</a:t>
            </a:r>
            <a:r>
              <a:rPr lang="es-CO" kern="1200" dirty="0" smtClean="0">
                <a:solidFill>
                  <a:prstClr val="black"/>
                </a:solidFill>
                <a:latin typeface="+mn-lt"/>
              </a:rPr>
              <a:t>ebe </a:t>
            </a:r>
            <a:r>
              <a:rPr lang="es-CO" kern="1200" dirty="0">
                <a:solidFill>
                  <a:prstClr val="black"/>
                </a:solidFill>
                <a:latin typeface="+mn-lt"/>
              </a:rPr>
              <a:t>basarse en la historia clínica detallada, examen físico, y valoración antropométrica, </a:t>
            </a:r>
            <a:r>
              <a:rPr lang="es-CO" b="1" kern="1200" dirty="0">
                <a:solidFill>
                  <a:srgbClr val="FF0000"/>
                </a:solidFill>
                <a:latin typeface="+mn-lt"/>
              </a:rPr>
              <a:t>los cuales deben realizarse en cada contacto del niño con el servicio de salud, tanto en el momento del diagnostico inicial, como en el seguimiento.</a:t>
            </a:r>
            <a:r>
              <a:rPr lang="es-CO" kern="1200" dirty="0">
                <a:solidFill>
                  <a:prstClr val="white"/>
                </a:solidFill>
                <a:latin typeface="+mn-lt"/>
              </a:rPr>
              <a:t> </a:t>
            </a:r>
            <a:r>
              <a:rPr lang="es-CO" kern="1200" dirty="0">
                <a:solidFill>
                  <a:prstClr val="black"/>
                </a:solidFill>
                <a:latin typeface="+mn-lt"/>
              </a:rPr>
              <a:t>Incorporar la mayor cantidad de elementos clínicos con los cuales sea posible hacer un diagnostico y tratamiento adecuado y oportuno de la desnutrición aguda moderada o severa y sus </a:t>
            </a:r>
            <a:r>
              <a:rPr lang="es-CO" kern="1200" dirty="0" smtClean="0">
                <a:solidFill>
                  <a:prstClr val="black"/>
                </a:solidFill>
                <a:latin typeface="+mn-lt"/>
              </a:rPr>
              <a:t>comorbilidades.</a:t>
            </a:r>
          </a:p>
          <a:p>
            <a:pPr lvl="0" algn="just" defTabSz="457200">
              <a:buClrTx/>
            </a:pPr>
            <a:endParaRPr lang="es-CO" kern="1200" dirty="0">
              <a:solidFill>
                <a:prstClr val="black"/>
              </a:solidFill>
              <a:latin typeface="+mn-lt"/>
            </a:endParaRPr>
          </a:p>
          <a:p>
            <a:pPr marL="342900" lvl="0" indent="-342900" algn="just" defTabSz="457200">
              <a:buClrTx/>
              <a:buFont typeface="Arial" panose="020B0604020202020204" pitchFamily="34" charset="0"/>
              <a:buChar char="•"/>
            </a:pPr>
            <a:r>
              <a:rPr lang="es-CO" b="1" kern="1200" dirty="0" smtClean="0">
                <a:solidFill>
                  <a:prstClr val="black"/>
                </a:solidFill>
                <a:latin typeface="+mn-lt"/>
              </a:rPr>
              <a:t>ANAMNESIS: </a:t>
            </a:r>
            <a:r>
              <a:rPr lang="es-CO" kern="1200" dirty="0" smtClean="0">
                <a:solidFill>
                  <a:prstClr val="black"/>
                </a:solidFill>
                <a:latin typeface="+mn-lt"/>
              </a:rPr>
              <a:t>Evaluación nutricional, evaluación médica, familiar y social fundamentales para una valoración integral.</a:t>
            </a:r>
          </a:p>
          <a:p>
            <a:pPr lvl="0" algn="just" defTabSz="457200">
              <a:buClrTx/>
            </a:pPr>
            <a:endParaRPr lang="es-CO" kern="1200" dirty="0">
              <a:solidFill>
                <a:prstClr val="black"/>
              </a:solidFill>
              <a:latin typeface="+mn-lt"/>
            </a:endParaRPr>
          </a:p>
          <a:p>
            <a:pPr marL="342900" lvl="0" indent="-342900" algn="just" defTabSz="457200">
              <a:buClrTx/>
              <a:buFont typeface="Arial" panose="020B0604020202020204" pitchFamily="34" charset="0"/>
              <a:buChar char="•"/>
            </a:pPr>
            <a:r>
              <a:rPr lang="es-CO" b="1" kern="1200" dirty="0">
                <a:solidFill>
                  <a:prstClr val="black"/>
                </a:solidFill>
                <a:latin typeface="+mn-lt"/>
              </a:rPr>
              <a:t>EXAMEN </a:t>
            </a:r>
            <a:r>
              <a:rPr lang="es-CO" b="1" kern="1200" dirty="0" smtClean="0">
                <a:solidFill>
                  <a:prstClr val="black"/>
                </a:solidFill>
                <a:latin typeface="+mn-lt"/>
              </a:rPr>
              <a:t>FISICO: </a:t>
            </a:r>
            <a:r>
              <a:rPr lang="es-CO" kern="1200" dirty="0">
                <a:solidFill>
                  <a:prstClr val="black"/>
                </a:solidFill>
                <a:latin typeface="+mn-lt"/>
              </a:rPr>
              <a:t>I</a:t>
            </a:r>
            <a:r>
              <a:rPr lang="es-CO" kern="1200" dirty="0" smtClean="0">
                <a:solidFill>
                  <a:prstClr val="black"/>
                </a:solidFill>
                <a:latin typeface="+mn-lt"/>
              </a:rPr>
              <a:t>dentificar </a:t>
            </a:r>
            <a:r>
              <a:rPr lang="es-CO" kern="1200" dirty="0">
                <a:solidFill>
                  <a:prstClr val="black"/>
                </a:solidFill>
                <a:latin typeface="+mn-lt"/>
              </a:rPr>
              <a:t>signos que sugieran patologías agudas, crónicas, compromiso somático y determinar grado de desnutrición, incluye la toma de signos vitales (frecuencia cardiaca, frecuencia respiratoria, tensión arterial, temperatura, perímetro cefálico, perímetro del brazo), toma e interpretación de medidas antropométricas y valoración de cada uno de los órganos y sistemas corporales.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3008" y="530087"/>
            <a:ext cx="6062869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kern="1200" dirty="0">
                <a:solidFill>
                  <a:schemeClr val="tx1"/>
                </a:solidFill>
              </a:rPr>
              <a:t>1. DIAGNOSTICAR EXISTENCIA Y SEVERIDAD DE LA DESNUTRICIÓN </a:t>
            </a:r>
            <a:r>
              <a:rPr lang="en-US" sz="1200" b="1" kern="1200" dirty="0" smtClean="0">
                <a:solidFill>
                  <a:schemeClr val="tx1"/>
                </a:solidFill>
              </a:rPr>
              <a:t>AGUDA</a:t>
            </a:r>
            <a:endParaRPr lang="en-US" sz="12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72733" y="3822636"/>
            <a:ext cx="5457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42900">
              <a:buClrTx/>
            </a:pPr>
            <a:r>
              <a:rPr lang="es-CO" sz="1350" b="1" kern="1200" dirty="0">
                <a:solidFill>
                  <a:prstClr val="white"/>
                </a:solidFill>
                <a:latin typeface="Tw Cen MT"/>
              </a:rPr>
              <a:t>SOLO A TRAVES DE UNA ADECUADA VALORACIÓN CLÍNICA SE CONFIRMA EL DIAGNOSTICO Y LA CLASIFICACIÓN DE DESNUTRICIÓN AGUDA, ASI COMO LA DEFINICIÓN DE LOS FENOTIPOS DE MARASMO Y KWASHIORKOR CUANDO SE TRATA DE DESNUTRICIÓN AGUDA SEVERA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18999" y="1907647"/>
            <a:ext cx="7276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/>
              <a:t>SOLO A TRAVES DE UNA ADECUADA VALORACIÓN CLÍNICA SE CONFIRMA EL DIAGNOSTICO Y LA CLASIFICACIÓN DE DESNUTRICIÓN AGUDA, ASI COMO LA DEFINICIÓN DE LOS FENOTIPOS DE MARASMO Y KWASHIORKOR CUANDO SE TRATA DE DESNUTRICIÓN AGUDA SEVERA</a:t>
            </a:r>
            <a:endParaRPr lang="es-CO" b="1" dirty="0"/>
          </a:p>
        </p:txBody>
      </p:sp>
      <p:pic>
        <p:nvPicPr>
          <p:cNvPr id="8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0" y="558239"/>
            <a:ext cx="6062869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kern="1200" dirty="0">
                <a:solidFill>
                  <a:schemeClr val="tx1"/>
                </a:solidFill>
              </a:rPr>
              <a:t>1. DIAGNOSTICAR EXISTENCIA Y SEVERIDAD DE LA DESNUTRICIÓN </a:t>
            </a:r>
            <a:r>
              <a:rPr lang="en-US" sz="1200" b="1" kern="1200" dirty="0" smtClean="0">
                <a:solidFill>
                  <a:schemeClr val="tx1"/>
                </a:solidFill>
              </a:rPr>
              <a:t>AGUDA</a:t>
            </a:r>
            <a:endParaRPr lang="en-US" sz="12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3308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8030E8CB-AC6E-4C73-A34D-F99CE1CAC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9770"/>
            <a:ext cx="4295275" cy="520726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VALORACIÓN DEL EDEMA</a:t>
            </a:r>
            <a:endParaRPr lang="es-CO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 noGrp="1"/>
          </p:cNvSpPr>
          <p:nvPr>
            <p:ph idx="1"/>
          </p:nvPr>
        </p:nvSpPr>
        <p:spPr>
          <a:xfrm>
            <a:off x="269490" y="1057753"/>
            <a:ext cx="4241336" cy="376945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>
                <a:latin typeface="+mn-lt"/>
              </a:rPr>
              <a:t>Edema leve (+):  </a:t>
            </a:r>
            <a:r>
              <a:rPr lang="es-ES" sz="1400" dirty="0">
                <a:latin typeface="+mn-lt"/>
              </a:rPr>
              <a:t>solo en pies.</a:t>
            </a:r>
          </a:p>
          <a:p>
            <a:r>
              <a:rPr lang="es-ES" sz="1400" b="1" dirty="0">
                <a:latin typeface="+mn-lt"/>
              </a:rPr>
              <a:t>Edema moderado (++): </a:t>
            </a:r>
            <a:r>
              <a:rPr lang="es-ES" sz="1400" dirty="0">
                <a:latin typeface="+mn-lt"/>
              </a:rPr>
              <a:t>compromete pies, manos y parte inferior de piernas y brazos. </a:t>
            </a:r>
          </a:p>
          <a:p>
            <a:r>
              <a:rPr lang="es-ES" sz="1400" b="1" dirty="0">
                <a:latin typeface="+mn-lt"/>
              </a:rPr>
              <a:t>Edema severo (+++): </a:t>
            </a:r>
            <a:r>
              <a:rPr lang="es-ES" sz="1400" dirty="0">
                <a:latin typeface="+mn-lt"/>
              </a:rPr>
              <a:t>se refiere al edema generalizado que incluye pies, piernas, manos, brazos y cara.</a:t>
            </a:r>
          </a:p>
          <a:p>
            <a:pPr marL="0" indent="0">
              <a:buNone/>
            </a:pPr>
            <a:endParaRPr lang="es-ES" sz="1400" dirty="0">
              <a:latin typeface="+mn-lt"/>
            </a:endParaRPr>
          </a:p>
          <a:p>
            <a:pPr marL="0" indent="0" algn="just">
              <a:buNone/>
            </a:pPr>
            <a:r>
              <a:rPr lang="es-ES" sz="1400" dirty="0">
                <a:latin typeface="+mn-lt"/>
              </a:rPr>
              <a:t>Es importante tener en cuenta que hay situaciones como reacciones alérgicas alimentos, picaduras de insectos, así como síndrome nefrótico, hepatopatías, enteropatías perdedora de proteínas, que pueden generar hipoalbuminemia y edema de características no nutricionales.</a:t>
            </a:r>
          </a:p>
          <a:p>
            <a:pPr marL="0" indent="0">
              <a:buNone/>
            </a:pPr>
            <a:endParaRPr lang="es-ES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826" y="1369219"/>
            <a:ext cx="2712583" cy="179001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C88AB1DC-D7A1-4CAE-8679-E2F4A4F1DCA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158" y="1629173"/>
            <a:ext cx="2730500" cy="3003550"/>
          </a:xfrm>
          <a:prstGeom prst="rect">
            <a:avLst/>
          </a:prstGeom>
        </p:spPr>
      </p:pic>
      <p:pic>
        <p:nvPicPr>
          <p:cNvPr id="6" name="Google Shape;61;p14"/>
          <p:cNvPicPr preferRelativeResize="0"/>
          <p:nvPr/>
        </p:nvPicPr>
        <p:blipFill rotWithShape="1">
          <a:blip r:embed="rId6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29744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72757" y="1043188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2. ESTABLECER PRESENCIA CONCOMITANTE DE COMPLICACIONES O COMORBILIDADES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6308" t="32878" r="14596" b="28742"/>
          <a:stretch/>
        </p:blipFill>
        <p:spPr>
          <a:xfrm>
            <a:off x="695460" y="1873246"/>
            <a:ext cx="6839672" cy="3006146"/>
          </a:xfrm>
          <a:prstGeom prst="rect">
            <a:avLst/>
          </a:prstGeom>
        </p:spPr>
      </p:pic>
      <p:pic>
        <p:nvPicPr>
          <p:cNvPr id="5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6413"/>
            <a:ext cx="6108721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1803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9936" y="1223662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3. SELECIONAR ESCENARIO ADECUADO PARA CONTINUAR Y CONSOLIDAR EL MANEJO INSTAURADO.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 algn="just">
              <a:buNone/>
            </a:pPr>
            <a:r>
              <a:rPr lang="en-US" sz="1400" dirty="0">
                <a:solidFill>
                  <a:schemeClr val="tx1"/>
                </a:solidFill>
              </a:rPr>
              <a:t>El abordaje de los niños con desnutrición aguda moderada y </a:t>
            </a:r>
            <a:r>
              <a:rPr lang="en-US" sz="1400" dirty="0" smtClean="0">
                <a:solidFill>
                  <a:schemeClr val="tx1"/>
                </a:solidFill>
              </a:rPr>
              <a:t>severa, </a:t>
            </a:r>
            <a:r>
              <a:rPr lang="en-US" sz="1400" dirty="0">
                <a:solidFill>
                  <a:schemeClr val="tx1"/>
                </a:solidFill>
              </a:rPr>
              <a:t>tiene la posibilidad de realizarse de forma </a:t>
            </a:r>
            <a:r>
              <a:rPr lang="en-US" sz="1400" b="1" dirty="0" smtClean="0">
                <a:solidFill>
                  <a:srgbClr val="FF0000"/>
                </a:solidFill>
              </a:rPr>
              <a:t>HOSPITALARIA Y AMBULATORIA.</a:t>
            </a:r>
          </a:p>
          <a:p>
            <a:pPr marL="0" indent="0" algn="just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PRUEBA DEL APETITO</a:t>
            </a:r>
            <a:r>
              <a:rPr lang="en-US" sz="1400" b="1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en-US" sz="14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0000"/>
                </a:solidFill>
              </a:rPr>
              <a:t>La perdida del apetito puede ser el unico sintoma de complicación o comorbilidad en un niño desnutrido agudo.</a:t>
            </a:r>
            <a:r>
              <a:rPr lang="en-US" sz="1400" dirty="0">
                <a:solidFill>
                  <a:schemeClr val="tx1"/>
                </a:solidFill>
              </a:rPr>
              <a:t> Por esta razón, el examen clinico completo y la prueba del apetito con FTLC, </a:t>
            </a:r>
            <a:r>
              <a:rPr lang="en-US" sz="1400" b="1" dirty="0">
                <a:solidFill>
                  <a:srgbClr val="FF0000"/>
                </a:solidFill>
              </a:rPr>
              <a:t>son los criterios </a:t>
            </a:r>
            <a:r>
              <a:rPr lang="en-US" sz="1400" dirty="0">
                <a:solidFill>
                  <a:schemeClr val="tx1"/>
                </a:solidFill>
              </a:rPr>
              <a:t>para definer si el niño con desnutrición aguda puede recibir el tratamiento ambulatorio o debe ser hospitalizado.</a:t>
            </a:r>
          </a:p>
        </p:txBody>
      </p:sp>
      <p:pic>
        <p:nvPicPr>
          <p:cNvPr id="5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6413"/>
            <a:ext cx="6108721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5779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8030E8CB-AC6E-4C73-A34D-F99CE1CAC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8" y="450205"/>
            <a:ext cx="4041227" cy="592984"/>
          </a:xfrm>
        </p:spPr>
        <p:txBody>
          <a:bodyPr>
            <a:normAutofit/>
          </a:bodyPr>
          <a:lstStyle/>
          <a:p>
            <a:pPr algn="ctr"/>
            <a:r>
              <a:rPr lang="es-CO" sz="2400" b="1" cap="all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Prueba del apetito</a:t>
            </a:r>
            <a:endParaRPr lang="es-CO" b="1" dirty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35631" t="36927" r="14963" b="22782"/>
          <a:stretch/>
        </p:blipFill>
        <p:spPr>
          <a:xfrm>
            <a:off x="1045628" y="1043189"/>
            <a:ext cx="7268018" cy="3332409"/>
          </a:xfrm>
          <a:prstGeom prst="rect">
            <a:avLst/>
          </a:prstGeom>
        </p:spPr>
      </p:pic>
      <p:pic>
        <p:nvPicPr>
          <p:cNvPr id="5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107085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40959" t="18442" r="20339" b="8495"/>
          <a:stretch/>
        </p:blipFill>
        <p:spPr>
          <a:xfrm>
            <a:off x="1506829" y="106567"/>
            <a:ext cx="6104585" cy="4910728"/>
          </a:xfrm>
          <a:prstGeom prst="rect">
            <a:avLst/>
          </a:prstGeom>
        </p:spPr>
      </p:pic>
      <p:pic>
        <p:nvPicPr>
          <p:cNvPr id="3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928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150075" y="4359550"/>
            <a:ext cx="2581100" cy="6314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3C4AFC32-B728-E425-E7B8-D8FEFB52BF69}"/>
              </a:ext>
            </a:extLst>
          </p:cNvPr>
          <p:cNvSpPr txBox="1">
            <a:spLocks/>
          </p:cNvSpPr>
          <p:nvPr/>
        </p:nvSpPr>
        <p:spPr>
          <a:xfrm>
            <a:off x="240631" y="233536"/>
            <a:ext cx="8548248" cy="86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-CO" sz="3200" b="1" dirty="0" smtClean="0">
                <a:solidFill>
                  <a:schemeClr val="accent2">
                    <a:lumMod val="10000"/>
                    <a:lumOff val="90000"/>
                  </a:schemeClr>
                </a:solidFill>
                <a:latin typeface="Arial" pitchFamily="34" charset="0"/>
                <a:cs typeface="Arial" pitchFamily="34" charset="0"/>
              </a:rPr>
              <a:t>MANEJO DE NIÑOS Y NIÑAS DE 0 A 59 MESES CON DESNUTRICIÓN AGUDA MODERADA Y SEVERA</a:t>
            </a:r>
          </a:p>
          <a:p>
            <a:pPr marL="0" indent="0"/>
            <a:endParaRPr lang="es-CO" sz="1800" dirty="0">
              <a:solidFill>
                <a:schemeClr val="accent2">
                  <a:lumMod val="10000"/>
                  <a:lumOff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863" y="977180"/>
            <a:ext cx="3804892" cy="40138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3326" y="977180"/>
            <a:ext cx="3416981" cy="401381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235966"/>
              </p:ext>
            </p:extLst>
          </p:nvPr>
        </p:nvGraphicFramePr>
        <p:xfrm>
          <a:off x="311150" y="1152525"/>
          <a:ext cx="8521700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-1" y="529246"/>
            <a:ext cx="6472989" cy="409217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FASES PARA LA ATENCIÓN DE LA DNT AGUDA MODERADA Y SEVERA</a:t>
            </a:r>
            <a:endParaRPr lang="es-CO" sz="1400" b="1" dirty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478506" y="1074184"/>
            <a:ext cx="24424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/>
              <a:t>FASE DE TRANSICIÓN</a:t>
            </a:r>
          </a:p>
          <a:p>
            <a:pPr algn="ctr"/>
            <a:endParaRPr lang="es-ES" sz="800" b="1" dirty="0" smtClean="0"/>
          </a:p>
          <a:p>
            <a:pPr algn="just"/>
            <a:r>
              <a:rPr lang="es-ES" sz="1000" b="1" dirty="0" smtClean="0"/>
              <a:t>Paso progresivo entre F-75 y alimento requerido para recuperar las condiciones nutricionales (LM o FTLC) Continuar vigilancia de condiciones agudas ya estabilizadas</a:t>
            </a:r>
            <a:endParaRPr lang="es-CO" sz="10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228600" y="3235408"/>
            <a:ext cx="175661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/>
              <a:t>FASE DE ESTABILIZACIÓN</a:t>
            </a:r>
          </a:p>
          <a:p>
            <a:pPr algn="ctr"/>
            <a:endParaRPr lang="es-ES" sz="800" b="1" dirty="0"/>
          </a:p>
          <a:p>
            <a:pPr algn="just"/>
            <a:r>
              <a:rPr lang="es-ES" sz="1000" b="1" dirty="0" smtClean="0"/>
              <a:t>Reanimación y corrección de condiciones medicas agudas potencialmente mortales. Inicio cauteloso del manejo nutricional</a:t>
            </a:r>
            <a:endParaRPr lang="es-CO" sz="1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6817896" y="1377462"/>
            <a:ext cx="203734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/>
              <a:t>FASE DE REHABILITACIÓN</a:t>
            </a:r>
          </a:p>
          <a:p>
            <a:pPr algn="just"/>
            <a:endParaRPr lang="es-ES" sz="800" b="1" dirty="0"/>
          </a:p>
          <a:p>
            <a:pPr algn="just"/>
            <a:r>
              <a:rPr lang="es-ES" sz="1000" b="1" dirty="0" smtClean="0"/>
              <a:t>Aumento progresivo de aporte calórico para alcanzar la velocidad de crecimiento compensatorio.</a:t>
            </a:r>
          </a:p>
          <a:p>
            <a:pPr algn="just"/>
            <a:r>
              <a:rPr lang="es-ES" sz="1000" b="1" dirty="0" smtClean="0"/>
              <a:t>Involucra el seguimiento ambulatorio periódico del niño y vigilancia de sus condiciones nutricionales y de salud.</a:t>
            </a:r>
          </a:p>
          <a:p>
            <a:pPr algn="just"/>
            <a:r>
              <a:rPr lang="es-ES" sz="1000" b="1" dirty="0" smtClean="0"/>
              <a:t>Para los niños con criterio de manejo ambulatorio se trata de fase inicial</a:t>
            </a:r>
            <a:endParaRPr lang="es-CO" sz="1000" b="1" dirty="0"/>
          </a:p>
        </p:txBody>
      </p:sp>
    </p:spTree>
    <p:extLst>
      <p:ext uri="{BB962C8B-B14F-4D97-AF65-F5344CB8AC3E}">
        <p14:creationId xmlns:p14="http://schemas.microsoft.com/office/powerpoint/2010/main" val="125879201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0" y="517215"/>
            <a:ext cx="6701589" cy="409217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s-ES" sz="2000" b="1" dirty="0" smtClean="0">
                <a:solidFill>
                  <a:schemeClr val="tx1"/>
                </a:solidFill>
              </a:rPr>
              <a:t>CONSIDERACIONES NIÑOS DE CERO (0) A 29 DÍAS</a:t>
            </a:r>
            <a:endParaRPr lang="es-CO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667641"/>
              </p:ext>
            </p:extLst>
          </p:nvPr>
        </p:nvGraphicFramePr>
        <p:xfrm>
          <a:off x="422923" y="1247853"/>
          <a:ext cx="7313383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740"/>
                <a:gridCol w="5197643"/>
              </a:tblGrid>
              <a:tr h="399164"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Criterios</a:t>
                      </a:r>
                      <a:endParaRPr lang="es-CO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Descripción</a:t>
                      </a:r>
                      <a:endParaRPr lang="es-CO" sz="24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</a:tr>
              <a:tr h="2349601">
                <a:tc>
                  <a:txBody>
                    <a:bodyPr/>
                    <a:lstStyle/>
                    <a:p>
                      <a:pPr algn="ctr"/>
                      <a:endParaRPr lang="es-CO" sz="2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CO" sz="2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CO" sz="2800" b="1" dirty="0" smtClean="0">
                          <a:latin typeface="Arial" pitchFamily="34" charset="0"/>
                          <a:cs typeface="Arial" pitchFamily="34" charset="0"/>
                        </a:rPr>
                        <a:t>Inclusión</a:t>
                      </a:r>
                      <a:endParaRPr lang="es-CO" sz="2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400" dirty="0" smtClean="0">
                          <a:latin typeface="Arial" pitchFamily="34" charset="0"/>
                          <a:cs typeface="Arial" pitchFamily="34" charset="0"/>
                        </a:rPr>
                        <a:t>Niños que cursen con enfermedades infecciosas (ej. IRA, EDA, TBC, VIH).</a:t>
                      </a:r>
                    </a:p>
                    <a:p>
                      <a:pPr algn="just"/>
                      <a:endParaRPr lang="es-CO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r>
                        <a:rPr lang="es-CO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Niños con antecedente de prematurez y bajo peso al nacer (BPN) que ya cumplieron 40 semanas de edad corregida </a:t>
                      </a:r>
                      <a:r>
                        <a:rPr lang="es-CO" sz="1400" dirty="0" smtClean="0">
                          <a:latin typeface="Arial" pitchFamily="34" charset="0"/>
                          <a:cs typeface="Arial" pitchFamily="34" charset="0"/>
                        </a:rPr>
                        <a:t>(para el caso de los prematuros) y cuando al verificar todo el histórico de su crecimiento del nacimiento a la fecha de la notificación, se evidencie </a:t>
                      </a:r>
                      <a:r>
                        <a:rPr lang="es-CO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un aplanamiento o descenso en su curva de </a:t>
                      </a:r>
                      <a:r>
                        <a:rPr lang="es-CO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crecimiento</a:t>
                      </a:r>
                      <a:r>
                        <a:rPr lang="es-CO" sz="14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s-CO" sz="1400" dirty="0" smtClean="0">
                          <a:latin typeface="Arial" pitchFamily="34" charset="0"/>
                          <a:cs typeface="Arial" pitchFamily="34" charset="0"/>
                        </a:rPr>
                        <a:t>y que dicho descenso o aplanamiento de la curva </a:t>
                      </a:r>
                      <a:r>
                        <a:rPr lang="es-CO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responda a bajo consumo de alimentos y/o presencia de enfermedades infecciosas.</a:t>
                      </a:r>
                      <a:endParaRPr lang="es-CO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31010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0" y="517215"/>
            <a:ext cx="6701589" cy="409217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s-ES" sz="2000" b="1" dirty="0" smtClean="0">
                <a:solidFill>
                  <a:schemeClr val="tx1"/>
                </a:solidFill>
              </a:rPr>
              <a:t>CONSIDERACIONES NIÑOS DE CERO (0) A 29 DÍAS</a:t>
            </a:r>
            <a:endParaRPr lang="es-CO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541311"/>
              </p:ext>
            </p:extLst>
          </p:nvPr>
        </p:nvGraphicFramePr>
        <p:xfrm>
          <a:off x="517357" y="1159644"/>
          <a:ext cx="7952874" cy="3665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772"/>
                <a:gridCol w="6282102"/>
              </a:tblGrid>
              <a:tr h="532219"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Criterios</a:t>
                      </a:r>
                      <a:endParaRPr lang="es-CO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Descripción</a:t>
                      </a:r>
                      <a:endParaRPr lang="es-CO" sz="24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132801">
                <a:tc>
                  <a:txBody>
                    <a:bodyPr/>
                    <a:lstStyle/>
                    <a:p>
                      <a:pPr algn="ctr"/>
                      <a:endParaRPr lang="es-CO" sz="2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CO" sz="2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CO" sz="2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CO" sz="2400" b="1" dirty="0" smtClean="0">
                          <a:latin typeface="Arial" pitchFamily="34" charset="0"/>
                          <a:cs typeface="Arial" pitchFamily="34" charset="0"/>
                        </a:rPr>
                        <a:t>Exclusión </a:t>
                      </a:r>
                      <a:endParaRPr lang="es-CO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400" dirty="0" smtClean="0">
                          <a:latin typeface="Arial" pitchFamily="34" charset="0"/>
                          <a:cs typeface="Arial" pitchFamily="34" charset="0"/>
                        </a:rPr>
                        <a:t>Niños con desnutrición de etiología secundaria.</a:t>
                      </a:r>
                    </a:p>
                    <a:p>
                      <a:pPr algn="just"/>
                      <a:endParaRPr lang="es-CO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r>
                        <a:rPr lang="es-CO" sz="1400" dirty="0" smtClean="0">
                          <a:latin typeface="Arial" pitchFamily="34" charset="0"/>
                          <a:cs typeface="Arial" pitchFamily="34" charset="0"/>
                        </a:rPr>
                        <a:t>Niños con antecedente de prematurez que no hayan cumplido con la semana 40 de edad corregida </a:t>
                      </a:r>
                    </a:p>
                    <a:p>
                      <a:pPr algn="just"/>
                      <a:endParaRPr lang="es-CO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r>
                        <a:rPr lang="es-CO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Niños con antecedente de BPN o prematurez con menos de 10 días de nacidos </a:t>
                      </a:r>
                      <a:r>
                        <a:rPr lang="es-CO" sz="1400" dirty="0" smtClean="0">
                          <a:latin typeface="Arial" pitchFamily="34" charset="0"/>
                          <a:cs typeface="Arial" pitchFamily="34" charset="0"/>
                        </a:rPr>
                        <a:t>puesto </a:t>
                      </a:r>
                      <a:r>
                        <a:rPr lang="es-CO" sz="1400" dirty="0" smtClean="0">
                          <a:latin typeface="Arial" pitchFamily="34" charset="0"/>
                          <a:cs typeface="Arial" pitchFamily="34" charset="0"/>
                        </a:rPr>
                        <a:t>que </a:t>
                      </a:r>
                      <a:r>
                        <a:rPr lang="es-CO" sz="1400" dirty="0" smtClean="0">
                          <a:latin typeface="Arial" pitchFamily="34" charset="0"/>
                          <a:cs typeface="Arial" pitchFamily="34" charset="0"/>
                        </a:rPr>
                        <a:t>durante </a:t>
                      </a:r>
                      <a:r>
                        <a:rPr lang="es-CO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los primeros 10 días de vida hay pérdida normal de peso en los bebés y dicha pérdida no podría atribuirse a una desnutrición aguda</a:t>
                      </a:r>
                      <a:r>
                        <a:rPr lang="es-CO" sz="1400" dirty="0" smtClean="0">
                          <a:latin typeface="Arial" pitchFamily="34" charset="0"/>
                          <a:cs typeface="Arial" pitchFamily="34" charset="0"/>
                        </a:rPr>
                        <a:t> como la que es objeto de esta vigilancia </a:t>
                      </a:r>
                    </a:p>
                    <a:p>
                      <a:pPr algn="just"/>
                      <a:endParaRPr lang="es-CO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r>
                        <a:rPr lang="es-CO" sz="1400" dirty="0" smtClean="0">
                          <a:latin typeface="Arial" pitchFamily="34" charset="0"/>
                          <a:cs typeface="Arial" pitchFamily="34" charset="0"/>
                        </a:rPr>
                        <a:t>Niños que se valoren con gráficas diferentes a las estipuladas en la Resolución 2465/2016 como por ejemplo niños con Síndrome de Down, parálisis cerebral, entre otros que se relaciona a desnutrición de etiología secundaria.</a:t>
                      </a:r>
                      <a:endParaRPr lang="es-CO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84820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-1" y="517215"/>
            <a:ext cx="7182854" cy="409217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s-ES" sz="1800" b="1" dirty="0" smtClean="0">
                <a:solidFill>
                  <a:schemeClr val="tx1"/>
                </a:solidFill>
              </a:rPr>
              <a:t>MANEJO HOSPITALARIO EN NIÑOS DE 1 A 6 MESES DE EDAD </a:t>
            </a:r>
            <a:endParaRPr lang="es-CO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59701520"/>
              </p:ext>
            </p:extLst>
          </p:nvPr>
        </p:nvGraphicFramePr>
        <p:xfrm>
          <a:off x="1263316" y="926432"/>
          <a:ext cx="6749716" cy="3677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9301913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-1" y="517215"/>
            <a:ext cx="7182854" cy="409217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s-ES" sz="1800" b="1" dirty="0" smtClean="0">
                <a:solidFill>
                  <a:schemeClr val="tx1"/>
                </a:solidFill>
              </a:rPr>
              <a:t>MANEJO HOSPITALARIO EN NIÑOS DE 1 A 6 MESES DE EDAD </a:t>
            </a:r>
            <a:endParaRPr lang="es-CO" sz="1800" b="1" dirty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66272" y="1588169"/>
            <a:ext cx="69301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El tratamiento hospitalario debe ser secuencial, considerando que el orden de abordaje de problemas es fundamental para una atención eficaz, se define para ello una secuencia de evaluación y manejo que responde a una lista de chequeo con el acrónimo “ABCDARIO” que permite y facilita un plan terapéutico organizado y planeado en un tiempo esperado para el logro de cada objetivo.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64429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-1" y="517215"/>
            <a:ext cx="4162927" cy="409217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s-ES" sz="1800" b="1" dirty="0" smtClean="0">
                <a:solidFill>
                  <a:schemeClr val="tx1"/>
                </a:solidFill>
              </a:rPr>
              <a:t>ABCDARIO TERAPÉUTICO</a:t>
            </a:r>
            <a:endParaRPr lang="es-CO" sz="1800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47" y="1080788"/>
            <a:ext cx="6771774" cy="362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4361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063" y="144379"/>
            <a:ext cx="6220325" cy="477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9631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-1" y="517215"/>
            <a:ext cx="4162927" cy="409217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s-ES" sz="1800" b="1" dirty="0" smtClean="0">
                <a:solidFill>
                  <a:schemeClr val="tx1"/>
                </a:solidFill>
              </a:rPr>
              <a:t>ABCDARIO TERAPÉUTICO</a:t>
            </a:r>
            <a:endParaRPr lang="es-CO" sz="1800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47" y="1080788"/>
            <a:ext cx="6771774" cy="362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65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70" y="228600"/>
            <a:ext cx="7791450" cy="46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006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5713" t="41152" r="16576" b="37193"/>
          <a:stretch/>
        </p:blipFill>
        <p:spPr>
          <a:xfrm>
            <a:off x="1014211" y="1043189"/>
            <a:ext cx="6790386" cy="16130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35516" t="17914" r="14894" b="49692"/>
          <a:stretch/>
        </p:blipFill>
        <p:spPr>
          <a:xfrm>
            <a:off x="1014210" y="2656267"/>
            <a:ext cx="6790387" cy="2174601"/>
          </a:xfrm>
          <a:prstGeom prst="rect">
            <a:avLst/>
          </a:prstGeom>
        </p:spPr>
      </p:pic>
      <p:pic>
        <p:nvPicPr>
          <p:cNvPr id="6" name="Google Shape;61;p14"/>
          <p:cNvPicPr preferRelativeResize="0"/>
          <p:nvPr/>
        </p:nvPicPr>
        <p:blipFill rotWithShape="1">
          <a:blip r:embed="rId6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56413"/>
            <a:ext cx="6108721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9044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4">
            <a:alphaModFix/>
          </a:blip>
          <a:srcRect t="5823" b="5814"/>
          <a:stretch/>
        </p:blipFill>
        <p:spPr>
          <a:xfrm>
            <a:off x="6252600" y="4215650"/>
            <a:ext cx="2772777" cy="6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8030E8CB-AC6E-4C73-A34D-F99CE1CACBE5}"/>
              </a:ext>
            </a:extLst>
          </p:cNvPr>
          <p:cNvSpPr txBox="1">
            <a:spLocks/>
          </p:cNvSpPr>
          <p:nvPr/>
        </p:nvSpPr>
        <p:spPr>
          <a:xfrm>
            <a:off x="156411" y="360947"/>
            <a:ext cx="4006515" cy="613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4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2465 DE 2016</a:t>
            </a:r>
            <a:endParaRPr lang="es-CO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7">
            <a:extLst>
              <a:ext uri="{FF2B5EF4-FFF2-40B4-BE49-F238E27FC236}">
                <a16:creationId xmlns:a16="http://schemas.microsoft.com/office/drawing/2014/main" xmlns="" id="{C1829A9D-5E92-48F0-A7CE-B4789B6ADA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507" t="18574" r="49423" b="4883"/>
          <a:stretch/>
        </p:blipFill>
        <p:spPr>
          <a:xfrm>
            <a:off x="780047" y="1071042"/>
            <a:ext cx="2951811" cy="35983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8114BDE7-A5CB-4125-8FB2-90DC8F29C8F6}"/>
              </a:ext>
            </a:extLst>
          </p:cNvPr>
          <p:cNvSpPr txBox="1">
            <a:spLocks/>
          </p:cNvSpPr>
          <p:nvPr/>
        </p:nvSpPr>
        <p:spPr>
          <a:xfrm>
            <a:off x="4162926" y="1177588"/>
            <a:ext cx="3850105" cy="31446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000" i="1" dirty="0" smtClean="0">
                <a:solidFill>
                  <a:schemeClr val="bg1"/>
                </a:solidFill>
              </a:rPr>
              <a:t>Por la cual se adoptan los indicadores antropométricos, patrones de referencia y puntos de corte para la clasificación antropométrica del estado nutricional de niñas, niños y adolescentes menores de 18 años de edad, adultos de 18 a 64 años de edad y gestantes adultas y se dictan otras disposiciones. </a:t>
            </a:r>
            <a:endParaRPr lang="es-CO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98301" y="579550"/>
            <a:ext cx="69449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latin typeface="Arial" panose="020B0604020202020204" pitchFamily="34" charset="0"/>
                <a:cs typeface="Arial" panose="020B0604020202020204" pitchFamily="34" charset="0"/>
              </a:rPr>
              <a:t>MANEJO AMBULATORIO PARA NIÑOS DE 1 A 6 MESES DE EDAD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98301" y="1110803"/>
            <a:ext cx="7060842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050" b="1" dirty="0">
                <a:solidFill>
                  <a:schemeClr val="tx1"/>
                </a:solidFill>
              </a:rPr>
              <a:t>PRIMER CONTROL AMBULATORIO POR ESPECIALISTA EN PEDIATRIA A LOS 3  A 5 DIAS DEL ALTA HOSPITALARIA.</a:t>
            </a:r>
          </a:p>
          <a:p>
            <a:pPr algn="just"/>
            <a:endParaRPr lang="es-CO" sz="1050" dirty="0">
              <a:solidFill>
                <a:schemeClr val="tx1"/>
              </a:solidFill>
            </a:endParaRPr>
          </a:p>
          <a:p>
            <a:pPr algn="just"/>
            <a:r>
              <a:rPr lang="es-CO" sz="1050" dirty="0">
                <a:solidFill>
                  <a:schemeClr val="tx1"/>
                </a:solidFill>
              </a:rPr>
              <a:t>Posteriormente, requerirá valoración semanal por equipo interdisciplinario (enfermería, nutrición, medicina) hasta asegurar que se cumplen los criterios de egreso del manejo ambulatorio.</a:t>
            </a:r>
          </a:p>
          <a:p>
            <a:endParaRPr lang="es-CO" sz="1050" dirty="0">
              <a:solidFill>
                <a:schemeClr val="tx1"/>
              </a:solidFill>
            </a:endParaRPr>
          </a:p>
          <a:p>
            <a:r>
              <a:rPr lang="es-CO" sz="1050" b="1" dirty="0">
                <a:solidFill>
                  <a:schemeClr val="tx1"/>
                </a:solidFill>
              </a:rPr>
              <a:t>Criterios para la consulta de seguimiento:</a:t>
            </a:r>
          </a:p>
          <a:p>
            <a:endParaRPr lang="es-CO" sz="105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050" dirty="0">
                <a:solidFill>
                  <a:schemeClr val="tx1"/>
                </a:solidFill>
              </a:rPr>
              <a:t>Valoración clínica y antropométrica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050" dirty="0">
                <a:solidFill>
                  <a:schemeClr val="tx1"/>
                </a:solidFill>
              </a:rPr>
              <a:t>Evaluación de la salud de la madre o cuidador de aspectos físicos y emocionales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050" dirty="0">
                <a:solidFill>
                  <a:schemeClr val="tx1"/>
                </a:solidFill>
              </a:rPr>
              <a:t>Evaluación de la relación entre el niño y la madre del cuidador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050" dirty="0">
                <a:solidFill>
                  <a:schemeClr val="tx1"/>
                </a:solidFill>
              </a:rPr>
              <a:t>Valoración de la técnica de lactancia materna y observación de la alimentación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050" dirty="0">
                <a:solidFill>
                  <a:schemeClr val="tx1"/>
                </a:solidFill>
              </a:rPr>
              <a:t>Verificación de la preparación de la formula láctea y de la técnica de alimentación en niños no amamantados.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050" b="1" dirty="0">
                <a:solidFill>
                  <a:schemeClr val="tx1"/>
                </a:solidFill>
              </a:rPr>
              <a:t>Incremento progresivo peso y longitud, de acuerdo con ganancia esperada parea su edad.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050" dirty="0">
                <a:solidFill>
                  <a:schemeClr val="tx1"/>
                </a:solidFill>
              </a:rPr>
              <a:t>Evaluación del plan de cuidado elaborado al egreso de la hospitalización.</a:t>
            </a:r>
          </a:p>
        </p:txBody>
      </p:sp>
      <p:pic>
        <p:nvPicPr>
          <p:cNvPr id="4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04109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98301" y="338071"/>
            <a:ext cx="69449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latin typeface="Arial" panose="020B0604020202020204" pitchFamily="34" charset="0"/>
                <a:cs typeface="Arial" panose="020B0604020202020204" pitchFamily="34" charset="0"/>
              </a:rPr>
              <a:t>MANEJO AMBULATORIO PARA NIÑOS DE 1 A 6 MESES DE EDAD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40347" y="734095"/>
            <a:ext cx="70608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b="1" dirty="0"/>
              <a:t>Criterios de egreso de manejo ambulatorio:</a:t>
            </a:r>
          </a:p>
          <a:p>
            <a:endParaRPr lang="es-CO" sz="10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050" dirty="0"/>
              <a:t>La alimentación mediante lactancia materna es eficaz y satisfactoria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050" dirty="0"/>
              <a:t>En caso de no poder ser amamantados, se alimenta con formula láctea de inicio, sin dificultades y de acuerdo a las indicaciones del profesional tratante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050" dirty="0"/>
              <a:t>El aumento de peso es progresivo y de acuerdo con la ganancia esperada para su edad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050" dirty="0"/>
              <a:t>La puntuación Z de P/L es igual o superior a -2 DE</a:t>
            </a:r>
          </a:p>
          <a:p>
            <a:endParaRPr lang="es-CO" sz="1050" dirty="0"/>
          </a:p>
          <a:p>
            <a:r>
              <a:rPr lang="es-CO" sz="1050" b="1" dirty="0"/>
              <a:t>Criterios de hospitalización del niño en seguimiento ambulatorio</a:t>
            </a:r>
          </a:p>
          <a:p>
            <a:endParaRPr lang="es-CO" sz="1050" b="1" dirty="0"/>
          </a:p>
          <a:p>
            <a:r>
              <a:rPr lang="es-CO" sz="1050" b="1" dirty="0">
                <a:solidFill>
                  <a:srgbClr val="FFFF00"/>
                </a:solidFill>
              </a:rPr>
              <a:t>Remitir a la institución hospitalaria si se presenta:</a:t>
            </a:r>
          </a:p>
          <a:p>
            <a:endParaRPr lang="es-CO" sz="105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050" b="1" dirty="0"/>
              <a:t>Alteración del estado de conciencia o convulsiones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050" b="1" dirty="0"/>
              <a:t>Vomita todo o rechaza la vía oral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050" b="1" dirty="0"/>
              <a:t>Diarrea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050" b="1" dirty="0"/>
              <a:t>Aumento de frecuencia respiratoria o se hunde el pecho o tiene ruidos raros al respirar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050" b="1" dirty="0"/>
              <a:t>Lesiones en la piel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050" b="1" dirty="0"/>
              <a:t>Edema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050" b="1" dirty="0"/>
              <a:t>Condición medica o social de la familia que ponga en riesgo el cuidado del niño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050" b="1" dirty="0"/>
              <a:t>Si durante las valoraciones el niño no gana peso o pierde.</a:t>
            </a:r>
          </a:p>
        </p:txBody>
      </p:sp>
      <p:pic>
        <p:nvPicPr>
          <p:cNvPr id="4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67853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98301" y="338071"/>
            <a:ext cx="69449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latin typeface="Arial" panose="020B0604020202020204" pitchFamily="34" charset="0"/>
                <a:cs typeface="Arial" panose="020B0604020202020204" pitchFamily="34" charset="0"/>
              </a:rPr>
              <a:t>MANEJO AMBULATORIO PARA NIÑOS DE 6 A 59 MESES DE EDAD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14778" y="734096"/>
            <a:ext cx="7485845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050" b="1" dirty="0"/>
              <a:t>SEGUIMIENTO AMBULATORIO: </a:t>
            </a:r>
            <a:r>
              <a:rPr lang="es-CO" sz="1050" dirty="0"/>
              <a:t>Se debe realizar a los </a:t>
            </a:r>
            <a:r>
              <a:rPr lang="es-CO" sz="1050" b="1" dirty="0">
                <a:solidFill>
                  <a:srgbClr val="FF0000"/>
                </a:solidFill>
              </a:rPr>
              <a:t>7 días del tratamiento</a:t>
            </a:r>
            <a:r>
              <a:rPr lang="es-CO" sz="1050" dirty="0"/>
              <a:t> por profesional de medicina o nutrición, con el propósito de observar la evolución de salud y el progreso de la recuperación.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050" dirty="0"/>
              <a:t>Se continua el seguimiento a las </a:t>
            </a:r>
            <a:r>
              <a:rPr lang="es-CO" sz="1050" b="1" dirty="0">
                <a:solidFill>
                  <a:srgbClr val="FF0000"/>
                </a:solidFill>
              </a:rPr>
              <a:t>DOS SEMANAS</a:t>
            </a:r>
            <a:r>
              <a:rPr lang="es-CO" sz="1050" dirty="0">
                <a:solidFill>
                  <a:srgbClr val="FF0000"/>
                </a:solidFill>
              </a:rPr>
              <a:t> </a:t>
            </a:r>
            <a:r>
              <a:rPr lang="es-CO" sz="1050" dirty="0"/>
              <a:t>del inicio del tratamiento y </a:t>
            </a:r>
            <a:r>
              <a:rPr lang="es-CO" sz="1050" b="1" dirty="0">
                <a:solidFill>
                  <a:srgbClr val="FF0000"/>
                </a:solidFill>
              </a:rPr>
              <a:t>DESPUÉS CADA MES </a:t>
            </a:r>
            <a:r>
              <a:rPr lang="es-CO" sz="1050" dirty="0"/>
              <a:t>hasta cumplir con los criterios de egreso. Estas consultas serán realizadas por profesional de medicina, nutrición o enfermería.</a:t>
            </a:r>
          </a:p>
          <a:p>
            <a:pPr algn="just"/>
            <a:endParaRPr lang="es-CO" sz="1050" dirty="0"/>
          </a:p>
          <a:p>
            <a:pPr algn="just"/>
            <a:r>
              <a:rPr lang="es-CO" sz="1050" b="1" dirty="0"/>
              <a:t>EL SEGUIMIENTO INCLUYE:</a:t>
            </a:r>
          </a:p>
          <a:p>
            <a:pPr algn="just"/>
            <a:endParaRPr lang="es-CO" sz="105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050" dirty="0"/>
              <a:t>Revisión del cumplimiento del plan de manejo anterior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050" dirty="0"/>
              <a:t>Recordatorio de alimentación de 24 horas y evaluación de las practicas de alimentación familiar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050" dirty="0"/>
              <a:t>Morbilidad en las ultimas dos semanas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050" dirty="0"/>
              <a:t>Examen físico con énfasis en detección de signos de alarma y evolución de la desnutrición (edema, apetito, peso, cambios en el pelo, masa muscular, panículo adiposo, desarrollo personal social, desarrollo motor y del lenguaje).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050" b="1" dirty="0">
                <a:solidFill>
                  <a:srgbClr val="FFFF00"/>
                </a:solidFill>
              </a:rPr>
              <a:t>Prueba del apetito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050" b="1" dirty="0">
                <a:solidFill>
                  <a:srgbClr val="FFFF00"/>
                </a:solidFill>
              </a:rPr>
              <a:t>Valoración antropométrica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050" dirty="0"/>
              <a:t>Resumen datos de evolución y diagnostico medico y nutricional</a:t>
            </a:r>
          </a:p>
          <a:p>
            <a:endParaRPr lang="es-CO" sz="10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CO" sz="1050" dirty="0"/>
          </a:p>
        </p:txBody>
      </p:sp>
      <p:pic>
        <p:nvPicPr>
          <p:cNvPr id="4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40091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98301" y="338071"/>
            <a:ext cx="69449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latin typeface="Arial" panose="020B0604020202020204" pitchFamily="34" charset="0"/>
                <a:cs typeface="Arial" panose="020B0604020202020204" pitchFamily="34" charset="0"/>
              </a:rPr>
              <a:t>MANEJO AMBULATORIO PARA NIÑOS DE 6 A 59 MESES DE EDAD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14778" y="734096"/>
            <a:ext cx="7485845" cy="371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dirty="0"/>
              <a:t>Si presenta una adecuada evolución y se continua el manejo ambulatorio, realice las siguientes acciones:</a:t>
            </a:r>
          </a:p>
          <a:p>
            <a:endParaRPr lang="es-CO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500" dirty="0"/>
              <a:t>Suministre antiparasitario a los 15 días de iniciar el tratamiento (indique una dosis para repetirla a los 20 días de la primera dosis, excepto el manejo con Albendazol que es de dosis única.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500" dirty="0"/>
              <a:t>Realice los controles de hemoglobina cada mes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500" dirty="0"/>
              <a:t>Revise y complete esquema de vacunación para la edad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500" dirty="0"/>
              <a:t>Calcule las necesidades de la FTLC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500" dirty="0"/>
              <a:t>Concerte prácticas de alimentación familiar, favorables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500" dirty="0"/>
              <a:t>Incentive la lactancia materna, el consumo de agua y lavado de manos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500" dirty="0"/>
              <a:t>Registre las acciones en la historia clínica y defina el próximo seguimiento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500" dirty="0"/>
              <a:t>Considere condiciones particulares que requieran mayor seguimiento a saber: perdida o no ganancia de peso en los dos últimos seguimientos, antecedentes de remisión de manejo hospitalario, madre o cuidador que requiere apoyo adicional.</a:t>
            </a:r>
            <a:endParaRPr lang="es-CO" sz="10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CO" sz="1050" dirty="0"/>
          </a:p>
        </p:txBody>
      </p:sp>
      <p:pic>
        <p:nvPicPr>
          <p:cNvPr id="4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46210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8030E8CB-AC6E-4C73-A34D-F99CE1CAC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189" y="213132"/>
            <a:ext cx="7338060" cy="830057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Criterios de E</a:t>
            </a:r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greso del </a:t>
            </a:r>
            <a:r>
              <a:rPr lang="es-CO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anejo Ambulatorio</a:t>
            </a:r>
            <a:endParaRPr lang="es-CO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1"/>
          <p:cNvSpPr>
            <a:spLocks noGrp="1"/>
          </p:cNvSpPr>
          <p:nvPr>
            <p:ph idx="1"/>
          </p:nvPr>
        </p:nvSpPr>
        <p:spPr>
          <a:xfrm>
            <a:off x="434662" y="1168419"/>
            <a:ext cx="8355170" cy="3342407"/>
          </a:xfrm>
        </p:spPr>
        <p:txBody>
          <a:bodyPr>
            <a:noAutofit/>
          </a:bodyPr>
          <a:lstStyle/>
          <a:p>
            <a:r>
              <a:rPr lang="es-CO" sz="1500" dirty="0">
                <a:solidFill>
                  <a:schemeClr val="tx1"/>
                </a:solidFill>
              </a:rPr>
              <a:t>El puntaje Z de P/T por encima de -2DE. Recordar que sigue en riesgo nutricional</a:t>
            </a:r>
          </a:p>
          <a:p>
            <a:pPr lvl="0"/>
            <a:r>
              <a:rPr lang="es-CO" sz="1500" dirty="0">
                <a:solidFill>
                  <a:schemeClr val="tx1"/>
                </a:solidFill>
              </a:rPr>
              <a:t>Clínicamente bien y estable</a:t>
            </a:r>
          </a:p>
          <a:p>
            <a:r>
              <a:rPr lang="es-CO" sz="1500" dirty="0">
                <a:solidFill>
                  <a:schemeClr val="tx1"/>
                </a:solidFill>
              </a:rPr>
              <a:t>Sin edema por dos seguimientos (si fue ingresado con edema)</a:t>
            </a:r>
          </a:p>
          <a:p>
            <a:pPr marL="0" indent="0">
              <a:buNone/>
            </a:pPr>
            <a:r>
              <a:rPr lang="es-CO" sz="1500" b="1" dirty="0">
                <a:solidFill>
                  <a:schemeClr val="tx1"/>
                </a:solidFill>
              </a:rPr>
              <a:t>También se debe verificar la TOTALIDAD de las siguientes condiciones</a:t>
            </a:r>
          </a:p>
          <a:p>
            <a:r>
              <a:rPr lang="es-CO" sz="1500" dirty="0">
                <a:solidFill>
                  <a:schemeClr val="tx1"/>
                </a:solidFill>
              </a:rPr>
              <a:t>Garantizar cita de control durante los 15 días siguientes al egreso, una vez se comprueba que el indicador P/T-L esta por encima de -2 DE.</a:t>
            </a:r>
          </a:p>
          <a:p>
            <a:r>
              <a:rPr lang="es-CO" sz="1500" dirty="0">
                <a:solidFill>
                  <a:schemeClr val="tx1"/>
                </a:solidFill>
              </a:rPr>
              <a:t>Esquema de vacunación actualizado para la edad.</a:t>
            </a:r>
          </a:p>
          <a:p>
            <a:r>
              <a:rPr lang="es-CO" sz="1500" dirty="0">
                <a:solidFill>
                  <a:schemeClr val="tx1"/>
                </a:solidFill>
              </a:rPr>
              <a:t>Continuación del tratamiento de la anemia ferropenica, hasta recuperar las reservas de hierro si aplica</a:t>
            </a:r>
          </a:p>
          <a:p>
            <a:r>
              <a:rPr lang="es-CO" sz="1500" b="1" dirty="0">
                <a:solidFill>
                  <a:schemeClr val="tx1"/>
                </a:solidFill>
              </a:rPr>
              <a:t>Gestión para la vinculación a un programa de complementación familiar o individual.</a:t>
            </a:r>
          </a:p>
        </p:txBody>
      </p:sp>
      <p:pic>
        <p:nvPicPr>
          <p:cNvPr id="5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91739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8030E8CB-AC6E-4C73-A34D-F99CE1CAC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189" y="213132"/>
            <a:ext cx="7338060" cy="675510"/>
          </a:xfrm>
        </p:spPr>
        <p:txBody>
          <a:bodyPr>
            <a:normAutofit/>
          </a:bodyPr>
          <a:lstStyle/>
          <a:p>
            <a:pPr algn="ctr"/>
            <a:r>
              <a:rPr lang="es-CO" sz="3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ADMINISTRE MICRONUTRIENTES</a:t>
            </a:r>
          </a:p>
        </p:txBody>
      </p:sp>
      <p:sp>
        <p:nvSpPr>
          <p:cNvPr id="6" name="Marcador de contenido 1"/>
          <p:cNvSpPr>
            <a:spLocks noGrp="1"/>
          </p:cNvSpPr>
          <p:nvPr>
            <p:ph idx="1"/>
          </p:nvPr>
        </p:nvSpPr>
        <p:spPr>
          <a:xfrm>
            <a:off x="393634" y="1052509"/>
            <a:ext cx="8355170" cy="37384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1500" b="1" dirty="0">
                <a:solidFill>
                  <a:schemeClr val="tx1"/>
                </a:solidFill>
              </a:rPr>
              <a:t>ACIDO FÓLICO: </a:t>
            </a:r>
            <a:r>
              <a:rPr lang="es-CO" sz="1500" dirty="0">
                <a:solidFill>
                  <a:schemeClr val="tx1"/>
                </a:solidFill>
              </a:rPr>
              <a:t>La FTLC aporta la ingesta dietética recomendada para prevenir la deficiencia pero no es suficiente para tratar la deficiencia. Se recomienda la administración de 5 mg de acido fólico el día 1 del tratamiento ambulatorio y continuar 1 mg/</a:t>
            </a:r>
            <a:r>
              <a:rPr lang="es-CO" sz="1500" dirty="0" err="1">
                <a:solidFill>
                  <a:schemeClr val="tx1"/>
                </a:solidFill>
              </a:rPr>
              <a:t>dia</a:t>
            </a:r>
            <a:r>
              <a:rPr lang="es-CO" sz="1500" dirty="0">
                <a:solidFill>
                  <a:schemeClr val="tx1"/>
                </a:solidFill>
              </a:rPr>
              <a:t> durante todo el tratamiento de la desnutrición aguda.</a:t>
            </a:r>
          </a:p>
          <a:p>
            <a:pPr marL="0" indent="0" algn="just">
              <a:buNone/>
            </a:pPr>
            <a:r>
              <a:rPr lang="es-CO" sz="1500" b="1" dirty="0">
                <a:solidFill>
                  <a:schemeClr val="tx1"/>
                </a:solidFill>
              </a:rPr>
              <a:t>VITAMINA A: </a:t>
            </a:r>
            <a:r>
              <a:rPr lang="es-CO" sz="1500" dirty="0">
                <a:solidFill>
                  <a:schemeClr val="tx1"/>
                </a:solidFill>
              </a:rPr>
              <a:t>solo requiere dosis adicional de vitamina A los niños con casos de sarampión y daño ocular con xeroftalmia y ulceras corneanas.</a:t>
            </a:r>
          </a:p>
          <a:p>
            <a:pPr marL="0" indent="0" algn="just">
              <a:buNone/>
            </a:pPr>
            <a:r>
              <a:rPr lang="es-CO" sz="1500" b="1" dirty="0">
                <a:solidFill>
                  <a:schemeClr val="tx1"/>
                </a:solidFill>
              </a:rPr>
              <a:t>PIRIDOXINA: </a:t>
            </a:r>
            <a:r>
              <a:rPr lang="es-CO" sz="1500" dirty="0">
                <a:solidFill>
                  <a:schemeClr val="tx1"/>
                </a:solidFill>
              </a:rPr>
              <a:t>(5-10 mg/</a:t>
            </a:r>
            <a:r>
              <a:rPr lang="es-CO" sz="1500" dirty="0" err="1">
                <a:solidFill>
                  <a:schemeClr val="tx1"/>
                </a:solidFill>
              </a:rPr>
              <a:t>dia</a:t>
            </a:r>
            <a:r>
              <a:rPr lang="es-CO" sz="1500" dirty="0">
                <a:solidFill>
                  <a:schemeClr val="tx1"/>
                </a:solidFill>
              </a:rPr>
              <a:t>), en los casos de TBC en tratamiento con </a:t>
            </a:r>
            <a:r>
              <a:rPr lang="es-CO" sz="1500" dirty="0" err="1">
                <a:solidFill>
                  <a:schemeClr val="tx1"/>
                </a:solidFill>
              </a:rPr>
              <a:t>isoniacida</a:t>
            </a:r>
            <a:r>
              <a:rPr lang="es-CO" sz="1500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s-CO" sz="1500" b="1" dirty="0">
                <a:solidFill>
                  <a:schemeClr val="tx1"/>
                </a:solidFill>
              </a:rPr>
              <a:t>HIERRO</a:t>
            </a:r>
            <a:r>
              <a:rPr lang="es-CO" sz="1500" dirty="0">
                <a:solidFill>
                  <a:schemeClr val="tx1"/>
                </a:solidFill>
              </a:rPr>
              <a:t>: 1.5 sobres de FTLC alcanza la dosis terapéutica de hierro. Siempre se debe medir el nivel de hemoglobina al inicio del manejo ambulatorio y medirla cada mes.</a:t>
            </a:r>
          </a:p>
          <a:p>
            <a:pPr marL="0" indent="0" algn="just">
              <a:buNone/>
            </a:pPr>
            <a:r>
              <a:rPr lang="es-CO" sz="1500" dirty="0">
                <a:solidFill>
                  <a:schemeClr val="tx1"/>
                </a:solidFill>
              </a:rPr>
              <a:t>Una vez termine el tratamiento con FTLC y cuando el valor de hemoglobina sea mayor o igual 11 g/dl continúe suministrando hierro a dosis terapéuticas  de 3 a 6 mg/kg/</a:t>
            </a:r>
            <a:r>
              <a:rPr lang="es-CO" sz="1500" dirty="0" err="1">
                <a:solidFill>
                  <a:schemeClr val="tx1"/>
                </a:solidFill>
              </a:rPr>
              <a:t>dia</a:t>
            </a:r>
            <a:r>
              <a:rPr lang="es-CO" sz="1500" dirty="0">
                <a:solidFill>
                  <a:schemeClr val="tx1"/>
                </a:solidFill>
              </a:rPr>
              <a:t> por un periodo igual al empleado en adecuar los niveles de hemoglobina.</a:t>
            </a:r>
          </a:p>
          <a:p>
            <a:pPr marL="0" indent="0" algn="just">
              <a:buNone/>
            </a:pPr>
            <a:endParaRPr lang="es-CO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5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85401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379813" y="421105"/>
            <a:ext cx="5708165" cy="601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/>
            <a:r>
              <a:rPr lang="es-CO" sz="2400" b="1" dirty="0" smtClean="0">
                <a:solidFill>
                  <a:schemeClr val="tx1"/>
                </a:solidFill>
                <a:latin typeface="Calibri" panose="020F0502020204030204"/>
              </a:rPr>
              <a:t>OBJETO</a:t>
            </a:r>
            <a:endParaRPr lang="es-CO" sz="2400" b="1" kern="12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16569" y="1257939"/>
            <a:ext cx="7628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buClrTx/>
              <a:buFontTx/>
              <a:buNone/>
            </a:pPr>
            <a:r>
              <a:rPr lang="es-CO" sz="18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Adoptar el lineamiento técnico para el manejo integral de la DESNUTRICIÓN AGUDA MODERADA Y SEVERA en niños de cero (0) a 59 meses de edad</a:t>
            </a:r>
            <a:r>
              <a:rPr lang="es-CO" sz="18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1800" kern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DB89B86-D0FB-4A43-8D2A-226C362A4368}"/>
              </a:ext>
            </a:extLst>
          </p:cNvPr>
          <p:cNvSpPr txBox="1"/>
          <p:nvPr/>
        </p:nvSpPr>
        <p:spPr>
          <a:xfrm>
            <a:off x="379815" y="2305626"/>
            <a:ext cx="570816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noProof="0" dirty="0" smtClean="0">
                <a:solidFill>
                  <a:schemeClr val="tx1"/>
                </a:solidFill>
                <a:latin typeface="Calibri" panose="020F0502020204030204"/>
              </a:rPr>
              <a:t>CAMPO DE APLICACIÓN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79814" y="3065469"/>
            <a:ext cx="75726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disposiciones contenidas en esta resolución son de </a:t>
            </a:r>
            <a:r>
              <a:rPr lang="es-CO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OBLIGATORIO CUMPLIMIENTO </a:t>
            </a:r>
            <a:r>
              <a:rPr lang="es-CO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parte de las EAPB, IPS, las entidades pertenecientes a los regímenes Especiales y de Excepción y las secretarias de salud de carácter departamental, distrital o municipal o la entidad que haga sus veces, según corresponda.</a:t>
            </a:r>
          </a:p>
        </p:txBody>
      </p:sp>
    </p:spTree>
    <p:extLst>
      <p:ext uri="{BB962C8B-B14F-4D97-AF65-F5344CB8AC3E}">
        <p14:creationId xmlns:p14="http://schemas.microsoft.com/office/powerpoint/2010/main" val="16863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0" y="134789"/>
            <a:ext cx="8398042" cy="5053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s-CO" sz="1800" b="1" dirty="0">
                <a:solidFill>
                  <a:schemeClr val="tx1"/>
                </a:solidFill>
                <a:latin typeface="+mn-lt"/>
              </a:rPr>
              <a:t>RESPONSABILIDADES DE LOS DIFERENTES ACTORES DEL </a:t>
            </a:r>
            <a:r>
              <a:rPr lang="es-CO" sz="1800" b="1" dirty="0" smtClean="0">
                <a:solidFill>
                  <a:schemeClr val="tx1"/>
                </a:solidFill>
                <a:latin typeface="+mn-lt"/>
              </a:rPr>
              <a:t>SISTEMA</a:t>
            </a:r>
            <a:endParaRPr lang="es-CO" sz="1800" b="1" kern="1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701276996"/>
              </p:ext>
            </p:extLst>
          </p:nvPr>
        </p:nvGraphicFramePr>
        <p:xfrm>
          <a:off x="596349" y="1040297"/>
          <a:ext cx="7673008" cy="3670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9502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0" y="134789"/>
            <a:ext cx="8398042" cy="5053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s-CO" sz="1800" b="1" dirty="0">
                <a:solidFill>
                  <a:schemeClr val="tx1"/>
                </a:solidFill>
                <a:latin typeface="+mn-lt"/>
              </a:rPr>
              <a:t>RESPONSABILIDADES DE LOS DIFERENTES ACTORES DEL </a:t>
            </a:r>
            <a:r>
              <a:rPr lang="es-CO" sz="1800" b="1" dirty="0" smtClean="0">
                <a:solidFill>
                  <a:schemeClr val="tx1"/>
                </a:solidFill>
                <a:latin typeface="+mn-lt"/>
              </a:rPr>
              <a:t>SISTEMA</a:t>
            </a:r>
            <a:endParaRPr lang="es-CO" sz="1800" b="1" kern="1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903542827"/>
              </p:ext>
            </p:extLst>
          </p:nvPr>
        </p:nvGraphicFramePr>
        <p:xfrm>
          <a:off x="935848" y="901149"/>
          <a:ext cx="6889562" cy="4121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612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0" y="134789"/>
            <a:ext cx="8398042" cy="5053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s-CO" sz="1800" b="1" dirty="0">
                <a:solidFill>
                  <a:schemeClr val="tx1"/>
                </a:solidFill>
                <a:latin typeface="+mn-lt"/>
              </a:rPr>
              <a:t>RESPONSABILIDADES DE LOS DIFERENTES ACTORES DEL </a:t>
            </a:r>
            <a:r>
              <a:rPr lang="es-CO" sz="1800" b="1" dirty="0" smtClean="0">
                <a:solidFill>
                  <a:schemeClr val="tx1"/>
                </a:solidFill>
                <a:latin typeface="+mn-lt"/>
              </a:rPr>
              <a:t>SISTEMA</a:t>
            </a:r>
            <a:endParaRPr lang="es-CO" sz="1800" b="1" kern="1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84754463"/>
              </p:ext>
            </p:extLst>
          </p:nvPr>
        </p:nvGraphicFramePr>
        <p:xfrm>
          <a:off x="424071" y="878744"/>
          <a:ext cx="7189304" cy="4044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587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132347" y="459642"/>
            <a:ext cx="4030579" cy="50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s-ES" sz="2000" b="1" kern="1200" dirty="0" smtClean="0">
                <a:solidFill>
                  <a:schemeClr val="tx1"/>
                </a:solidFill>
                <a:latin typeface="+mn-lt"/>
              </a:rPr>
              <a:t>ARTICULO 4.</a:t>
            </a:r>
            <a:endParaRPr lang="es-CO" sz="2000" b="1" kern="1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2 CuadroTexto"/>
          <p:cNvSpPr txBox="1"/>
          <p:nvPr/>
        </p:nvSpPr>
        <p:spPr>
          <a:xfrm>
            <a:off x="735495" y="1671398"/>
            <a:ext cx="72754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buClrTx/>
              <a:buFontTx/>
              <a:buNone/>
            </a:pPr>
            <a:r>
              <a:rPr lang="es-CO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PARAGRAFO:  </a:t>
            </a:r>
            <a:r>
              <a:rPr lang="es-CO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ATENCIÓN DE LA DESNUTRICIÓN AGUDA  MODERADA Y SEVERA EN NIÑOS DE CERO (0) A 59 MESES DE EDAD, </a:t>
            </a:r>
            <a:r>
              <a:rPr lang="es-CO" sz="200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CONSIDERA ATENCIÓN DE URGENCIAS</a:t>
            </a:r>
            <a:r>
              <a:rPr lang="es-CO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 LO QUE NO REQUIERE NINGUN TIPO DE AUTORIZACIÓN Y SU </a:t>
            </a:r>
            <a:r>
              <a:rPr lang="es-CO" sz="200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DEBE SER INMEDIATA. </a:t>
            </a:r>
            <a:endParaRPr lang="es-CO" sz="20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8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0" y="493296"/>
            <a:ext cx="6063916" cy="4451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Tx/>
              <a:buSzTx/>
              <a:defRPr/>
            </a:pPr>
            <a:r>
              <a:rPr lang="es-CO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ALCANCE DE LA RESOLUCIÓN 2350 DE </a:t>
            </a:r>
            <a:r>
              <a:rPr lang="es-CO" sz="2000" b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2 CuadroTexto"/>
          <p:cNvSpPr txBox="1"/>
          <p:nvPr/>
        </p:nvSpPr>
        <p:spPr>
          <a:xfrm>
            <a:off x="402762" y="1329716"/>
            <a:ext cx="78388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contenido de este lineamiento es aplicable a la atención de los niños de cero (0) a 59 meses de edad que cursan con DESNUTRICIÓN AGUDA MODERADA O SEVERA, de etiología primaria, </a:t>
            </a:r>
            <a:r>
              <a:rPr lang="es-E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entendida como carencia de alimentos asociada o no, con infecciones recurrentes.</a:t>
            </a:r>
          </a:p>
          <a:p>
            <a:pPr algn="just"/>
            <a:endParaRPr lang="es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Excluye a niños y niñas con: </a:t>
            </a:r>
          </a:p>
          <a:p>
            <a:pPr algn="just"/>
            <a:endParaRPr lang="es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C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Retraso en talla (T/E&lt;–2DE) </a:t>
            </a:r>
            <a:r>
              <a:rPr lang="es-CO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</a:t>
            </a:r>
            <a:r>
              <a:rPr lang="es-C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desnutrición aguda. </a:t>
            </a:r>
          </a:p>
          <a:p>
            <a:pPr algn="just"/>
            <a:endParaRPr lang="es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Patologías que contraindican el uso de uno o varios de los ingredientes de las fórmulas terapéuticas (</a:t>
            </a:r>
            <a:r>
              <a:rPr lang="es-E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p.e</a:t>
            </a:r>
            <a: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Galactosemia).</a:t>
            </a:r>
            <a:endParaRPr lang="es-CO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7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0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3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4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5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6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7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8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9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0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6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7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8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9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</TotalTime>
  <Words>2849</Words>
  <Application>Microsoft Office PowerPoint</Application>
  <PresentationFormat>Presentación en pantalla (16:9)</PresentationFormat>
  <Paragraphs>221</Paragraphs>
  <Slides>36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3" baseType="lpstr">
      <vt:lpstr>Times New Roman</vt:lpstr>
      <vt:lpstr>Montserrat</vt:lpstr>
      <vt:lpstr>Arial</vt:lpstr>
      <vt:lpstr>Gill Sans MT</vt:lpstr>
      <vt:lpstr>Calibri</vt:lpstr>
      <vt:lpstr>Tw Cen MT</vt:lpstr>
      <vt:lpstr>Simple Light</vt:lpstr>
      <vt:lpstr>Espacio para título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VALORACIÓN DEL EDEMA</vt:lpstr>
      <vt:lpstr>Presentación de PowerPoint</vt:lpstr>
      <vt:lpstr>Presentación de PowerPoint</vt:lpstr>
      <vt:lpstr>Prueba del apetito</vt:lpstr>
      <vt:lpstr>Presentación de PowerPoint</vt:lpstr>
      <vt:lpstr>FASES PARA LA ATENCIÓN DE LA DNT AGUDA MODERADA Y SEVERA</vt:lpstr>
      <vt:lpstr>CONSIDERACIONES NIÑOS DE CERO (0) A 29 DÍAS</vt:lpstr>
      <vt:lpstr>CONSIDERACIONES NIÑOS DE CERO (0) A 29 DÍAS</vt:lpstr>
      <vt:lpstr>MANEJO HOSPITALARIO EN NIÑOS DE 1 A 6 MESES DE EDAD </vt:lpstr>
      <vt:lpstr>MANEJO HOSPITALARIO EN NIÑOS DE 1 A 6 MESES DE EDAD </vt:lpstr>
      <vt:lpstr>ABCDARIO TERAPÉUTICO</vt:lpstr>
      <vt:lpstr>Presentación de PowerPoint</vt:lpstr>
      <vt:lpstr>ABCDARIO TERAPÉUTICO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Criterios de Egreso del Manejo Ambulatorio</vt:lpstr>
      <vt:lpstr>ADMINISTRE MICRONUTRIENTES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Espacio para título</dc:title>
  <cp:lastModifiedBy>Julian Esteban Linares Montes</cp:lastModifiedBy>
  <cp:revision>66</cp:revision>
  <dcterms:modified xsi:type="dcterms:W3CDTF">2024-12-04T23:53:58Z</dcterms:modified>
</cp:coreProperties>
</file>