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62" r:id="rId4"/>
    <p:sldId id="290" r:id="rId5"/>
    <p:sldId id="276" r:id="rId6"/>
    <p:sldId id="270" r:id="rId7"/>
    <p:sldId id="272" r:id="rId8"/>
    <p:sldId id="271" r:id="rId9"/>
    <p:sldId id="261" r:id="rId10"/>
    <p:sldId id="264" r:id="rId11"/>
    <p:sldId id="269" r:id="rId12"/>
    <p:sldId id="267" r:id="rId13"/>
    <p:sldId id="268" r:id="rId14"/>
    <p:sldId id="277" r:id="rId15"/>
    <p:sldId id="279" r:id="rId16"/>
    <p:sldId id="274" r:id="rId17"/>
    <p:sldId id="260" r:id="rId18"/>
  </p:sldIdLst>
  <p:sldSz cx="9144000" cy="5143500" type="screen16x9"/>
  <p:notesSz cx="6858000" cy="9144000"/>
  <p:embeddedFontLst>
    <p:embeddedFont>
      <p:font typeface="Aptos Narrow" panose="020B060402020202020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Black" panose="00000A00000000000000" pitchFamily="2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91889" autoAdjust="0"/>
  </p:normalViewPr>
  <p:slideViewPr>
    <p:cSldViewPr snapToGrid="0">
      <p:cViewPr varScale="1">
        <p:scale>
          <a:sx n="133" d="100"/>
          <a:sy n="133" d="100"/>
        </p:scale>
        <p:origin x="118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084A8-2957-4AEA-87EB-8F1212C3DC9A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s-CO"/>
        </a:p>
      </dgm:t>
    </dgm:pt>
    <dgm:pt modelId="{144CCC97-5F75-4EE3-B304-B36BFCCB4072}">
      <dgm:prSet/>
      <dgm:spPr/>
      <dgm:t>
        <a:bodyPr/>
        <a:lstStyle/>
        <a:p>
          <a:r>
            <a:rPr lang="es-MX" b="1" i="0">
              <a:solidFill>
                <a:srgbClr val="002060"/>
              </a:solidFill>
            </a:rPr>
            <a:t>Familias de menores de 14 años con conducta suicida </a:t>
          </a:r>
          <a:endParaRPr lang="es-CO">
            <a:solidFill>
              <a:srgbClr val="002060"/>
            </a:solidFill>
          </a:endParaRPr>
        </a:p>
      </dgm:t>
    </dgm:pt>
    <dgm:pt modelId="{BAADC3A2-D5B9-45D5-9D83-9A8E7B2B4882}" type="parTrans" cxnId="{426B0A5E-2D61-4B38-9244-4ECCABD82483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7F3305FA-C439-4DC5-B3B5-A4F217B9A050}" type="sibTrans" cxnId="{426B0A5E-2D61-4B38-9244-4ECCABD82483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40AACF1F-A575-477A-964C-D5F491C17DBC}" type="pres">
      <dgm:prSet presAssocID="{B36084A8-2957-4AEA-87EB-8F1212C3DC9A}" presName="compositeShape" presStyleCnt="0">
        <dgm:presLayoutVars>
          <dgm:chMax val="7"/>
          <dgm:dir/>
          <dgm:resizeHandles val="exact"/>
        </dgm:presLayoutVars>
      </dgm:prSet>
      <dgm:spPr/>
    </dgm:pt>
    <dgm:pt modelId="{BA618CB1-3317-4FEA-A818-98CB7326D42E}" type="pres">
      <dgm:prSet presAssocID="{144CCC97-5F75-4EE3-B304-B36BFCCB4072}" presName="circ1TxSh" presStyleLbl="vennNode1" presStyleIdx="0" presStyleCnt="1"/>
      <dgm:spPr/>
    </dgm:pt>
  </dgm:ptLst>
  <dgm:cxnLst>
    <dgm:cxn modelId="{426B0A5E-2D61-4B38-9244-4ECCABD82483}" srcId="{B36084A8-2957-4AEA-87EB-8F1212C3DC9A}" destId="{144CCC97-5F75-4EE3-B304-B36BFCCB4072}" srcOrd="0" destOrd="0" parTransId="{BAADC3A2-D5B9-45D5-9D83-9A8E7B2B4882}" sibTransId="{7F3305FA-C439-4DC5-B3B5-A4F217B9A050}"/>
    <dgm:cxn modelId="{B276C64C-6B8A-4A45-8550-4C4A6D281ADE}" type="presOf" srcId="{144CCC97-5F75-4EE3-B304-B36BFCCB4072}" destId="{BA618CB1-3317-4FEA-A818-98CB7326D42E}" srcOrd="0" destOrd="0" presId="urn:microsoft.com/office/officeart/2005/8/layout/venn1"/>
    <dgm:cxn modelId="{6AD4E4AE-A853-4526-A3CB-B77237CDAB3A}" type="presOf" srcId="{B36084A8-2957-4AEA-87EB-8F1212C3DC9A}" destId="{40AACF1F-A575-477A-964C-D5F491C17DBC}" srcOrd="0" destOrd="0" presId="urn:microsoft.com/office/officeart/2005/8/layout/venn1"/>
    <dgm:cxn modelId="{CF350615-FA61-4790-AB60-C7720074D1BC}" type="presParOf" srcId="{40AACF1F-A575-477A-964C-D5F491C17DBC}" destId="{BA618CB1-3317-4FEA-A818-98CB7326D42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046FF8-ED4B-4740-A2CD-FD7A69113E8C}" type="doc">
      <dgm:prSet loTypeId="urn:microsoft.com/office/officeart/2005/8/layout/venn1" loCatId="relationship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es-CO"/>
        </a:p>
      </dgm:t>
    </dgm:pt>
    <dgm:pt modelId="{5507682B-98F8-49A0-9697-70B0C74BE204}">
      <dgm:prSet/>
      <dgm:spPr/>
      <dgm:t>
        <a:bodyPr/>
        <a:lstStyle/>
        <a:p>
          <a:r>
            <a:rPr lang="es-MX" b="1" i="0">
              <a:solidFill>
                <a:srgbClr val="002060"/>
              </a:solidFill>
            </a:rPr>
            <a:t>Psicóloga </a:t>
          </a:r>
          <a:endParaRPr lang="es-CO">
            <a:solidFill>
              <a:srgbClr val="002060"/>
            </a:solidFill>
          </a:endParaRPr>
        </a:p>
      </dgm:t>
    </dgm:pt>
    <dgm:pt modelId="{58EAC087-56F1-4585-A195-14D5C152F4B8}" type="parTrans" cxnId="{BA6A5D90-E1D7-4B37-9943-CCC280A9FD96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4DB015B2-5602-48A7-9ED0-931DC66C2B5D}" type="sibTrans" cxnId="{BA6A5D90-E1D7-4B37-9943-CCC280A9FD96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AE01A340-85D4-4DD8-A49C-75A8627DD466}">
      <dgm:prSet/>
      <dgm:spPr/>
      <dgm:t>
        <a:bodyPr/>
        <a:lstStyle/>
        <a:p>
          <a:r>
            <a:rPr lang="es-MX" b="1" i="0">
              <a:solidFill>
                <a:srgbClr val="002060"/>
              </a:solidFill>
            </a:rPr>
            <a:t>Enfermera </a:t>
          </a:r>
          <a:endParaRPr lang="es-CO">
            <a:solidFill>
              <a:srgbClr val="002060"/>
            </a:solidFill>
          </a:endParaRPr>
        </a:p>
      </dgm:t>
    </dgm:pt>
    <dgm:pt modelId="{59D53F55-0D75-4FCF-A774-1D804890440F}" type="parTrans" cxnId="{2DDFC831-708C-4965-BC56-E7148E8177A5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49BD3C90-1D86-4D74-B98E-30A6CC534FF8}" type="sibTrans" cxnId="{2DDFC831-708C-4965-BC56-E7148E8177A5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4CF2E6D5-E39D-4007-82CC-D4D607D93B93}">
      <dgm:prSet/>
      <dgm:spPr/>
      <dgm:t>
        <a:bodyPr/>
        <a:lstStyle/>
        <a:p>
          <a:r>
            <a:rPr lang="es-MX" b="1" i="0">
              <a:solidFill>
                <a:srgbClr val="002060"/>
              </a:solidFill>
            </a:rPr>
            <a:t>Auxiliar de enfermería </a:t>
          </a:r>
          <a:endParaRPr lang="es-CO">
            <a:solidFill>
              <a:srgbClr val="002060"/>
            </a:solidFill>
          </a:endParaRPr>
        </a:p>
      </dgm:t>
    </dgm:pt>
    <dgm:pt modelId="{FFF70803-A8DC-4C06-BC77-4A2B9FFFFE74}" type="parTrans" cxnId="{A6AC1DBB-89F5-4AE1-A7EC-38F337B6F5A8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8493E0BC-F843-4CC8-9E09-FACECA20A5DE}" type="sibTrans" cxnId="{A6AC1DBB-89F5-4AE1-A7EC-38F337B6F5A8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75B7877D-A533-4558-AADB-BC9E35407A72}" type="pres">
      <dgm:prSet presAssocID="{0C046FF8-ED4B-4740-A2CD-FD7A69113E8C}" presName="compositeShape" presStyleCnt="0">
        <dgm:presLayoutVars>
          <dgm:chMax val="7"/>
          <dgm:dir/>
          <dgm:resizeHandles val="exact"/>
        </dgm:presLayoutVars>
      </dgm:prSet>
      <dgm:spPr/>
    </dgm:pt>
    <dgm:pt modelId="{9645E580-5F4D-4287-A20B-CA63A0A4FD3E}" type="pres">
      <dgm:prSet presAssocID="{5507682B-98F8-49A0-9697-70B0C74BE204}" presName="circ1" presStyleLbl="vennNode1" presStyleIdx="0" presStyleCnt="3"/>
      <dgm:spPr/>
    </dgm:pt>
    <dgm:pt modelId="{00FEB0EB-ABA6-48C4-B1AE-183EC1FF33C8}" type="pres">
      <dgm:prSet presAssocID="{5507682B-98F8-49A0-9697-70B0C74BE20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EB4F04C-7C8E-4BBC-B95C-475690D4183F}" type="pres">
      <dgm:prSet presAssocID="{AE01A340-85D4-4DD8-A49C-75A8627DD466}" presName="circ2" presStyleLbl="vennNode1" presStyleIdx="1" presStyleCnt="3"/>
      <dgm:spPr/>
    </dgm:pt>
    <dgm:pt modelId="{2D40D4A6-AA50-4849-BE67-C0A3EFD51EFB}" type="pres">
      <dgm:prSet presAssocID="{AE01A340-85D4-4DD8-A49C-75A8627DD46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D377FED-6655-4187-958F-1CC0FC5A10B9}" type="pres">
      <dgm:prSet presAssocID="{4CF2E6D5-E39D-4007-82CC-D4D607D93B93}" presName="circ3" presStyleLbl="vennNode1" presStyleIdx="2" presStyleCnt="3"/>
      <dgm:spPr/>
    </dgm:pt>
    <dgm:pt modelId="{50658F74-D8B1-430D-ADE6-C7D495F9B7A5}" type="pres">
      <dgm:prSet presAssocID="{4CF2E6D5-E39D-4007-82CC-D4D607D93B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6B71C2D-286C-47E1-9468-99D851C69FE4}" type="presOf" srcId="{AE01A340-85D4-4DD8-A49C-75A8627DD466}" destId="{9EB4F04C-7C8E-4BBC-B95C-475690D4183F}" srcOrd="0" destOrd="0" presId="urn:microsoft.com/office/officeart/2005/8/layout/venn1"/>
    <dgm:cxn modelId="{2DDFC831-708C-4965-BC56-E7148E8177A5}" srcId="{0C046FF8-ED4B-4740-A2CD-FD7A69113E8C}" destId="{AE01A340-85D4-4DD8-A49C-75A8627DD466}" srcOrd="1" destOrd="0" parTransId="{59D53F55-0D75-4FCF-A774-1D804890440F}" sibTransId="{49BD3C90-1D86-4D74-B98E-30A6CC534FF8}"/>
    <dgm:cxn modelId="{DC6A885B-AEE8-4ACA-92FA-871AF025CA96}" type="presOf" srcId="{4CF2E6D5-E39D-4007-82CC-D4D607D93B93}" destId="{50658F74-D8B1-430D-ADE6-C7D495F9B7A5}" srcOrd="1" destOrd="0" presId="urn:microsoft.com/office/officeart/2005/8/layout/venn1"/>
    <dgm:cxn modelId="{0A8E498B-675C-4BE8-9E56-CC3D996C8462}" type="presOf" srcId="{5507682B-98F8-49A0-9697-70B0C74BE204}" destId="{00FEB0EB-ABA6-48C4-B1AE-183EC1FF33C8}" srcOrd="1" destOrd="0" presId="urn:microsoft.com/office/officeart/2005/8/layout/venn1"/>
    <dgm:cxn modelId="{BA6A5D90-E1D7-4B37-9943-CCC280A9FD96}" srcId="{0C046FF8-ED4B-4740-A2CD-FD7A69113E8C}" destId="{5507682B-98F8-49A0-9697-70B0C74BE204}" srcOrd="0" destOrd="0" parTransId="{58EAC087-56F1-4585-A195-14D5C152F4B8}" sibTransId="{4DB015B2-5602-48A7-9ED0-931DC66C2B5D}"/>
    <dgm:cxn modelId="{B6AB199D-301C-4E23-BE23-EC642EBAFD26}" type="presOf" srcId="{0C046FF8-ED4B-4740-A2CD-FD7A69113E8C}" destId="{75B7877D-A533-4558-AADB-BC9E35407A72}" srcOrd="0" destOrd="0" presId="urn:microsoft.com/office/officeart/2005/8/layout/venn1"/>
    <dgm:cxn modelId="{9A60EFB7-520D-4AB2-A6A7-779F47DD6BD9}" type="presOf" srcId="{4CF2E6D5-E39D-4007-82CC-D4D607D93B93}" destId="{BD377FED-6655-4187-958F-1CC0FC5A10B9}" srcOrd="0" destOrd="0" presId="urn:microsoft.com/office/officeart/2005/8/layout/venn1"/>
    <dgm:cxn modelId="{A6AC1DBB-89F5-4AE1-A7EC-38F337B6F5A8}" srcId="{0C046FF8-ED4B-4740-A2CD-FD7A69113E8C}" destId="{4CF2E6D5-E39D-4007-82CC-D4D607D93B93}" srcOrd="2" destOrd="0" parTransId="{FFF70803-A8DC-4C06-BC77-4A2B9FFFFE74}" sibTransId="{8493E0BC-F843-4CC8-9E09-FACECA20A5DE}"/>
    <dgm:cxn modelId="{8FF404D5-B04E-4C85-8D84-C027BD6AE168}" type="presOf" srcId="{AE01A340-85D4-4DD8-A49C-75A8627DD466}" destId="{2D40D4A6-AA50-4849-BE67-C0A3EFD51EFB}" srcOrd="1" destOrd="0" presId="urn:microsoft.com/office/officeart/2005/8/layout/venn1"/>
    <dgm:cxn modelId="{327466ED-B7A0-4567-93E0-35DF02A1FCFD}" type="presOf" srcId="{5507682B-98F8-49A0-9697-70B0C74BE204}" destId="{9645E580-5F4D-4287-A20B-CA63A0A4FD3E}" srcOrd="0" destOrd="0" presId="urn:microsoft.com/office/officeart/2005/8/layout/venn1"/>
    <dgm:cxn modelId="{EAB0045C-F8C6-468D-B62B-95B2EA3969D1}" type="presParOf" srcId="{75B7877D-A533-4558-AADB-BC9E35407A72}" destId="{9645E580-5F4D-4287-A20B-CA63A0A4FD3E}" srcOrd="0" destOrd="0" presId="urn:microsoft.com/office/officeart/2005/8/layout/venn1"/>
    <dgm:cxn modelId="{7B529F11-B053-466A-B79C-82D88D38224C}" type="presParOf" srcId="{75B7877D-A533-4558-AADB-BC9E35407A72}" destId="{00FEB0EB-ABA6-48C4-B1AE-183EC1FF33C8}" srcOrd="1" destOrd="0" presId="urn:microsoft.com/office/officeart/2005/8/layout/venn1"/>
    <dgm:cxn modelId="{852A9346-7C89-4B05-AE24-71726803CD3B}" type="presParOf" srcId="{75B7877D-A533-4558-AADB-BC9E35407A72}" destId="{9EB4F04C-7C8E-4BBC-B95C-475690D4183F}" srcOrd="2" destOrd="0" presId="urn:microsoft.com/office/officeart/2005/8/layout/venn1"/>
    <dgm:cxn modelId="{523F8E71-56F6-4411-AD08-E99E58119BFB}" type="presParOf" srcId="{75B7877D-A533-4558-AADB-BC9E35407A72}" destId="{2D40D4A6-AA50-4849-BE67-C0A3EFD51EFB}" srcOrd="3" destOrd="0" presId="urn:microsoft.com/office/officeart/2005/8/layout/venn1"/>
    <dgm:cxn modelId="{D0F246F5-C155-4628-A8E4-7340238E5717}" type="presParOf" srcId="{75B7877D-A533-4558-AADB-BC9E35407A72}" destId="{BD377FED-6655-4187-958F-1CC0FC5A10B9}" srcOrd="4" destOrd="0" presId="urn:microsoft.com/office/officeart/2005/8/layout/venn1"/>
    <dgm:cxn modelId="{ACA5A5F4-920A-4BC0-BE88-22DA85BB715B}" type="presParOf" srcId="{75B7877D-A533-4558-AADB-BC9E35407A72}" destId="{50658F74-D8B1-430D-ADE6-C7D495F9B7A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CA638E-99B2-4A2B-8325-1B64F75A6B0B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s-CO"/>
        </a:p>
      </dgm:t>
    </dgm:pt>
    <dgm:pt modelId="{2F9361E7-5A14-4418-B4C0-6BDCFD0F963F}">
      <dgm:prSet/>
      <dgm:spPr/>
      <dgm:t>
        <a:bodyPr/>
        <a:lstStyle/>
        <a:p>
          <a:r>
            <a:rPr lang="es-MX" b="1" i="0">
              <a:solidFill>
                <a:srgbClr val="002060"/>
              </a:solidFill>
            </a:rPr>
            <a:t>Actas</a:t>
          </a:r>
          <a:endParaRPr lang="es-CO">
            <a:solidFill>
              <a:srgbClr val="002060"/>
            </a:solidFill>
          </a:endParaRPr>
        </a:p>
      </dgm:t>
    </dgm:pt>
    <dgm:pt modelId="{D4091E07-64A1-4E59-9D79-18024BBCFB51}" type="parTrans" cxnId="{608AE3A4-BB92-41AA-BFEB-738D899A27B2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A84522A5-D9AD-45CD-9A61-AF0FC5035DBE}" type="sibTrans" cxnId="{608AE3A4-BB92-41AA-BFEB-738D899A27B2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B64AB0B3-836A-4EBA-9CE7-0B1A2799A3CC}">
      <dgm:prSet/>
      <dgm:spPr/>
      <dgm:t>
        <a:bodyPr/>
        <a:lstStyle/>
        <a:p>
          <a:r>
            <a:rPr lang="es-MX" b="1" i="0">
              <a:solidFill>
                <a:srgbClr val="002060"/>
              </a:solidFill>
            </a:rPr>
            <a:t>Cronogramas </a:t>
          </a:r>
          <a:endParaRPr lang="es-CO">
            <a:solidFill>
              <a:srgbClr val="002060"/>
            </a:solidFill>
          </a:endParaRPr>
        </a:p>
      </dgm:t>
    </dgm:pt>
    <dgm:pt modelId="{2D8F373E-A380-4D3F-A2CF-8AB575D1C258}" type="parTrans" cxnId="{CD3124F9-ACF9-4754-8DA8-16FB69BFCCB6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83A09FD2-4E85-43DA-ABBF-8AF741357FDA}" type="sibTrans" cxnId="{CD3124F9-ACF9-4754-8DA8-16FB69BFCCB6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97DEBA49-4C95-4ED6-87CF-048A50D5BB0A}">
      <dgm:prSet/>
      <dgm:spPr/>
      <dgm:t>
        <a:bodyPr/>
        <a:lstStyle/>
        <a:p>
          <a:r>
            <a:rPr lang="es-MX" b="1" i="0">
              <a:solidFill>
                <a:srgbClr val="002060"/>
              </a:solidFill>
            </a:rPr>
            <a:t>Lineamientos técnicos </a:t>
          </a:r>
          <a:endParaRPr lang="es-CO">
            <a:solidFill>
              <a:srgbClr val="002060"/>
            </a:solidFill>
          </a:endParaRPr>
        </a:p>
      </dgm:t>
    </dgm:pt>
    <dgm:pt modelId="{21B113F9-97AE-4304-BB42-0BF02ADF9394}" type="parTrans" cxnId="{9317045F-6440-4A69-8D8D-48B181B6F814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250C0DCB-26E0-4EC4-964F-A830532B77C1}" type="sibTrans" cxnId="{9317045F-6440-4A69-8D8D-48B181B6F814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552A0A30-AF74-49FD-A283-0E9AE71F1B29}" type="pres">
      <dgm:prSet presAssocID="{A7CA638E-99B2-4A2B-8325-1B64F75A6B0B}" presName="compositeShape" presStyleCnt="0">
        <dgm:presLayoutVars>
          <dgm:dir/>
          <dgm:resizeHandles/>
        </dgm:presLayoutVars>
      </dgm:prSet>
      <dgm:spPr/>
    </dgm:pt>
    <dgm:pt modelId="{364D7BFA-B9E8-4D60-BB55-5CE30587A7AE}" type="pres">
      <dgm:prSet presAssocID="{A7CA638E-99B2-4A2B-8325-1B64F75A6B0B}" presName="pyramid" presStyleLbl="node1" presStyleIdx="0" presStyleCnt="1"/>
      <dgm:spPr/>
    </dgm:pt>
    <dgm:pt modelId="{151CE02C-FBEA-435E-824C-1E2801B617B3}" type="pres">
      <dgm:prSet presAssocID="{A7CA638E-99B2-4A2B-8325-1B64F75A6B0B}" presName="theList" presStyleCnt="0"/>
      <dgm:spPr/>
    </dgm:pt>
    <dgm:pt modelId="{E440E04B-4B90-4768-AF16-5A02D2B4D1FB}" type="pres">
      <dgm:prSet presAssocID="{2F9361E7-5A14-4418-B4C0-6BDCFD0F963F}" presName="aNode" presStyleLbl="fgAcc1" presStyleIdx="0" presStyleCnt="3">
        <dgm:presLayoutVars>
          <dgm:bulletEnabled val="1"/>
        </dgm:presLayoutVars>
      </dgm:prSet>
      <dgm:spPr/>
    </dgm:pt>
    <dgm:pt modelId="{5A2E9019-8B16-4E3C-9793-C8828DF7FEFF}" type="pres">
      <dgm:prSet presAssocID="{2F9361E7-5A14-4418-B4C0-6BDCFD0F963F}" presName="aSpace" presStyleCnt="0"/>
      <dgm:spPr/>
    </dgm:pt>
    <dgm:pt modelId="{6D526EF0-ABF7-4EE8-ABFC-721A89690562}" type="pres">
      <dgm:prSet presAssocID="{B64AB0B3-836A-4EBA-9CE7-0B1A2799A3CC}" presName="aNode" presStyleLbl="fgAcc1" presStyleIdx="1" presStyleCnt="3">
        <dgm:presLayoutVars>
          <dgm:bulletEnabled val="1"/>
        </dgm:presLayoutVars>
      </dgm:prSet>
      <dgm:spPr/>
    </dgm:pt>
    <dgm:pt modelId="{028C1716-AEBA-4D4A-87D7-C4D556B8DC9C}" type="pres">
      <dgm:prSet presAssocID="{B64AB0B3-836A-4EBA-9CE7-0B1A2799A3CC}" presName="aSpace" presStyleCnt="0"/>
      <dgm:spPr/>
    </dgm:pt>
    <dgm:pt modelId="{6578D802-6B1B-461D-955D-F6B8DD0E1476}" type="pres">
      <dgm:prSet presAssocID="{97DEBA49-4C95-4ED6-87CF-048A50D5BB0A}" presName="aNode" presStyleLbl="fgAcc1" presStyleIdx="2" presStyleCnt="3">
        <dgm:presLayoutVars>
          <dgm:bulletEnabled val="1"/>
        </dgm:presLayoutVars>
      </dgm:prSet>
      <dgm:spPr/>
    </dgm:pt>
    <dgm:pt modelId="{A5DB765F-BE47-492D-9CED-E3321CEE4D3E}" type="pres">
      <dgm:prSet presAssocID="{97DEBA49-4C95-4ED6-87CF-048A50D5BB0A}" presName="aSpace" presStyleCnt="0"/>
      <dgm:spPr/>
    </dgm:pt>
  </dgm:ptLst>
  <dgm:cxnLst>
    <dgm:cxn modelId="{83C9392D-E743-40C5-AB6E-721334BA0813}" type="presOf" srcId="{97DEBA49-4C95-4ED6-87CF-048A50D5BB0A}" destId="{6578D802-6B1B-461D-955D-F6B8DD0E1476}" srcOrd="0" destOrd="0" presId="urn:microsoft.com/office/officeart/2005/8/layout/pyramid2"/>
    <dgm:cxn modelId="{9317045F-6440-4A69-8D8D-48B181B6F814}" srcId="{A7CA638E-99B2-4A2B-8325-1B64F75A6B0B}" destId="{97DEBA49-4C95-4ED6-87CF-048A50D5BB0A}" srcOrd="2" destOrd="0" parTransId="{21B113F9-97AE-4304-BB42-0BF02ADF9394}" sibTransId="{250C0DCB-26E0-4EC4-964F-A830532B77C1}"/>
    <dgm:cxn modelId="{D026D046-955A-4BBB-BC76-51D6C5E565A8}" type="presOf" srcId="{A7CA638E-99B2-4A2B-8325-1B64F75A6B0B}" destId="{552A0A30-AF74-49FD-A283-0E9AE71F1B29}" srcOrd="0" destOrd="0" presId="urn:microsoft.com/office/officeart/2005/8/layout/pyramid2"/>
    <dgm:cxn modelId="{E2EB3A90-97A9-4ADE-B906-75B3BC07FA9B}" type="presOf" srcId="{B64AB0B3-836A-4EBA-9CE7-0B1A2799A3CC}" destId="{6D526EF0-ABF7-4EE8-ABFC-721A89690562}" srcOrd="0" destOrd="0" presId="urn:microsoft.com/office/officeart/2005/8/layout/pyramid2"/>
    <dgm:cxn modelId="{608AE3A4-BB92-41AA-BFEB-738D899A27B2}" srcId="{A7CA638E-99B2-4A2B-8325-1B64F75A6B0B}" destId="{2F9361E7-5A14-4418-B4C0-6BDCFD0F963F}" srcOrd="0" destOrd="0" parTransId="{D4091E07-64A1-4E59-9D79-18024BBCFB51}" sibTransId="{A84522A5-D9AD-45CD-9A61-AF0FC5035DBE}"/>
    <dgm:cxn modelId="{367BA5CD-62B2-4A90-B3D3-C2877D54204B}" type="presOf" srcId="{2F9361E7-5A14-4418-B4C0-6BDCFD0F963F}" destId="{E440E04B-4B90-4768-AF16-5A02D2B4D1FB}" srcOrd="0" destOrd="0" presId="urn:microsoft.com/office/officeart/2005/8/layout/pyramid2"/>
    <dgm:cxn modelId="{CD3124F9-ACF9-4754-8DA8-16FB69BFCCB6}" srcId="{A7CA638E-99B2-4A2B-8325-1B64F75A6B0B}" destId="{B64AB0B3-836A-4EBA-9CE7-0B1A2799A3CC}" srcOrd="1" destOrd="0" parTransId="{2D8F373E-A380-4D3F-A2CF-8AB575D1C258}" sibTransId="{83A09FD2-4E85-43DA-ABBF-8AF741357FDA}"/>
    <dgm:cxn modelId="{A8BF9ECD-731D-422B-A925-58F40D59809A}" type="presParOf" srcId="{552A0A30-AF74-49FD-A283-0E9AE71F1B29}" destId="{364D7BFA-B9E8-4D60-BB55-5CE30587A7AE}" srcOrd="0" destOrd="0" presId="urn:microsoft.com/office/officeart/2005/8/layout/pyramid2"/>
    <dgm:cxn modelId="{A451B3CD-B5C9-46B4-AABF-308911CF1E4A}" type="presParOf" srcId="{552A0A30-AF74-49FD-A283-0E9AE71F1B29}" destId="{151CE02C-FBEA-435E-824C-1E2801B617B3}" srcOrd="1" destOrd="0" presId="urn:microsoft.com/office/officeart/2005/8/layout/pyramid2"/>
    <dgm:cxn modelId="{F313103A-16B6-4CA9-901E-F924B481C823}" type="presParOf" srcId="{151CE02C-FBEA-435E-824C-1E2801B617B3}" destId="{E440E04B-4B90-4768-AF16-5A02D2B4D1FB}" srcOrd="0" destOrd="0" presId="urn:microsoft.com/office/officeart/2005/8/layout/pyramid2"/>
    <dgm:cxn modelId="{B1F870FE-3125-4A42-B66F-F51DA36E5B99}" type="presParOf" srcId="{151CE02C-FBEA-435E-824C-1E2801B617B3}" destId="{5A2E9019-8B16-4E3C-9793-C8828DF7FEFF}" srcOrd="1" destOrd="0" presId="urn:microsoft.com/office/officeart/2005/8/layout/pyramid2"/>
    <dgm:cxn modelId="{82AD083E-14A4-4A08-A91F-8D4DDECF4380}" type="presParOf" srcId="{151CE02C-FBEA-435E-824C-1E2801B617B3}" destId="{6D526EF0-ABF7-4EE8-ABFC-721A89690562}" srcOrd="2" destOrd="0" presId="urn:microsoft.com/office/officeart/2005/8/layout/pyramid2"/>
    <dgm:cxn modelId="{105A477A-90DE-4D13-A794-0B103F418490}" type="presParOf" srcId="{151CE02C-FBEA-435E-824C-1E2801B617B3}" destId="{028C1716-AEBA-4D4A-87D7-C4D556B8DC9C}" srcOrd="3" destOrd="0" presId="urn:microsoft.com/office/officeart/2005/8/layout/pyramid2"/>
    <dgm:cxn modelId="{5E78457E-6DA9-44EB-AE5B-52419D4F43F7}" type="presParOf" srcId="{151CE02C-FBEA-435E-824C-1E2801B617B3}" destId="{6578D802-6B1B-461D-955D-F6B8DD0E1476}" srcOrd="4" destOrd="0" presId="urn:microsoft.com/office/officeart/2005/8/layout/pyramid2"/>
    <dgm:cxn modelId="{1C8A60D2-9884-4679-BA24-FAF3D91AC6E1}" type="presParOf" srcId="{151CE02C-FBEA-435E-824C-1E2801B617B3}" destId="{A5DB765F-BE47-492D-9CED-E3321CEE4D3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9A3170-4F36-4264-B61B-9EDE3564B2F2}" type="doc">
      <dgm:prSet loTypeId="urn:microsoft.com/office/officeart/2005/8/layout/chevron1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38175524-D1A9-40FF-923C-A2F8C84A69F1}">
      <dgm:prSet custT="1"/>
      <dgm:spPr/>
      <dgm:t>
        <a:bodyPr/>
        <a:lstStyle/>
        <a:p>
          <a:r>
            <a:rPr lang="es-MX" sz="2800" b="1" i="0" dirty="0">
              <a:solidFill>
                <a:srgbClr val="002060"/>
              </a:solidFill>
            </a:rPr>
            <a:t>Evaluar adherencia de las familias a los procesos de intervención</a:t>
          </a:r>
          <a:endParaRPr lang="es-CO" sz="2800" dirty="0">
            <a:solidFill>
              <a:srgbClr val="002060"/>
            </a:solidFill>
          </a:endParaRPr>
        </a:p>
      </dgm:t>
    </dgm:pt>
    <dgm:pt modelId="{6F4D5B6D-E0E8-4DB4-8E52-A5BEA94FE1B8}" type="parTrans" cxnId="{17A09AF3-9EBB-40B8-B885-F803F59CE11E}">
      <dgm:prSet/>
      <dgm:spPr/>
      <dgm:t>
        <a:bodyPr/>
        <a:lstStyle/>
        <a:p>
          <a:endParaRPr lang="es-CO" sz="2800">
            <a:solidFill>
              <a:srgbClr val="002060"/>
            </a:solidFill>
          </a:endParaRPr>
        </a:p>
      </dgm:t>
    </dgm:pt>
    <dgm:pt modelId="{8EE52D82-EC1C-4020-8199-719F1D6CBA3C}" type="sibTrans" cxnId="{17A09AF3-9EBB-40B8-B885-F803F59CE11E}">
      <dgm:prSet/>
      <dgm:spPr/>
      <dgm:t>
        <a:bodyPr/>
        <a:lstStyle/>
        <a:p>
          <a:endParaRPr lang="es-CO" sz="2800">
            <a:solidFill>
              <a:srgbClr val="002060"/>
            </a:solidFill>
          </a:endParaRPr>
        </a:p>
      </dgm:t>
    </dgm:pt>
    <dgm:pt modelId="{BCD33A8F-D09F-486E-A810-67BCC5F031B7}" type="pres">
      <dgm:prSet presAssocID="{BE9A3170-4F36-4264-B61B-9EDE3564B2F2}" presName="Name0" presStyleCnt="0">
        <dgm:presLayoutVars>
          <dgm:dir/>
          <dgm:animLvl val="lvl"/>
          <dgm:resizeHandles val="exact"/>
        </dgm:presLayoutVars>
      </dgm:prSet>
      <dgm:spPr/>
    </dgm:pt>
    <dgm:pt modelId="{0DE954A3-99E9-448B-8E1B-3E929AB1B5FB}" type="pres">
      <dgm:prSet presAssocID="{38175524-D1A9-40FF-923C-A2F8C84A69F1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146C2B7B-1572-492D-B9C9-4807F28645D4}" type="presOf" srcId="{38175524-D1A9-40FF-923C-A2F8C84A69F1}" destId="{0DE954A3-99E9-448B-8E1B-3E929AB1B5FB}" srcOrd="0" destOrd="0" presId="urn:microsoft.com/office/officeart/2005/8/layout/chevron1"/>
    <dgm:cxn modelId="{B0F971D5-2409-489E-AC7B-3C12C488C15E}" type="presOf" srcId="{BE9A3170-4F36-4264-B61B-9EDE3564B2F2}" destId="{BCD33A8F-D09F-486E-A810-67BCC5F031B7}" srcOrd="0" destOrd="0" presId="urn:microsoft.com/office/officeart/2005/8/layout/chevron1"/>
    <dgm:cxn modelId="{17A09AF3-9EBB-40B8-B885-F803F59CE11E}" srcId="{BE9A3170-4F36-4264-B61B-9EDE3564B2F2}" destId="{38175524-D1A9-40FF-923C-A2F8C84A69F1}" srcOrd="0" destOrd="0" parTransId="{6F4D5B6D-E0E8-4DB4-8E52-A5BEA94FE1B8}" sibTransId="{8EE52D82-EC1C-4020-8199-719F1D6CBA3C}"/>
    <dgm:cxn modelId="{00627DE3-A014-4A46-8EA3-ED852FC2250D}" type="presParOf" srcId="{BCD33A8F-D09F-486E-A810-67BCC5F031B7}" destId="{0DE954A3-99E9-448B-8E1B-3E929AB1B5F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18CB1-3317-4FEA-A818-98CB7326D42E}">
      <dsp:nvSpPr>
        <dsp:cNvPr id="0" name=""/>
        <dsp:cNvSpPr/>
      </dsp:nvSpPr>
      <dsp:spPr>
        <a:xfrm>
          <a:off x="0" y="23603"/>
          <a:ext cx="2051999" cy="20519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i="0" kern="1200">
              <a:solidFill>
                <a:srgbClr val="002060"/>
              </a:solidFill>
            </a:rPr>
            <a:t>Familias de menores de 14 años con conducta suicida </a:t>
          </a:r>
          <a:endParaRPr lang="es-CO" sz="1900" kern="1200">
            <a:solidFill>
              <a:srgbClr val="002060"/>
            </a:solidFill>
          </a:endParaRPr>
        </a:p>
      </dsp:txBody>
      <dsp:txXfrm>
        <a:off x="300508" y="324111"/>
        <a:ext cx="1450983" cy="1450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5E580-5F4D-4287-A20B-CA63A0A4FD3E}">
      <dsp:nvSpPr>
        <dsp:cNvPr id="0" name=""/>
        <dsp:cNvSpPr/>
      </dsp:nvSpPr>
      <dsp:spPr>
        <a:xfrm>
          <a:off x="738442" y="28880"/>
          <a:ext cx="1386287" cy="138628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i="0" kern="1200">
              <a:solidFill>
                <a:srgbClr val="002060"/>
              </a:solidFill>
            </a:rPr>
            <a:t>Psicóloga </a:t>
          </a:r>
          <a:endParaRPr lang="es-CO" sz="1200" kern="1200">
            <a:solidFill>
              <a:srgbClr val="002060"/>
            </a:solidFill>
          </a:endParaRPr>
        </a:p>
      </dsp:txBody>
      <dsp:txXfrm>
        <a:off x="923280" y="271481"/>
        <a:ext cx="1016610" cy="623829"/>
      </dsp:txXfrm>
    </dsp:sp>
    <dsp:sp modelId="{9EB4F04C-7C8E-4BBC-B95C-475690D4183F}">
      <dsp:nvSpPr>
        <dsp:cNvPr id="0" name=""/>
        <dsp:cNvSpPr/>
      </dsp:nvSpPr>
      <dsp:spPr>
        <a:xfrm>
          <a:off x="1238661" y="895310"/>
          <a:ext cx="1386287" cy="1386287"/>
        </a:xfrm>
        <a:prstGeom prst="ellipse">
          <a:avLst/>
        </a:prstGeom>
        <a:solidFill>
          <a:schemeClr val="accent4">
            <a:alpha val="50000"/>
            <a:hueOff val="4564078"/>
            <a:satOff val="0"/>
            <a:lumOff val="-1490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i="0" kern="1200">
              <a:solidFill>
                <a:srgbClr val="002060"/>
              </a:solidFill>
            </a:rPr>
            <a:t>Enfermera </a:t>
          </a:r>
          <a:endParaRPr lang="es-CO" sz="1200" kern="1200">
            <a:solidFill>
              <a:srgbClr val="002060"/>
            </a:solidFill>
          </a:endParaRPr>
        </a:p>
      </dsp:txBody>
      <dsp:txXfrm>
        <a:off x="1662633" y="1253434"/>
        <a:ext cx="831772" cy="762458"/>
      </dsp:txXfrm>
    </dsp:sp>
    <dsp:sp modelId="{BD377FED-6655-4187-958F-1CC0FC5A10B9}">
      <dsp:nvSpPr>
        <dsp:cNvPr id="0" name=""/>
        <dsp:cNvSpPr/>
      </dsp:nvSpPr>
      <dsp:spPr>
        <a:xfrm>
          <a:off x="238223" y="895310"/>
          <a:ext cx="1386287" cy="1386287"/>
        </a:xfrm>
        <a:prstGeom prst="ellipse">
          <a:avLst/>
        </a:prstGeom>
        <a:solidFill>
          <a:schemeClr val="accent4">
            <a:alpha val="50000"/>
            <a:hueOff val="9128156"/>
            <a:satOff val="0"/>
            <a:lumOff val="-2980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i="0" kern="1200">
              <a:solidFill>
                <a:srgbClr val="002060"/>
              </a:solidFill>
            </a:rPr>
            <a:t>Auxiliar de enfermería </a:t>
          </a:r>
          <a:endParaRPr lang="es-CO" sz="1200" kern="1200">
            <a:solidFill>
              <a:srgbClr val="002060"/>
            </a:solidFill>
          </a:endParaRPr>
        </a:p>
      </dsp:txBody>
      <dsp:txXfrm>
        <a:off x="368765" y="1253434"/>
        <a:ext cx="831772" cy="762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D7BFA-B9E8-4D60-BB55-5CE30587A7AE}">
      <dsp:nvSpPr>
        <dsp:cNvPr id="0" name=""/>
        <dsp:cNvSpPr/>
      </dsp:nvSpPr>
      <dsp:spPr>
        <a:xfrm>
          <a:off x="758514" y="0"/>
          <a:ext cx="3383999" cy="3383999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40E04B-4B90-4768-AF16-5A02D2B4D1FB}">
      <dsp:nvSpPr>
        <dsp:cNvPr id="0" name=""/>
        <dsp:cNvSpPr/>
      </dsp:nvSpPr>
      <dsp:spPr>
        <a:xfrm>
          <a:off x="2450513" y="340217"/>
          <a:ext cx="2199599" cy="801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i="0" kern="1200">
              <a:solidFill>
                <a:srgbClr val="002060"/>
              </a:solidFill>
            </a:rPr>
            <a:t>Actas</a:t>
          </a:r>
          <a:endParaRPr lang="es-CO" sz="2100" kern="1200">
            <a:solidFill>
              <a:srgbClr val="002060"/>
            </a:solidFill>
          </a:endParaRPr>
        </a:p>
      </dsp:txBody>
      <dsp:txXfrm>
        <a:off x="2489617" y="379321"/>
        <a:ext cx="2121391" cy="722848"/>
      </dsp:txXfrm>
    </dsp:sp>
    <dsp:sp modelId="{6D526EF0-ABF7-4EE8-ABFC-721A89690562}">
      <dsp:nvSpPr>
        <dsp:cNvPr id="0" name=""/>
        <dsp:cNvSpPr/>
      </dsp:nvSpPr>
      <dsp:spPr>
        <a:xfrm>
          <a:off x="2450513" y="1241405"/>
          <a:ext cx="2199599" cy="801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i="0" kern="1200">
              <a:solidFill>
                <a:srgbClr val="002060"/>
              </a:solidFill>
            </a:rPr>
            <a:t>Cronogramas </a:t>
          </a:r>
          <a:endParaRPr lang="es-CO" sz="2100" kern="1200">
            <a:solidFill>
              <a:srgbClr val="002060"/>
            </a:solidFill>
          </a:endParaRPr>
        </a:p>
      </dsp:txBody>
      <dsp:txXfrm>
        <a:off x="2489617" y="1280509"/>
        <a:ext cx="2121391" cy="722848"/>
      </dsp:txXfrm>
    </dsp:sp>
    <dsp:sp modelId="{6578D802-6B1B-461D-955D-F6B8DD0E1476}">
      <dsp:nvSpPr>
        <dsp:cNvPr id="0" name=""/>
        <dsp:cNvSpPr/>
      </dsp:nvSpPr>
      <dsp:spPr>
        <a:xfrm>
          <a:off x="2450513" y="2142593"/>
          <a:ext cx="2199599" cy="801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i="0" kern="1200">
              <a:solidFill>
                <a:srgbClr val="002060"/>
              </a:solidFill>
            </a:rPr>
            <a:t>Lineamientos técnicos </a:t>
          </a:r>
          <a:endParaRPr lang="es-CO" sz="2100" kern="1200">
            <a:solidFill>
              <a:srgbClr val="002060"/>
            </a:solidFill>
          </a:endParaRPr>
        </a:p>
      </dsp:txBody>
      <dsp:txXfrm>
        <a:off x="2489617" y="2181697"/>
        <a:ext cx="2121391" cy="722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954A3-99E9-448B-8E1B-3E929AB1B5FB}">
      <dsp:nvSpPr>
        <dsp:cNvPr id="0" name=""/>
        <dsp:cNvSpPr/>
      </dsp:nvSpPr>
      <dsp:spPr>
        <a:xfrm>
          <a:off x="0" y="396000"/>
          <a:ext cx="5760000" cy="23040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i="0" kern="1200" dirty="0">
              <a:solidFill>
                <a:srgbClr val="002060"/>
              </a:solidFill>
            </a:rPr>
            <a:t>Evaluar adherencia de las familias a los procesos de intervención</a:t>
          </a:r>
          <a:endParaRPr lang="es-CO" sz="2800" kern="1200" dirty="0">
            <a:solidFill>
              <a:srgbClr val="002060"/>
            </a:solidFill>
          </a:endParaRPr>
        </a:p>
      </dsp:txBody>
      <dsp:txXfrm>
        <a:off x="1152000" y="396000"/>
        <a:ext cx="3456000" cy="230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7DF823D-CB6D-9D73-065E-8877571A0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2FE221F8-FBFB-C2CD-49DC-D660D0FC33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4455EFED-A89A-573B-CB2C-FBAFB8F961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514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ADD6493-7B9C-4B38-A543-349B46B35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66C23E08-8B63-412A-D864-C6D03BEE7C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860767EA-4CBF-BE9A-7EB8-C7C97F3587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1570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76EEF86-73AD-E550-32CE-EACD246D3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AFFB4661-BDE8-5DE6-E450-A8AF9E7AC0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BD91DADD-7494-7E2D-F0B9-0D389D929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334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9A787E6-C7AA-8853-785A-7A27EAAE0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8C4C935A-998C-E560-D666-8361DC25A6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5272ED41-43DB-DA39-1C72-54B374DC27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030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9E13A1A-05C9-8F49-D94A-59A8422E2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7C92AB11-0383-4644-4C03-520759BF76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1BC01A3C-E5DD-C6FD-5EB6-47D31F0D58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289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BD055AA-31F1-E4AC-EAB3-1D0E485CC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1496B283-24E7-C2FA-59D8-F2026AD7AC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5367800A-AF4B-7E5F-CE17-9C45A75038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319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A2B1291-16B2-941E-7D05-8006ECBD0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944F7FBA-92E4-2D60-5E05-E63E2D80A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50E84BCC-B115-FFBD-996E-E45605418B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879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046eeff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046eeff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7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82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B1A7F566-E999-467D-13DA-BFF17FEA2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ACC86F3E-42E8-6781-7270-B749D3BC0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D28820C1-6612-F164-A36B-7132FB0683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79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832DB3E-836A-5315-5537-9A2A68E8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F25C5836-7697-34CA-6D87-56A04426B3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D8CAB1F7-A1CE-4D86-9AFD-76CAC0402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057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9D9D647-F15A-F012-AE41-C76B72FB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38723270-4FF6-B7FF-2222-9F93353A39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029B00AD-8A3E-527D-90C1-D70E83C9E0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294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635A8FB-56BF-D544-9BDD-16E0B878E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5302C9D1-0FFF-F4B4-058C-A26C34044B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23ED904A-4458-FDC0-F49C-AD8154EEDA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557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E474473-21AC-06EA-96BB-E800F1C0A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344C2D9C-0BE2-4316-A0B6-14FB452DB0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3D751280-6967-2967-A4C3-7406D01FB3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81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C71378E4-E928-832F-DA33-7414B6BB39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A7AD84FB-C9D5-4B14-9989-40391151AF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631E414D-CBAB-64D1-73F5-769C5E852D0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png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986425" y="1869825"/>
            <a:ext cx="49590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Espacio para título</a:t>
            </a:r>
            <a:endParaRPr sz="3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024988" y="487469"/>
            <a:ext cx="7353222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dirty="0">
                <a:solidFill>
                  <a:srgbClr val="00B05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LINEAMIENTO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3400" dirty="0">
              <a:solidFill>
                <a:srgbClr val="00B05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dirty="0">
                <a:solidFill>
                  <a:srgbClr val="00B05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REHABILITACIÓN BASADA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dirty="0">
                <a:solidFill>
                  <a:srgbClr val="00B05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EN LA COMUNIDAD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dirty="0">
                <a:solidFill>
                  <a:srgbClr val="00B05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SALUD MENTAL </a:t>
            </a:r>
            <a:endParaRPr sz="3400" dirty="0">
              <a:solidFill>
                <a:srgbClr val="00B05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15EACE0-EDBF-856A-5BE7-A133B845A134}"/>
              </a:ext>
            </a:extLst>
          </p:cNvPr>
          <p:cNvSpPr txBox="1"/>
          <p:nvPr/>
        </p:nvSpPr>
        <p:spPr>
          <a:xfrm>
            <a:off x="1790778" y="3536131"/>
            <a:ext cx="5562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PLAN DE INTERVENCIONES COLECTIVAS - GESTIÓN EN SALUD PÚBLICA</a:t>
            </a:r>
          </a:p>
          <a:p>
            <a:pPr algn="ctr"/>
            <a:r>
              <a:rPr lang="es-MX" b="1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SECRETARÍA DE SALUD PÚBLICA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27493B5-13CE-DC63-88CF-1B31A11C7525}"/>
              </a:ext>
            </a:extLst>
          </p:cNvPr>
          <p:cNvSpPr/>
          <p:nvPr/>
        </p:nvSpPr>
        <p:spPr>
          <a:xfrm>
            <a:off x="7178154" y="4314825"/>
            <a:ext cx="1746771" cy="590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C16A4AF5-2D3E-6D80-79B2-33E548181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EE3A45E-A128-EC25-68EA-E66B6616066F}"/>
              </a:ext>
            </a:extLst>
          </p:cNvPr>
          <p:cNvSpPr txBox="1"/>
          <p:nvPr/>
        </p:nvSpPr>
        <p:spPr>
          <a:xfrm>
            <a:off x="176150" y="396391"/>
            <a:ext cx="38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CRITERIOS PARA EL CUMPLIMIENTO DE LA META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CC4338E-1917-4192-B776-B03DEBF4D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269616"/>
              </p:ext>
            </p:extLst>
          </p:nvPr>
        </p:nvGraphicFramePr>
        <p:xfrm>
          <a:off x="176150" y="1814400"/>
          <a:ext cx="8816649" cy="2383198"/>
        </p:xfrm>
        <a:graphic>
          <a:graphicData uri="http://schemas.openxmlformats.org/drawingml/2006/table">
            <a:tbl>
              <a:tblPr/>
              <a:tblGrid>
                <a:gridCol w="1305421">
                  <a:extLst>
                    <a:ext uri="{9D8B030D-6E8A-4147-A177-3AD203B41FA5}">
                      <a16:colId xmlns:a16="http://schemas.microsoft.com/office/drawing/2014/main" val="1939278876"/>
                    </a:ext>
                  </a:extLst>
                </a:gridCol>
                <a:gridCol w="265638">
                  <a:extLst>
                    <a:ext uri="{9D8B030D-6E8A-4147-A177-3AD203B41FA5}">
                      <a16:colId xmlns:a16="http://schemas.microsoft.com/office/drawing/2014/main" val="3130675421"/>
                    </a:ext>
                  </a:extLst>
                </a:gridCol>
                <a:gridCol w="265638">
                  <a:extLst>
                    <a:ext uri="{9D8B030D-6E8A-4147-A177-3AD203B41FA5}">
                      <a16:colId xmlns:a16="http://schemas.microsoft.com/office/drawing/2014/main" val="1137624445"/>
                    </a:ext>
                  </a:extLst>
                </a:gridCol>
                <a:gridCol w="326355">
                  <a:extLst>
                    <a:ext uri="{9D8B030D-6E8A-4147-A177-3AD203B41FA5}">
                      <a16:colId xmlns:a16="http://schemas.microsoft.com/office/drawing/2014/main" val="4035371081"/>
                    </a:ext>
                  </a:extLst>
                </a:gridCol>
                <a:gridCol w="333944">
                  <a:extLst>
                    <a:ext uri="{9D8B030D-6E8A-4147-A177-3AD203B41FA5}">
                      <a16:colId xmlns:a16="http://schemas.microsoft.com/office/drawing/2014/main" val="1761273579"/>
                    </a:ext>
                  </a:extLst>
                </a:gridCol>
                <a:gridCol w="265638">
                  <a:extLst>
                    <a:ext uri="{9D8B030D-6E8A-4147-A177-3AD203B41FA5}">
                      <a16:colId xmlns:a16="http://schemas.microsoft.com/office/drawing/2014/main" val="2361253427"/>
                    </a:ext>
                  </a:extLst>
                </a:gridCol>
                <a:gridCol w="607172">
                  <a:extLst>
                    <a:ext uri="{9D8B030D-6E8A-4147-A177-3AD203B41FA5}">
                      <a16:colId xmlns:a16="http://schemas.microsoft.com/office/drawing/2014/main" val="1973912860"/>
                    </a:ext>
                  </a:extLst>
                </a:gridCol>
                <a:gridCol w="1358549">
                  <a:extLst>
                    <a:ext uri="{9D8B030D-6E8A-4147-A177-3AD203B41FA5}">
                      <a16:colId xmlns:a16="http://schemas.microsoft.com/office/drawing/2014/main" val="3325265373"/>
                    </a:ext>
                  </a:extLst>
                </a:gridCol>
                <a:gridCol w="607172">
                  <a:extLst>
                    <a:ext uri="{9D8B030D-6E8A-4147-A177-3AD203B41FA5}">
                      <a16:colId xmlns:a16="http://schemas.microsoft.com/office/drawing/2014/main" val="686827576"/>
                    </a:ext>
                  </a:extLst>
                </a:gridCol>
                <a:gridCol w="1426856">
                  <a:extLst>
                    <a:ext uri="{9D8B030D-6E8A-4147-A177-3AD203B41FA5}">
                      <a16:colId xmlns:a16="http://schemas.microsoft.com/office/drawing/2014/main" val="3003876549"/>
                    </a:ext>
                  </a:extLst>
                </a:gridCol>
                <a:gridCol w="607172">
                  <a:extLst>
                    <a:ext uri="{9D8B030D-6E8A-4147-A177-3AD203B41FA5}">
                      <a16:colId xmlns:a16="http://schemas.microsoft.com/office/drawing/2014/main" val="3859210554"/>
                    </a:ext>
                  </a:extLst>
                </a:gridCol>
                <a:gridCol w="1447094">
                  <a:extLst>
                    <a:ext uri="{9D8B030D-6E8A-4147-A177-3AD203B41FA5}">
                      <a16:colId xmlns:a16="http://schemas.microsoft.com/office/drawing/2014/main" val="1094128691"/>
                    </a:ext>
                  </a:extLst>
                </a:gridCol>
              </a:tblGrid>
              <a:tr h="2708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METAS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ENTORNO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Abril a Junio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Julio - Ago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Sep - Oct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925867"/>
                  </a:ext>
                </a:extLst>
              </a:tr>
              <a:tr h="2708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CRITERIO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CRITERIO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CRITERIO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307671"/>
                  </a:ext>
                </a:extLst>
              </a:tr>
              <a:tr h="18415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Estrategia RBC </a:t>
                      </a:r>
                    </a:p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salud mental implementada en el territorio urbano, mediante la canalización y seguimiento de usuarios identificados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Usuarios &lt; 14 años con intento de suicidio, visitados y proceso de seguimiento y acompañamiento familiar. </a:t>
                      </a:r>
                      <a:r>
                        <a:rPr lang="es-MX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Mínimo 10</a:t>
                      </a:r>
                      <a:endParaRPr lang="es-MX" sz="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Usuarios &lt; 14 años con intento de suicidio, visitados y proceso de seguimiento y acompañamiento familiar. </a:t>
                      </a:r>
                      <a:r>
                        <a:rPr lang="es-MX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Mínimo 20</a:t>
                      </a:r>
                      <a:endParaRPr lang="es-MX" sz="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Usuarios &lt; 14 años con intento de suicidio, visitados y proceso de seguimiento y acompañamiento familiar. </a:t>
                      </a:r>
                      <a:r>
                        <a:rPr lang="es-MX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Mínimo 30</a:t>
                      </a:r>
                      <a:endParaRPr lang="es-MX" sz="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300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13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AD4E5BEB-FAAF-802F-4587-3984530F7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B1329E-7EED-4A72-E294-55669A26BCA3}"/>
              </a:ext>
            </a:extLst>
          </p:cNvPr>
          <p:cNvSpPr txBox="1"/>
          <p:nvPr/>
        </p:nvSpPr>
        <p:spPr>
          <a:xfrm>
            <a:off x="176149" y="386905"/>
            <a:ext cx="38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DESARROLLO DEL LINEAMIENTO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3A8DE7-E1CB-472B-9F47-2CA94D228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667" y="2022809"/>
            <a:ext cx="1704873" cy="202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076C511-A09E-4F95-8BC9-5C391E89C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817" y="2724996"/>
            <a:ext cx="3424150" cy="13237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4ABD6E-73A8-40CB-80D3-08C0DC734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80" y="997199"/>
            <a:ext cx="2025900" cy="202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2663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15B19C39-1304-4562-B11B-26AF4920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5EB439D-76ED-F255-0615-97FCAFA97A56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D9ECD0-2779-4AA7-AD7F-61423F7D3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026826"/>
              </p:ext>
            </p:extLst>
          </p:nvPr>
        </p:nvGraphicFramePr>
        <p:xfrm>
          <a:off x="138362" y="1396759"/>
          <a:ext cx="8867276" cy="2614589"/>
        </p:xfrm>
        <a:graphic>
          <a:graphicData uri="http://schemas.openxmlformats.org/drawingml/2006/table">
            <a:tbl>
              <a:tblPr/>
              <a:tblGrid>
                <a:gridCol w="919285">
                  <a:extLst>
                    <a:ext uri="{9D8B030D-6E8A-4147-A177-3AD203B41FA5}">
                      <a16:colId xmlns:a16="http://schemas.microsoft.com/office/drawing/2014/main" val="3218117775"/>
                    </a:ext>
                  </a:extLst>
                </a:gridCol>
                <a:gridCol w="974005">
                  <a:extLst>
                    <a:ext uri="{9D8B030D-6E8A-4147-A177-3AD203B41FA5}">
                      <a16:colId xmlns:a16="http://schemas.microsoft.com/office/drawing/2014/main" val="3612985"/>
                    </a:ext>
                  </a:extLst>
                </a:gridCol>
                <a:gridCol w="1017781">
                  <a:extLst>
                    <a:ext uri="{9D8B030D-6E8A-4147-A177-3AD203B41FA5}">
                      <a16:colId xmlns:a16="http://schemas.microsoft.com/office/drawing/2014/main" val="559784666"/>
                    </a:ext>
                  </a:extLst>
                </a:gridCol>
                <a:gridCol w="2013673">
                  <a:extLst>
                    <a:ext uri="{9D8B030D-6E8A-4147-A177-3AD203B41FA5}">
                      <a16:colId xmlns:a16="http://schemas.microsoft.com/office/drawing/2014/main" val="1452751736"/>
                    </a:ext>
                  </a:extLst>
                </a:gridCol>
                <a:gridCol w="1324209">
                  <a:extLst>
                    <a:ext uri="{9D8B030D-6E8A-4147-A177-3AD203B41FA5}">
                      <a16:colId xmlns:a16="http://schemas.microsoft.com/office/drawing/2014/main" val="2149114779"/>
                    </a:ext>
                  </a:extLst>
                </a:gridCol>
                <a:gridCol w="911078">
                  <a:extLst>
                    <a:ext uri="{9D8B030D-6E8A-4147-A177-3AD203B41FA5}">
                      <a16:colId xmlns:a16="http://schemas.microsoft.com/office/drawing/2014/main" val="1332920388"/>
                    </a:ext>
                  </a:extLst>
                </a:gridCol>
                <a:gridCol w="684558">
                  <a:extLst>
                    <a:ext uri="{9D8B030D-6E8A-4147-A177-3AD203B41FA5}">
                      <a16:colId xmlns:a16="http://schemas.microsoft.com/office/drawing/2014/main" val="3588949516"/>
                    </a:ext>
                  </a:extLst>
                </a:gridCol>
                <a:gridCol w="1022687">
                  <a:extLst>
                    <a:ext uri="{9D8B030D-6E8A-4147-A177-3AD203B41FA5}">
                      <a16:colId xmlns:a16="http://schemas.microsoft.com/office/drawing/2014/main" val="2725009594"/>
                    </a:ext>
                  </a:extLst>
                </a:gridCol>
              </a:tblGrid>
              <a:tr h="6761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ACTIVIDAD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DURACIÓN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PERFIL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TEMÁTICA                                            (ASPECTOS GENERALES A DESARROLLAR)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OBSERVACIONES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MÓDULO SICAPS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GRUPO PRIORIZADO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PROGRAMA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408356"/>
                  </a:ext>
                </a:extLst>
              </a:tr>
              <a:tr h="9692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Gestión intersectorial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Según tipo te actividad y soportes entregados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Coordinadora  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Análisis de la base de datos de SIVIGILA entregada por la Secretaría de Salud; distribución de casos por territorios. 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Soporte: </a:t>
                      </a:r>
                      <a:b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-Acta de reunión</a:t>
                      </a:r>
                      <a:b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-Base de datos por territorio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159148"/>
                  </a:ext>
                </a:extLst>
              </a:tr>
              <a:tr h="9692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Gestión intersectorial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Según tipo te actividad y soportes entregados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Coordinadora 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Gestión para canalización de casos con redes comunitarias, JAL, JAC,  coordinación con EBS, coordinación con EAPB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Soporte: </a:t>
                      </a:r>
                      <a:br>
                        <a:rPr lang="es-CO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s-CO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-Cargue a SICAPS</a:t>
                      </a:r>
                      <a:br>
                        <a:rPr lang="es-CO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s-CO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-Acta de reunión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Gestion intersectorial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Salud mental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Rehabilitación basada RBC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82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612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7432A560-C239-3A3B-FD08-5AE2532BE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EF9364-A547-BADE-E399-3CE8EAC2702D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6AF4789-1FE2-4600-AEC7-C51BF5475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62811"/>
              </p:ext>
            </p:extLst>
          </p:nvPr>
        </p:nvGraphicFramePr>
        <p:xfrm>
          <a:off x="309600" y="1008000"/>
          <a:ext cx="8719200" cy="3851482"/>
        </p:xfrm>
        <a:graphic>
          <a:graphicData uri="http://schemas.openxmlformats.org/drawingml/2006/table">
            <a:tbl>
              <a:tblPr/>
              <a:tblGrid>
                <a:gridCol w="905356">
                  <a:extLst>
                    <a:ext uri="{9D8B030D-6E8A-4147-A177-3AD203B41FA5}">
                      <a16:colId xmlns:a16="http://schemas.microsoft.com/office/drawing/2014/main" val="2786407067"/>
                    </a:ext>
                  </a:extLst>
                </a:gridCol>
                <a:gridCol w="957566">
                  <a:extLst>
                    <a:ext uri="{9D8B030D-6E8A-4147-A177-3AD203B41FA5}">
                      <a16:colId xmlns:a16="http://schemas.microsoft.com/office/drawing/2014/main" val="2088155831"/>
                    </a:ext>
                  </a:extLst>
                </a:gridCol>
                <a:gridCol w="1000603">
                  <a:extLst>
                    <a:ext uri="{9D8B030D-6E8A-4147-A177-3AD203B41FA5}">
                      <a16:colId xmlns:a16="http://schemas.microsoft.com/office/drawing/2014/main" val="2291390312"/>
                    </a:ext>
                  </a:extLst>
                </a:gridCol>
                <a:gridCol w="1979686">
                  <a:extLst>
                    <a:ext uri="{9D8B030D-6E8A-4147-A177-3AD203B41FA5}">
                      <a16:colId xmlns:a16="http://schemas.microsoft.com/office/drawing/2014/main" val="3633766087"/>
                    </a:ext>
                  </a:extLst>
                </a:gridCol>
                <a:gridCol w="1301859">
                  <a:extLst>
                    <a:ext uri="{9D8B030D-6E8A-4147-A177-3AD203B41FA5}">
                      <a16:colId xmlns:a16="http://schemas.microsoft.com/office/drawing/2014/main" val="2994308971"/>
                    </a:ext>
                  </a:extLst>
                </a:gridCol>
                <a:gridCol w="992127">
                  <a:extLst>
                    <a:ext uri="{9D8B030D-6E8A-4147-A177-3AD203B41FA5}">
                      <a16:colId xmlns:a16="http://schemas.microsoft.com/office/drawing/2014/main" val="441410652"/>
                    </a:ext>
                  </a:extLst>
                </a:gridCol>
                <a:gridCol w="721270">
                  <a:extLst>
                    <a:ext uri="{9D8B030D-6E8A-4147-A177-3AD203B41FA5}">
                      <a16:colId xmlns:a16="http://schemas.microsoft.com/office/drawing/2014/main" val="225614344"/>
                    </a:ext>
                  </a:extLst>
                </a:gridCol>
                <a:gridCol w="860733">
                  <a:extLst>
                    <a:ext uri="{9D8B030D-6E8A-4147-A177-3AD203B41FA5}">
                      <a16:colId xmlns:a16="http://schemas.microsoft.com/office/drawing/2014/main" val="2565822440"/>
                    </a:ext>
                  </a:extLst>
                </a:gridCol>
              </a:tblGrid>
              <a:tr h="12418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Seguimientos Telefónicos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 Minutos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Psicología 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br>
                        <a:rPr lang="es-MX" sz="105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105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Espacio educativo y de inducción a la demanda de los servicios de salud mental, telefónico en lo relacionado con la gestión de citas,  o seguimiento del casos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Soporte</a:t>
                      </a:r>
                      <a:b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Cargue en SICAPS.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Intervenciones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Salud mental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Rehabilitación basada RBC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731955"/>
                  </a:ext>
                </a:extLst>
              </a:tr>
              <a:tr h="26095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Visitas Domiciliarias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Hora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Psicología 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Caracterización y acompañamiento familiar, espacio educativo en lo relacionado con promoción de la salud mental, la convivencia y los factores protectores.                                                                  Gestión del riesgo de conducta suicida y trastornos mentales, Se ofrece la posibilidad de hacer escucha activa, valoración del riesgo, seguimiento  o evolución del caso y apertura de rutas en la red de servicios de ser necesario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Soporte</a:t>
                      </a:r>
                      <a:b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Cargue en SICAPS.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Intervenciones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Salud mental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Rehabilitación basada RBC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98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700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96975D37-344B-CFE9-F3CC-5247455C8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51CFF77-6B31-FD60-DF8E-E7F7AFACB4D9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F8C3C9-3691-470F-92B3-DFFC6E41A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349539"/>
              </p:ext>
            </p:extLst>
          </p:nvPr>
        </p:nvGraphicFramePr>
        <p:xfrm>
          <a:off x="195541" y="701337"/>
          <a:ext cx="8467167" cy="4268901"/>
        </p:xfrm>
        <a:graphic>
          <a:graphicData uri="http://schemas.openxmlformats.org/drawingml/2006/table">
            <a:tbl>
              <a:tblPr/>
              <a:tblGrid>
                <a:gridCol w="877806">
                  <a:extLst>
                    <a:ext uri="{9D8B030D-6E8A-4147-A177-3AD203B41FA5}">
                      <a16:colId xmlns:a16="http://schemas.microsoft.com/office/drawing/2014/main" val="1182157925"/>
                    </a:ext>
                  </a:extLst>
                </a:gridCol>
                <a:gridCol w="930056">
                  <a:extLst>
                    <a:ext uri="{9D8B030D-6E8A-4147-A177-3AD203B41FA5}">
                      <a16:colId xmlns:a16="http://schemas.microsoft.com/office/drawing/2014/main" val="200960313"/>
                    </a:ext>
                  </a:extLst>
                </a:gridCol>
                <a:gridCol w="971856">
                  <a:extLst>
                    <a:ext uri="{9D8B030D-6E8A-4147-A177-3AD203B41FA5}">
                      <a16:colId xmlns:a16="http://schemas.microsoft.com/office/drawing/2014/main" val="2802292800"/>
                    </a:ext>
                  </a:extLst>
                </a:gridCol>
                <a:gridCol w="1922812">
                  <a:extLst>
                    <a:ext uri="{9D8B030D-6E8A-4147-A177-3AD203B41FA5}">
                      <a16:colId xmlns:a16="http://schemas.microsoft.com/office/drawing/2014/main" val="432035814"/>
                    </a:ext>
                  </a:extLst>
                </a:gridCol>
                <a:gridCol w="1264458">
                  <a:extLst>
                    <a:ext uri="{9D8B030D-6E8A-4147-A177-3AD203B41FA5}">
                      <a16:colId xmlns:a16="http://schemas.microsoft.com/office/drawing/2014/main" val="2569116005"/>
                    </a:ext>
                  </a:extLst>
                </a:gridCol>
                <a:gridCol w="869968">
                  <a:extLst>
                    <a:ext uri="{9D8B030D-6E8A-4147-A177-3AD203B41FA5}">
                      <a16:colId xmlns:a16="http://schemas.microsoft.com/office/drawing/2014/main" val="2174899276"/>
                    </a:ext>
                  </a:extLst>
                </a:gridCol>
                <a:gridCol w="794205">
                  <a:extLst>
                    <a:ext uri="{9D8B030D-6E8A-4147-A177-3AD203B41FA5}">
                      <a16:colId xmlns:a16="http://schemas.microsoft.com/office/drawing/2014/main" val="3193704042"/>
                    </a:ext>
                  </a:extLst>
                </a:gridCol>
                <a:gridCol w="836006">
                  <a:extLst>
                    <a:ext uri="{9D8B030D-6E8A-4147-A177-3AD203B41FA5}">
                      <a16:colId xmlns:a16="http://schemas.microsoft.com/office/drawing/2014/main" val="1830560712"/>
                    </a:ext>
                  </a:extLst>
                </a:gridCol>
              </a:tblGrid>
              <a:tr h="7284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Grupos de Apoyo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Hora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Psicología 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CONFORMAR  GRUPO A INTERVENIR</a:t>
                      </a:r>
                      <a:br>
                        <a:rPr lang="es-MX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Conformación de 1 grupo de personas a las cuales se les debe ofertar el proceso educativo y de apoyo en el tema de </a:t>
                      </a:r>
                      <a:r>
                        <a:rPr lang="es-MX" sz="9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interes</a:t>
                      </a:r>
                      <a:r>
                        <a:rPr lang="es-MX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Soporte:</a:t>
                      </a:r>
                      <a:br>
                        <a:rPr lang="es-CO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s-CO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Acta de reunión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Actividades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Salud mental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Reha</a:t>
                      </a:r>
                      <a:r>
                        <a:rPr lang="es-CO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bilitación </a:t>
                      </a: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basada RBC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94476"/>
                  </a:ext>
                </a:extLst>
              </a:tr>
              <a:tr h="12062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Grupos de Apoyo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Hora 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Psicología 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SESION 1: GENERALIDADES - PRE TEST</a:t>
                      </a:r>
                      <a:br>
                        <a:rPr lang="es-MX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Conceptos generales relacionados con el tema ( trastornos mentales o manejo de duelo) motivación para la participación en el proceso, aplicación de pretest para valorar conocimientos previos al desarrollo de los temas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Soporte</a:t>
                      </a:r>
                      <a:br>
                        <a:rPr lang="es-MX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Cargue en SICAPS</a:t>
                      </a:r>
                      <a:br>
                        <a:rPr lang="es-MX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El pre test aplicado debe ser entregado en físico.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Actividades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Salud mental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Rehabilitación basada RBC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554421"/>
                  </a:ext>
                </a:extLst>
              </a:tr>
              <a:tr h="2052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Grupos de Apoyo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Hora 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Psicología 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SESIONES 2-7</a:t>
                      </a:r>
                      <a:br>
                        <a:rPr lang="es-MX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Socializar cambios normales del comportamiento con el fin de aprender a diferenciar que es normal y que es patológico, identificar signos de alarma y tener claridad con respecto  a la enfermedad, la importancia de los controles médicos, psicológicos y adherencia al tratamiento farmacológico. el rol de la red familiar y social, conocimiento de la red de servicios según EPS. Las sesiones se programan según la dinámica y evolución del grupo. Realización de </a:t>
                      </a:r>
                      <a:r>
                        <a:rPr lang="es-MX" sz="9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postest</a:t>
                      </a:r>
                      <a:r>
                        <a:rPr lang="es-MX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en la última sesión. 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Soporte</a:t>
                      </a:r>
                      <a:br>
                        <a:rPr lang="es-MX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Cargue en SICAPS</a:t>
                      </a:r>
                      <a:br>
                        <a:rPr lang="es-MX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El </a:t>
                      </a:r>
                      <a:r>
                        <a:rPr lang="es-MX" sz="9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pos</a:t>
                      </a:r>
                      <a:r>
                        <a:rPr lang="es-MX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test aplicado debe ser entregado en físico.</a:t>
                      </a:r>
                      <a:br>
                        <a:rPr lang="es-MX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Informe del proceso realizado.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Actividades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Salud mental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Rehabilitación basada RBC</a:t>
                      </a:r>
                    </a:p>
                  </a:txBody>
                  <a:tcPr marL="5647" marR="5647" marT="5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85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41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6D2B83E1-73A4-98BB-74A6-B12D234A2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14E59E9-037C-3875-F1BF-B879265D252C}"/>
              </a:ext>
            </a:extLst>
          </p:cNvPr>
          <p:cNvSpPr txBox="1"/>
          <p:nvPr/>
        </p:nvSpPr>
        <p:spPr>
          <a:xfrm>
            <a:off x="147577" y="478084"/>
            <a:ext cx="3873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RETROALIMENTACIÓN 2024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27FFA01-67A7-4994-9846-56C95469E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81492"/>
              </p:ext>
            </p:extLst>
          </p:nvPr>
        </p:nvGraphicFramePr>
        <p:xfrm>
          <a:off x="1396800" y="1476000"/>
          <a:ext cx="5760000" cy="3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2762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A6673434-39A1-D281-5114-164A2BE38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280FB67-02BC-CC55-5E7F-367E01D43198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218" name="Picture 2" descr="El poder de las preguntas: Cómo usarlas para obtener respuestas valiosas –  Signo De Interrogacion">
            <a:extLst>
              <a:ext uri="{FF2B5EF4-FFF2-40B4-BE49-F238E27FC236}">
                <a16:creationId xmlns:a16="http://schemas.microsoft.com/office/drawing/2014/main" id="{476B1A9E-2C6B-881B-0B53-C1C27853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7" y="634716"/>
            <a:ext cx="3583781" cy="35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20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F95998B-3C9B-0775-876E-EF3855257803}"/>
              </a:ext>
            </a:extLst>
          </p:cNvPr>
          <p:cNvSpPr/>
          <p:nvPr/>
        </p:nvSpPr>
        <p:spPr>
          <a:xfrm>
            <a:off x="7178154" y="4314825"/>
            <a:ext cx="1746771" cy="590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5AC763-79C4-F70E-BFF9-30D2EB14D1FC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DEFINICIONES</a:t>
            </a:r>
            <a:endParaRPr lang="es-CO" sz="20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A6FBC8-658C-439E-92C6-BF38055AD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63" y="998493"/>
            <a:ext cx="7733738" cy="4119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34F624D-E6E7-E814-AC72-7B221919693A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2B9BC4-CE78-4E49-A7D5-F77196AF7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74" y="0"/>
            <a:ext cx="3826042" cy="275596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BDFC8B2-AE4C-4311-8073-9C4D517FB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986400"/>
            <a:ext cx="4495800" cy="353520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160EFB6-B243-4CE8-9DF5-048883EE8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982" y="2914649"/>
            <a:ext cx="34194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0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34F624D-E6E7-E814-AC72-7B221919693A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6AF991-C242-467F-823F-6CAEA21A9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12" y="1411200"/>
            <a:ext cx="8011375" cy="29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9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AAEC6764-876D-84D7-044E-7716EAB2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D17FAD8-D616-1340-2643-368600B1E18F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ESTRATEGIA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8F382E-7E51-351D-742A-39ECAD1C7BD4}"/>
              </a:ext>
            </a:extLst>
          </p:cNvPr>
          <p:cNvSpPr txBox="1"/>
          <p:nvPr/>
        </p:nvSpPr>
        <p:spPr>
          <a:xfrm>
            <a:off x="1332000" y="1966771"/>
            <a:ext cx="6480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REHABILITACIÓN BASADA EN LA COMUNIDAD EN </a:t>
            </a:r>
          </a:p>
          <a:p>
            <a:pPr algn="ctr"/>
            <a:r>
              <a:rPr lang="es-MX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SALUD MENTAL - RBC</a:t>
            </a:r>
            <a:endParaRPr lang="es-CO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27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057C83B9-4496-FCD2-2641-81D20316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34D254-40E4-3601-3067-E96947481DE4}"/>
              </a:ext>
            </a:extLst>
          </p:cNvPr>
          <p:cNvSpPr txBox="1"/>
          <p:nvPr/>
        </p:nvSpPr>
        <p:spPr>
          <a:xfrm>
            <a:off x="-167429" y="384339"/>
            <a:ext cx="443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POBLACIÓN A LA QUE VA DIRIGIDO</a:t>
            </a:r>
            <a:endParaRPr lang="es-CO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9F5A5D8-3D91-498F-B516-C614EBF0F2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968741"/>
              </p:ext>
            </p:extLst>
          </p:nvPr>
        </p:nvGraphicFramePr>
        <p:xfrm>
          <a:off x="3488627" y="1799293"/>
          <a:ext cx="2051999" cy="209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E85ABBDA-328D-46A8-9550-8B78B140E4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6053" y="1594394"/>
            <a:ext cx="3577603" cy="260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E72ACB3-B516-49F4-9887-9712D69ED9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556" y="1594394"/>
            <a:ext cx="3385644" cy="2509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239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5D3E8AEF-0297-D5B1-BACD-2FDE54304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32D3D1-CEB9-0A66-2820-3F885D089D1A}"/>
              </a:ext>
            </a:extLst>
          </p:cNvPr>
          <p:cNvSpPr txBox="1"/>
          <p:nvPr/>
        </p:nvSpPr>
        <p:spPr>
          <a:xfrm>
            <a:off x="-370628" y="450107"/>
            <a:ext cx="491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PROFESIONALES RESPONSABLES DEL DESARROLLO DEL LINEAMIENTO</a:t>
            </a:r>
            <a:endParaRPr lang="es-CO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EE88BD0-D498-44FF-A895-DCBE36FC0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428377"/>
              </p:ext>
            </p:extLst>
          </p:nvPr>
        </p:nvGraphicFramePr>
        <p:xfrm>
          <a:off x="232828" y="2052000"/>
          <a:ext cx="2863172" cy="231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9EA8CC7-9FC8-4B04-8FAD-8040542782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8815" y="1758606"/>
            <a:ext cx="4652113" cy="264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766B97E-D9F3-4A37-A068-95E9DE05DD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7715" y="1336425"/>
            <a:ext cx="1181100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783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6B076E9B-7CF2-2129-52FD-7BA1CC1E2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A17263-3B75-B4F6-FC81-622FBBB50C90}"/>
              </a:ext>
            </a:extLst>
          </p:cNvPr>
          <p:cNvSpPr txBox="1"/>
          <p:nvPr/>
        </p:nvSpPr>
        <p:spPr>
          <a:xfrm>
            <a:off x="-167429" y="508164"/>
            <a:ext cx="443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DOCUMENTOS ANEXOS</a:t>
            </a:r>
            <a:endParaRPr lang="es-CO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C0F6203-F23C-4F6C-8203-CB68A4954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362681"/>
              </p:ext>
            </p:extLst>
          </p:nvPr>
        </p:nvGraphicFramePr>
        <p:xfrm>
          <a:off x="-100800" y="1425600"/>
          <a:ext cx="5408627" cy="338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8CD4717-871E-4B46-B324-21DB46763F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22403">
            <a:off x="5164830" y="1641068"/>
            <a:ext cx="2842588" cy="284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208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06A57E65-C9C6-072E-BC22-2FF5D83E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6A01B2-9DB1-B101-E99D-686C0A970D3D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INDICADOR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15A045F-D213-40CF-704D-69CE21B6D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43364"/>
              </p:ext>
            </p:extLst>
          </p:nvPr>
        </p:nvGraphicFramePr>
        <p:xfrm>
          <a:off x="780185" y="1628775"/>
          <a:ext cx="7412180" cy="27012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53045">
                  <a:extLst>
                    <a:ext uri="{9D8B030D-6E8A-4147-A177-3AD203B41FA5}">
                      <a16:colId xmlns:a16="http://schemas.microsoft.com/office/drawing/2014/main" val="1406911820"/>
                    </a:ext>
                  </a:extLst>
                </a:gridCol>
                <a:gridCol w="1853045">
                  <a:extLst>
                    <a:ext uri="{9D8B030D-6E8A-4147-A177-3AD203B41FA5}">
                      <a16:colId xmlns:a16="http://schemas.microsoft.com/office/drawing/2014/main" val="982159339"/>
                    </a:ext>
                  </a:extLst>
                </a:gridCol>
                <a:gridCol w="1853045">
                  <a:extLst>
                    <a:ext uri="{9D8B030D-6E8A-4147-A177-3AD203B41FA5}">
                      <a16:colId xmlns:a16="http://schemas.microsoft.com/office/drawing/2014/main" val="2523582551"/>
                    </a:ext>
                  </a:extLst>
                </a:gridCol>
                <a:gridCol w="1853045">
                  <a:extLst>
                    <a:ext uri="{9D8B030D-6E8A-4147-A177-3AD203B41FA5}">
                      <a16:colId xmlns:a16="http://schemas.microsoft.com/office/drawing/2014/main" val="364679326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 DEL INDICADOR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META </a:t>
                      </a:r>
                    </a:p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PRODUCTO 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SUSTENTO NORMATIVO 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276838"/>
                  </a:ext>
                </a:extLst>
              </a:tr>
              <a:tr h="201739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Estrategia RBC salud mental implementada en el territorio urbano, mediante la canalización y seguimiento de usuarios identificados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# de  casos de intento de suicidio en &lt; 14 años con visita y seguimiento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Total de # casos de intento de suicidio en &lt; 14 años con visita y seguimiento, según lineamientos técnicos</a:t>
                      </a:r>
                      <a:endParaRPr lang="es-MX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Protocolo de </a:t>
                      </a:r>
                      <a:r>
                        <a:rPr lang="pt-BR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Vigilancia</a:t>
                      </a: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epidemiológica de intentos de </a:t>
                      </a:r>
                      <a:r>
                        <a:rPr lang="pt-BR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suicidio</a:t>
                      </a: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 INS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099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82828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753</Words>
  <Application>Microsoft Office PowerPoint</Application>
  <PresentationFormat>Presentación en pantalla (16:9)</PresentationFormat>
  <Paragraphs>129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Montserrat</vt:lpstr>
      <vt:lpstr>Montserrat Black</vt:lpstr>
      <vt:lpstr>Arial</vt:lpstr>
      <vt:lpstr>Aptos Narrow</vt:lpstr>
      <vt:lpstr>Simple Light</vt:lpstr>
      <vt:lpstr>Espacio para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para título</dc:title>
  <dc:creator>Lina Maria Cardona Castañeda</dc:creator>
  <cp:lastModifiedBy>Lina María Cardona Castañeda</cp:lastModifiedBy>
  <cp:revision>26</cp:revision>
  <dcterms:modified xsi:type="dcterms:W3CDTF">2025-03-26T22:10:45Z</dcterms:modified>
</cp:coreProperties>
</file>